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00" r:id="rId2"/>
    <p:sldMasterId id="2147483710" r:id="rId3"/>
  </p:sldMasterIdLst>
  <p:notesMasterIdLst>
    <p:notesMasterId r:id="rId19"/>
  </p:notesMasterIdLst>
  <p:sldIdLst>
    <p:sldId id="258" r:id="rId4"/>
    <p:sldId id="2594" r:id="rId5"/>
    <p:sldId id="269" r:id="rId6"/>
    <p:sldId id="2593" r:id="rId7"/>
    <p:sldId id="2595" r:id="rId8"/>
    <p:sldId id="2596" r:id="rId9"/>
    <p:sldId id="2597" r:id="rId10"/>
    <p:sldId id="278" r:id="rId11"/>
    <p:sldId id="2599" r:id="rId12"/>
    <p:sldId id="2604" r:id="rId13"/>
    <p:sldId id="2605" r:id="rId14"/>
    <p:sldId id="263" r:id="rId15"/>
    <p:sldId id="2602" r:id="rId16"/>
    <p:sldId id="2603" r:id="rId17"/>
    <p:sldId id="258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81A6"/>
    <a:srgbClr val="E87862"/>
    <a:srgbClr val="E2583D"/>
    <a:srgbClr val="555353"/>
    <a:srgbClr val="E7E6E6"/>
    <a:srgbClr val="4CC7C4"/>
    <a:srgbClr val="767171"/>
    <a:srgbClr val="8EDCDA"/>
    <a:srgbClr val="D86162"/>
    <a:srgbClr val="0C34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374" autoAdjust="0"/>
  </p:normalViewPr>
  <p:slideViewPr>
    <p:cSldViewPr snapToGrid="0">
      <p:cViewPr varScale="1">
        <p:scale>
          <a:sx n="74" d="100"/>
          <a:sy n="74" d="100"/>
        </p:scale>
        <p:origin x="576" y="22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3B6FBB-1BC0-4E06-886A-3EC9650BD209}" type="datetimeFigureOut">
              <a:rPr lang="en-US" smtClean="0"/>
              <a:t>3/13/2023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8B91F-729D-40A7-A7F7-0F6695946CF2}" type="slidenum">
              <a:rPr lang="en-US" smtClean="0"/>
              <a:t>‹#›</a:t>
            </a:fld>
            <a:endParaRPr lang="en-US"/>
          </a:p>
        </p:txBody>
      </p:sp>
    </p:spTree>
    <p:extLst>
      <p:ext uri="{BB962C8B-B14F-4D97-AF65-F5344CB8AC3E}">
        <p14:creationId xmlns:p14="http://schemas.microsoft.com/office/powerpoint/2010/main" val="26428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CB7D-2E86-42AE-924F-30B3B9E882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E23970AC-98AB-454B-8396-66D31F71C5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7CEA32C9-4E09-4CA8-AD64-01ADE84A9148}"/>
              </a:ext>
            </a:extLst>
          </p:cNvPr>
          <p:cNvSpPr>
            <a:spLocks noGrp="1"/>
          </p:cNvSpPr>
          <p:nvPr>
            <p:ph type="dt" sz="half" idx="10"/>
          </p:nvPr>
        </p:nvSpPr>
        <p:spPr/>
        <p:txBody>
          <a:bodyPr/>
          <a:lstStyle/>
          <a:p>
            <a:fld id="{133ACB66-9082-4E1F-A227-01E4CC2FD844}" type="datetime8">
              <a:rPr lang="x-none" smtClean="0"/>
              <a:t>13/03/2023 11:59</a:t>
            </a:fld>
            <a:endParaRPr lang="x-none"/>
          </a:p>
        </p:txBody>
      </p:sp>
      <p:sp>
        <p:nvSpPr>
          <p:cNvPr id="5" name="Footer Placeholder 4">
            <a:extLst>
              <a:ext uri="{FF2B5EF4-FFF2-40B4-BE49-F238E27FC236}">
                <a16:creationId xmlns:a16="http://schemas.microsoft.com/office/drawing/2014/main" id="{D45BD5F6-1547-4350-AC1D-484E1D8F4C3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AE06DD30-AB9D-4AE0-A292-9D1487411DD6}"/>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5739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58047-7BEA-4755-A306-83D0047B907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B6E03618-FF81-49C3-BA83-043C1B00E8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9AFBE7A-4801-4B55-886B-4FBCFBA9EDB7}"/>
              </a:ext>
            </a:extLst>
          </p:cNvPr>
          <p:cNvSpPr>
            <a:spLocks noGrp="1"/>
          </p:cNvSpPr>
          <p:nvPr>
            <p:ph type="dt" sz="half" idx="10"/>
          </p:nvPr>
        </p:nvSpPr>
        <p:spPr/>
        <p:txBody>
          <a:bodyPr/>
          <a:lstStyle/>
          <a:p>
            <a:fld id="{93F1F5DF-971D-4BD7-9412-51FCFD21EE37}" type="datetime8">
              <a:rPr lang="x-none" smtClean="0"/>
              <a:t>13/03/2023 11:59</a:t>
            </a:fld>
            <a:endParaRPr lang="x-none"/>
          </a:p>
        </p:txBody>
      </p:sp>
      <p:sp>
        <p:nvSpPr>
          <p:cNvPr id="5" name="Footer Placeholder 4">
            <a:extLst>
              <a:ext uri="{FF2B5EF4-FFF2-40B4-BE49-F238E27FC236}">
                <a16:creationId xmlns:a16="http://schemas.microsoft.com/office/drawing/2014/main" id="{35EE078B-C7E6-44AD-8BF3-63707A4FD59B}"/>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53A0995-D794-4853-A08D-9AA6C6B668E4}"/>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3634078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AF8B-C816-4FEC-A22D-BBF5533916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DC67EF94-164F-4469-8A07-C774E6D5A9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735D43-5F35-4433-AB46-F932B2F2DB15}"/>
              </a:ext>
            </a:extLst>
          </p:cNvPr>
          <p:cNvSpPr>
            <a:spLocks noGrp="1"/>
          </p:cNvSpPr>
          <p:nvPr>
            <p:ph type="dt" sz="half" idx="10"/>
          </p:nvPr>
        </p:nvSpPr>
        <p:spPr/>
        <p:txBody>
          <a:bodyPr/>
          <a:lstStyle/>
          <a:p>
            <a:fld id="{B4FDA01D-D582-4525-AB64-328CAF25EECD}" type="datetime8">
              <a:rPr lang="x-none" smtClean="0"/>
              <a:t>13/03/2023 11:59</a:t>
            </a:fld>
            <a:endParaRPr lang="x-none"/>
          </a:p>
        </p:txBody>
      </p:sp>
      <p:sp>
        <p:nvSpPr>
          <p:cNvPr id="5" name="Footer Placeholder 4">
            <a:extLst>
              <a:ext uri="{FF2B5EF4-FFF2-40B4-BE49-F238E27FC236}">
                <a16:creationId xmlns:a16="http://schemas.microsoft.com/office/drawing/2014/main" id="{66C6EECB-1640-4728-B264-705DC16BEA3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22C1906-5AE7-4551-B8EF-49185392598E}"/>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2666458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FDD62-C4F1-461A-BBAC-E3E7A9A69765}"/>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59D2B8EA-C984-407B-AB67-8BCE5AB0F6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86A50A63-8571-400D-9DF1-03ABE14F7B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1C5DC184-C5D5-46DA-9E87-228C479AE28C}"/>
              </a:ext>
            </a:extLst>
          </p:cNvPr>
          <p:cNvSpPr>
            <a:spLocks noGrp="1"/>
          </p:cNvSpPr>
          <p:nvPr>
            <p:ph type="dt" sz="half" idx="10"/>
          </p:nvPr>
        </p:nvSpPr>
        <p:spPr/>
        <p:txBody>
          <a:bodyPr/>
          <a:lstStyle/>
          <a:p>
            <a:fld id="{EC5B303F-ED6C-4B8B-BE9A-6DCB64CC3EBE}" type="datetime8">
              <a:rPr lang="x-none" smtClean="0"/>
              <a:t>13/03/2023 11:59</a:t>
            </a:fld>
            <a:endParaRPr lang="x-none"/>
          </a:p>
        </p:txBody>
      </p:sp>
      <p:sp>
        <p:nvSpPr>
          <p:cNvPr id="6" name="Footer Placeholder 5">
            <a:extLst>
              <a:ext uri="{FF2B5EF4-FFF2-40B4-BE49-F238E27FC236}">
                <a16:creationId xmlns:a16="http://schemas.microsoft.com/office/drawing/2014/main" id="{6CDAC6C8-7D29-4A3C-A6ED-DB83C3CB7075}"/>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E311A72-68A3-4B64-8674-F584FFD2950E}"/>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495363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DF602-8429-4094-B720-C5DAD7AA8992}"/>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0FA5950B-CA48-4B76-8E02-1DCA2A6D9B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43471F-A750-4198-B2AA-5F19BB41CE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8F1B932B-7970-4346-A36D-672C0E3217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42DC6B-4408-4960-95AA-6065D3C4D4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E6719C00-AFB3-41CE-9159-0EDF6BF9E50C}"/>
              </a:ext>
            </a:extLst>
          </p:cNvPr>
          <p:cNvSpPr>
            <a:spLocks noGrp="1"/>
          </p:cNvSpPr>
          <p:nvPr>
            <p:ph type="dt" sz="half" idx="10"/>
          </p:nvPr>
        </p:nvSpPr>
        <p:spPr/>
        <p:txBody>
          <a:bodyPr/>
          <a:lstStyle/>
          <a:p>
            <a:fld id="{863451EE-70D6-4CAB-9C3C-02ACCF8B1A40}" type="datetime8">
              <a:rPr lang="x-none" smtClean="0"/>
              <a:t>13/03/2023 11:59</a:t>
            </a:fld>
            <a:endParaRPr lang="x-none"/>
          </a:p>
        </p:txBody>
      </p:sp>
      <p:sp>
        <p:nvSpPr>
          <p:cNvPr id="8" name="Footer Placeholder 7">
            <a:extLst>
              <a:ext uri="{FF2B5EF4-FFF2-40B4-BE49-F238E27FC236}">
                <a16:creationId xmlns:a16="http://schemas.microsoft.com/office/drawing/2014/main" id="{BF5A874E-05CB-4CAF-BB69-49C1666720F0}"/>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BB99D465-2199-4699-A2F1-FDD8007F3FD6}"/>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1990555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E90DD-82A6-4E85-9AE7-858305204860}"/>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9B069365-B8E8-4780-A30C-9D9B4AF3C9A8}"/>
              </a:ext>
            </a:extLst>
          </p:cNvPr>
          <p:cNvSpPr>
            <a:spLocks noGrp="1"/>
          </p:cNvSpPr>
          <p:nvPr>
            <p:ph type="dt" sz="half" idx="10"/>
          </p:nvPr>
        </p:nvSpPr>
        <p:spPr/>
        <p:txBody>
          <a:bodyPr/>
          <a:lstStyle/>
          <a:p>
            <a:fld id="{BAC32CD4-FFBA-4FC6-8E0C-31558C51F4F5}" type="datetime8">
              <a:rPr lang="x-none" smtClean="0"/>
              <a:t>13/03/2023 11:59</a:t>
            </a:fld>
            <a:endParaRPr lang="x-none"/>
          </a:p>
        </p:txBody>
      </p:sp>
      <p:sp>
        <p:nvSpPr>
          <p:cNvPr id="4" name="Footer Placeholder 3">
            <a:extLst>
              <a:ext uri="{FF2B5EF4-FFF2-40B4-BE49-F238E27FC236}">
                <a16:creationId xmlns:a16="http://schemas.microsoft.com/office/drawing/2014/main" id="{30C56411-497F-4DD9-9FE0-AB531C24CD64}"/>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2C4E924C-5E0F-427E-B026-F9F4818A165F}"/>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3401080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76DFF5-D7FF-4DE9-8F7C-0CF9617F75D8}"/>
              </a:ext>
            </a:extLst>
          </p:cNvPr>
          <p:cNvSpPr>
            <a:spLocks noGrp="1"/>
          </p:cNvSpPr>
          <p:nvPr>
            <p:ph type="dt" sz="half" idx="10"/>
          </p:nvPr>
        </p:nvSpPr>
        <p:spPr/>
        <p:txBody>
          <a:bodyPr/>
          <a:lstStyle/>
          <a:p>
            <a:fld id="{9494ED56-D5CD-4AAA-8CF4-6F643AE8FCA6}" type="datetime8">
              <a:rPr lang="x-none" smtClean="0"/>
              <a:t>13/03/2023 11:59</a:t>
            </a:fld>
            <a:endParaRPr lang="x-none"/>
          </a:p>
        </p:txBody>
      </p:sp>
      <p:sp>
        <p:nvSpPr>
          <p:cNvPr id="3" name="Footer Placeholder 2">
            <a:extLst>
              <a:ext uri="{FF2B5EF4-FFF2-40B4-BE49-F238E27FC236}">
                <a16:creationId xmlns:a16="http://schemas.microsoft.com/office/drawing/2014/main" id="{57DF2D31-FE85-49C5-AB1E-861B88F92185}"/>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2505FAD-C3B6-4CE1-8F6D-799E2F7C5A3E}"/>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3077154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37E4B-4DDA-44AA-B925-07F0B1FA1A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169B0E11-FCC5-427F-A631-918FA6B7B9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EB93733C-4220-49FE-BE0C-5366F8BC70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0F73F9-FC97-460D-8979-18FEA2D2D77E}"/>
              </a:ext>
            </a:extLst>
          </p:cNvPr>
          <p:cNvSpPr>
            <a:spLocks noGrp="1"/>
          </p:cNvSpPr>
          <p:nvPr>
            <p:ph type="dt" sz="half" idx="10"/>
          </p:nvPr>
        </p:nvSpPr>
        <p:spPr/>
        <p:txBody>
          <a:bodyPr/>
          <a:lstStyle/>
          <a:p>
            <a:fld id="{ABA4A7F7-C83F-40D3-9A98-B2E019EBEC12}" type="datetime8">
              <a:rPr lang="x-none" smtClean="0"/>
              <a:t>13/03/2023 11:59</a:t>
            </a:fld>
            <a:endParaRPr lang="x-none"/>
          </a:p>
        </p:txBody>
      </p:sp>
      <p:sp>
        <p:nvSpPr>
          <p:cNvPr id="6" name="Footer Placeholder 5">
            <a:extLst>
              <a:ext uri="{FF2B5EF4-FFF2-40B4-BE49-F238E27FC236}">
                <a16:creationId xmlns:a16="http://schemas.microsoft.com/office/drawing/2014/main" id="{0A984E48-2E4D-4376-8F0C-AD90FEA6FDE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F4DC3F5-4A9F-4274-BA49-8A56FAEBA624}"/>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67290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9A93A-38A5-4F4F-82D6-5C2E3D2788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08D38374-FDE5-4055-8720-6A325D5D2F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0D3CBB2A-6409-4C8E-9618-0CF8F997D9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F9EF18-2D56-4E49-AB94-92CECC173D29}"/>
              </a:ext>
            </a:extLst>
          </p:cNvPr>
          <p:cNvSpPr>
            <a:spLocks noGrp="1"/>
          </p:cNvSpPr>
          <p:nvPr>
            <p:ph type="dt" sz="half" idx="10"/>
          </p:nvPr>
        </p:nvSpPr>
        <p:spPr/>
        <p:txBody>
          <a:bodyPr/>
          <a:lstStyle/>
          <a:p>
            <a:fld id="{5CE88515-504B-4AEA-BEF7-A1AB68428438}" type="datetime8">
              <a:rPr lang="x-none" smtClean="0"/>
              <a:t>13/03/2023 11:59</a:t>
            </a:fld>
            <a:endParaRPr lang="x-none"/>
          </a:p>
        </p:txBody>
      </p:sp>
      <p:sp>
        <p:nvSpPr>
          <p:cNvPr id="6" name="Footer Placeholder 5">
            <a:extLst>
              <a:ext uri="{FF2B5EF4-FFF2-40B4-BE49-F238E27FC236}">
                <a16:creationId xmlns:a16="http://schemas.microsoft.com/office/drawing/2014/main" id="{5A66A82A-D261-49D6-92F5-E9FDC1AC1C0A}"/>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C53AC7-B3AC-47BD-BE1B-DF4896013FC9}"/>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687025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F941-D03F-4290-893C-F928887EC81D}"/>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B094F552-C662-4497-8B93-30D0B555DD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4387564-0BC9-4FEF-87F6-024D68AD2B13}"/>
              </a:ext>
            </a:extLst>
          </p:cNvPr>
          <p:cNvSpPr>
            <a:spLocks noGrp="1"/>
          </p:cNvSpPr>
          <p:nvPr>
            <p:ph type="dt" sz="half" idx="10"/>
          </p:nvPr>
        </p:nvSpPr>
        <p:spPr/>
        <p:txBody>
          <a:bodyPr/>
          <a:lstStyle/>
          <a:p>
            <a:fld id="{1E0B14F9-2941-4DBB-88BC-AC0A3149784A}" type="datetime8">
              <a:rPr lang="x-none" smtClean="0"/>
              <a:t>13/03/2023 11:59</a:t>
            </a:fld>
            <a:endParaRPr lang="x-none"/>
          </a:p>
        </p:txBody>
      </p:sp>
      <p:sp>
        <p:nvSpPr>
          <p:cNvPr id="5" name="Footer Placeholder 4">
            <a:extLst>
              <a:ext uri="{FF2B5EF4-FFF2-40B4-BE49-F238E27FC236}">
                <a16:creationId xmlns:a16="http://schemas.microsoft.com/office/drawing/2014/main" id="{45EAA0FE-9035-45A7-9AEB-2159FAE59018}"/>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8BA3FB38-C040-49D1-9F33-E8C2E881894E}"/>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54216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13B74B-DA16-44F4-BA2B-769E0D1FB4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327A7355-DD2D-4FDB-AFD0-12F9CEA5A4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1C4147F-3873-49E5-99CC-707C4C4FB755}"/>
              </a:ext>
            </a:extLst>
          </p:cNvPr>
          <p:cNvSpPr>
            <a:spLocks noGrp="1"/>
          </p:cNvSpPr>
          <p:nvPr>
            <p:ph type="dt" sz="half" idx="10"/>
          </p:nvPr>
        </p:nvSpPr>
        <p:spPr/>
        <p:txBody>
          <a:bodyPr/>
          <a:lstStyle/>
          <a:p>
            <a:fld id="{F66EC023-0D22-41EB-8AEA-8F2F6D9C6A64}" type="datetime8">
              <a:rPr lang="x-none" smtClean="0"/>
              <a:t>13/03/2023 11:59</a:t>
            </a:fld>
            <a:endParaRPr lang="x-none"/>
          </a:p>
        </p:txBody>
      </p:sp>
      <p:sp>
        <p:nvSpPr>
          <p:cNvPr id="5" name="Footer Placeholder 4">
            <a:extLst>
              <a:ext uri="{FF2B5EF4-FFF2-40B4-BE49-F238E27FC236}">
                <a16:creationId xmlns:a16="http://schemas.microsoft.com/office/drawing/2014/main" id="{87E2A4FA-268F-4D3B-9E2E-A09FC6F160CB}"/>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472ECC9B-5B86-4469-AB5F-E9BEA3DD9C17}"/>
              </a:ext>
            </a:extLst>
          </p:cNvPr>
          <p:cNvSpPr>
            <a:spLocks noGrp="1"/>
          </p:cNvSpPr>
          <p:nvPr>
            <p:ph type="sldNum" sz="quarter" idx="12"/>
          </p:nvPr>
        </p:nvSpPr>
        <p:spPr/>
        <p:txBody>
          <a:bodyPr/>
          <a:lstStyle/>
          <a:p>
            <a:fld id="{19D1C86C-0482-44EF-B7DB-B726D3CCEA17}" type="slidenum">
              <a:rPr lang="x-none" smtClean="0"/>
              <a:t>‹#›</a:t>
            </a:fld>
            <a:endParaRPr lang="x-none"/>
          </a:p>
        </p:txBody>
      </p:sp>
    </p:spTree>
    <p:extLst>
      <p:ext uri="{BB962C8B-B14F-4D97-AF65-F5344CB8AC3E}">
        <p14:creationId xmlns:p14="http://schemas.microsoft.com/office/powerpoint/2010/main" val="2951880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ote with Image and Author Nam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4F14FD9-9995-BE48-8C0E-B1454B9F231E}"/>
              </a:ext>
            </a:extLst>
          </p:cNvPr>
          <p:cNvSpPr>
            <a:spLocks noGrp="1"/>
          </p:cNvSpPr>
          <p:nvPr>
            <p:ph type="pic" sz="quarter" idx="13"/>
          </p:nvPr>
        </p:nvSpPr>
        <p:spPr>
          <a:xfrm>
            <a:off x="4576012" y="0"/>
            <a:ext cx="7598735" cy="6858000"/>
          </a:xfrm>
          <a:custGeom>
            <a:avLst/>
            <a:gdLst>
              <a:gd name="connsiteX0" fmla="*/ 0 w 7598735"/>
              <a:gd name="connsiteY0" fmla="*/ 0 h 6858000"/>
              <a:gd name="connsiteX1" fmla="*/ 7598735 w 7598735"/>
              <a:gd name="connsiteY1" fmla="*/ 0 h 6858000"/>
              <a:gd name="connsiteX2" fmla="*/ 7598735 w 7598735"/>
              <a:gd name="connsiteY2" fmla="*/ 6858000 h 6858000"/>
              <a:gd name="connsiteX3" fmla="*/ 0 w 7598735"/>
              <a:gd name="connsiteY3" fmla="*/ 6858000 h 6858000"/>
              <a:gd name="connsiteX4" fmla="*/ 0 w 7598735"/>
              <a:gd name="connsiteY4" fmla="*/ 6378840 h 6858000"/>
              <a:gd name="connsiteX5" fmla="*/ 140333 w 7598735"/>
              <a:gd name="connsiteY5" fmla="*/ 6379536 h 6858000"/>
              <a:gd name="connsiteX6" fmla="*/ 3074919 w 7598735"/>
              <a:gd name="connsiteY6" fmla="*/ 489098 h 6858000"/>
              <a:gd name="connsiteX7" fmla="*/ 0 w 7598735"/>
              <a:gd name="connsiteY7" fmla="*/ 480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8735" h="6858000">
                <a:moveTo>
                  <a:pt x="0" y="0"/>
                </a:moveTo>
                <a:lnTo>
                  <a:pt x="7598735" y="0"/>
                </a:lnTo>
                <a:lnTo>
                  <a:pt x="7598735" y="6858000"/>
                </a:lnTo>
                <a:lnTo>
                  <a:pt x="0" y="6858000"/>
                </a:lnTo>
                <a:lnTo>
                  <a:pt x="0" y="6378840"/>
                </a:lnTo>
                <a:lnTo>
                  <a:pt x="140333" y="6379536"/>
                </a:lnTo>
                <a:lnTo>
                  <a:pt x="3074919" y="489098"/>
                </a:lnTo>
                <a:lnTo>
                  <a:pt x="0" y="480044"/>
                </a:lnTo>
                <a:close/>
              </a:path>
            </a:pathLst>
          </a:custGeom>
          <a:solidFill>
            <a:schemeClr val="accent1"/>
          </a:solidFill>
        </p:spPr>
        <p:txBody>
          <a:bodyPr wrap="square">
            <a:noAutofit/>
          </a:bodyPr>
          <a:lstStyle/>
          <a:p>
            <a:r>
              <a:rPr lang="en-US"/>
              <a:t>Click icon to add picture</a:t>
            </a:r>
            <a:endParaRPr lang="en-US" dirty="0"/>
          </a:p>
        </p:txBody>
      </p:sp>
      <p:sp>
        <p:nvSpPr>
          <p:cNvPr id="15" name="Freeform 14">
            <a:extLst>
              <a:ext uri="{FF2B5EF4-FFF2-40B4-BE49-F238E27FC236}">
                <a16:creationId xmlns:a16="http://schemas.microsoft.com/office/drawing/2014/main" id="{BFAE6FFB-F37C-7040-87B6-654B2F44CE7A}"/>
              </a:ext>
            </a:extLst>
          </p:cNvPr>
          <p:cNvSpPr/>
          <p:nvPr userDrawn="1"/>
        </p:nvSpPr>
        <p:spPr>
          <a:xfrm>
            <a:off x="413825" y="463261"/>
            <a:ext cx="7347125" cy="5911703"/>
          </a:xfrm>
          <a:custGeom>
            <a:avLst/>
            <a:gdLst>
              <a:gd name="connsiteX0" fmla="*/ 125507 w 7347125"/>
              <a:gd name="connsiteY0" fmla="*/ 0 h 5911703"/>
              <a:gd name="connsiteX1" fmla="*/ 7347125 w 7347125"/>
              <a:gd name="connsiteY1" fmla="*/ 21265 h 5911703"/>
              <a:gd name="connsiteX2" fmla="*/ 4412539 w 7347125"/>
              <a:gd name="connsiteY2" fmla="*/ 5911703 h 5911703"/>
              <a:gd name="connsiteX3" fmla="*/ 1007798 w 7347125"/>
              <a:gd name="connsiteY3" fmla="*/ 5894815 h 5911703"/>
              <a:gd name="connsiteX4" fmla="*/ 1007798 w 7347125"/>
              <a:gd name="connsiteY4" fmla="*/ 5901070 h 5911703"/>
              <a:gd name="connsiteX5" fmla="*/ 0 w 7347125"/>
              <a:gd name="connsiteY5" fmla="*/ 5901070 h 5911703"/>
              <a:gd name="connsiteX6" fmla="*/ 0 w 7347125"/>
              <a:gd name="connsiteY6" fmla="*/ 10632 h 5911703"/>
              <a:gd name="connsiteX7" fmla="*/ 125507 w 7347125"/>
              <a:gd name="connsiteY7" fmla="*/ 10632 h 591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125" h="5911703">
                <a:moveTo>
                  <a:pt x="125507" y="0"/>
                </a:moveTo>
                <a:lnTo>
                  <a:pt x="7347125" y="21265"/>
                </a:lnTo>
                <a:lnTo>
                  <a:pt x="4412539" y="5911703"/>
                </a:lnTo>
                <a:lnTo>
                  <a:pt x="1007798" y="5894815"/>
                </a:lnTo>
                <a:lnTo>
                  <a:pt x="1007798" y="5901070"/>
                </a:lnTo>
                <a:lnTo>
                  <a:pt x="0" y="5901070"/>
                </a:lnTo>
                <a:lnTo>
                  <a:pt x="0" y="10632"/>
                </a:lnTo>
                <a:lnTo>
                  <a:pt x="125507" y="1063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3/13/2023</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2" name="Title 1">
            <a:extLst>
              <a:ext uri="{FF2B5EF4-FFF2-40B4-BE49-F238E27FC236}">
                <a16:creationId xmlns:a16="http://schemas.microsoft.com/office/drawing/2014/main" id="{48AB73D1-1AA1-4E44-A7DA-8C00D8E109E3}"/>
              </a:ext>
            </a:extLst>
          </p:cNvPr>
          <p:cNvSpPr>
            <a:spLocks noGrp="1"/>
          </p:cNvSpPr>
          <p:nvPr>
            <p:ph type="title" hasCustomPrompt="1"/>
          </p:nvPr>
        </p:nvSpPr>
        <p:spPr>
          <a:xfrm>
            <a:off x="941501" y="1609159"/>
            <a:ext cx="4253334" cy="3639682"/>
          </a:xfrm>
        </p:spPr>
        <p:txBody>
          <a:bodyPr anchor="t">
            <a:normAutofit/>
          </a:bodyPr>
          <a:lstStyle>
            <a:lvl1pPr algn="l">
              <a:defRPr sz="3800">
                <a:solidFill>
                  <a:schemeClr val="bg1"/>
                </a:solidFill>
              </a:defRPr>
            </a:lvl1pPr>
          </a:lstStyle>
          <a:p>
            <a:r>
              <a:rPr lang="en-US" dirty="0"/>
              <a:t>Quote Goes Here</a:t>
            </a:r>
          </a:p>
        </p:txBody>
      </p:sp>
      <p:sp>
        <p:nvSpPr>
          <p:cNvPr id="13" name="Triangle 12">
            <a:extLst>
              <a:ext uri="{FF2B5EF4-FFF2-40B4-BE49-F238E27FC236}">
                <a16:creationId xmlns:a16="http://schemas.microsoft.com/office/drawing/2014/main" id="{611FC0D0-E6E4-7645-B0C7-97FB2012039D}"/>
              </a:ext>
            </a:extLst>
          </p:cNvPr>
          <p:cNvSpPr/>
          <p:nvPr userDrawn="1"/>
        </p:nvSpPr>
        <p:spPr>
          <a:xfrm rot="5400000">
            <a:off x="-48606" y="1669422"/>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0361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reeform 4"/>
          <p:cNvSpPr>
            <a:spLocks/>
          </p:cNvSpPr>
          <p:nvPr userDrawn="1"/>
        </p:nvSpPr>
        <p:spPr bwMode="auto">
          <a:xfrm>
            <a:off x="0" y="-639708"/>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Text Placeholder 13"/>
          <p:cNvSpPr>
            <a:spLocks noGrp="1"/>
          </p:cNvSpPr>
          <p:nvPr>
            <p:ph type="body" sz="quarter" idx="14" hasCustomPrompt="1"/>
          </p:nvPr>
        </p:nvSpPr>
        <p:spPr>
          <a:xfrm>
            <a:off x="1857375" y="1014880"/>
            <a:ext cx="8380505" cy="400110"/>
          </a:xfrm>
        </p:spPr>
        <p:txBody>
          <a:bodyPr>
            <a:spAutoFit/>
          </a:bodyPr>
          <a:lstStyle>
            <a:lvl1pPr marL="0" marR="0" indent="0" algn="ctr" defTabSz="914400" rtl="0" eaLnBrk="1" fontAlgn="auto" latinLnBrk="0" hangingPunct="1">
              <a:lnSpc>
                <a:spcPct val="100000"/>
              </a:lnSpc>
              <a:spcBef>
                <a:spcPts val="0"/>
              </a:spcBef>
              <a:spcAft>
                <a:spcPts val="0"/>
              </a:spcAft>
              <a:buClrTx/>
              <a:buSzTx/>
              <a:buFontTx/>
              <a:buNone/>
              <a:tabLst/>
              <a:defRPr kumimoji="0" lang="en-US" sz="1000" b="0" i="0" u="none" strike="noStrike" kern="1200" cap="none" spc="0" normalizeH="0" baseline="0">
                <a:ln>
                  <a:noFill/>
                </a:ln>
                <a:solidFill>
                  <a:schemeClr val="tx1"/>
                </a:solidFill>
                <a:effectLst/>
                <a:uLnTx/>
                <a:uFillTx/>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Lorem </a:t>
            </a:r>
            <a:r>
              <a:rPr lang="en-US" dirty="0" err="1"/>
              <a:t>Ipsum</a:t>
            </a:r>
            <a:r>
              <a:rPr lang="en-US" dirty="0"/>
              <a:t> is simply dummy text of the printing and typesetting industry. Lorem </a:t>
            </a:r>
            <a:r>
              <a:rPr lang="en-US" dirty="0" err="1"/>
              <a:t>Ipsum</a:t>
            </a:r>
            <a:r>
              <a:rPr lang="en-US" dirty="0"/>
              <a:t> has been the industry's standard dummy text ever since the 1500s, when an unknown printer took a galley of type and scrambled it to make a type specimen book. </a:t>
            </a:r>
          </a:p>
        </p:txBody>
      </p:sp>
      <p:sp>
        <p:nvSpPr>
          <p:cNvPr id="12" name="Text Placeholder 11"/>
          <p:cNvSpPr>
            <a:spLocks noGrp="1"/>
          </p:cNvSpPr>
          <p:nvPr>
            <p:ph type="body" sz="quarter" idx="13" hasCustomPrompt="1"/>
          </p:nvPr>
        </p:nvSpPr>
        <p:spPr>
          <a:xfrm>
            <a:off x="2794000" y="360971"/>
            <a:ext cx="6604000" cy="535531"/>
          </a:xfrm>
        </p:spPr>
        <p:txBody>
          <a:bodyPr wrap="square" anchor="t">
            <a:spAutoFit/>
          </a:bodyPr>
          <a:lstStyle>
            <a:lvl1pPr marL="0" indent="0" algn="ctr">
              <a:buNone/>
              <a:defRPr sz="3200" normalizeH="0" baseline="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 Click to edit Master text styles -</a:t>
            </a:r>
          </a:p>
        </p:txBody>
      </p:sp>
      <p:sp>
        <p:nvSpPr>
          <p:cNvPr id="2" name="Date Placeholder 1"/>
          <p:cNvSpPr>
            <a:spLocks noGrp="1"/>
          </p:cNvSpPr>
          <p:nvPr>
            <p:ph type="dt" sz="half" idx="10"/>
          </p:nvPr>
        </p:nvSpPr>
        <p:spPr/>
        <p:txBody>
          <a:bodyPr/>
          <a:lstStyle>
            <a:lvl1pPr>
              <a:defRPr>
                <a:solidFill>
                  <a:schemeClr val="tx1"/>
                </a:solidFill>
              </a:defRPr>
            </a:lvl1pPr>
          </a:lstStyle>
          <a:p>
            <a:fld id="{C9852138-FCC6-44DD-9FFC-1C789392E7AA}" type="datetime1">
              <a:rPr lang="en-US" smtClean="0"/>
              <a:t>3/13/2023</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03206E70-9524-410D-AE9B-78D656EAA14D}" type="slidenum">
              <a:rPr lang="en-US" smtClean="0"/>
              <a:pPr/>
              <a:t>‹#›</a:t>
            </a:fld>
            <a:endParaRPr lang="en-US"/>
          </a:p>
        </p:txBody>
      </p:sp>
      <p:sp>
        <p:nvSpPr>
          <p:cNvPr id="8" name="Rectangle 7"/>
          <p:cNvSpPr/>
          <p:nvPr userDrawn="1"/>
        </p:nvSpPr>
        <p:spPr>
          <a:xfrm>
            <a:off x="10237880" y="0"/>
            <a:ext cx="571500" cy="55562"/>
          </a:xfrm>
          <a:prstGeom prst="rect">
            <a:avLst/>
          </a:prstGeom>
          <a:solidFill>
            <a:srgbClr val="E2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0880817" y="0"/>
            <a:ext cx="571500" cy="55562"/>
          </a:xfrm>
          <a:prstGeom prst="rect">
            <a:avLst/>
          </a:prstGeom>
          <a:solidFill>
            <a:srgbClr val="78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523754" y="0"/>
            <a:ext cx="571500" cy="55562"/>
          </a:xfrm>
          <a:prstGeom prst="rect">
            <a:avLst/>
          </a:prstGeom>
          <a:solidFill>
            <a:srgbClr val="3B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4926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5" name="Freeform 4"/>
          <p:cNvSpPr>
            <a:spLocks/>
          </p:cNvSpPr>
          <p:nvPr userDrawn="1"/>
        </p:nvSpPr>
        <p:spPr bwMode="auto">
          <a:xfrm>
            <a:off x="0" y="-639708"/>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Picture Placeholder 17"/>
          <p:cNvSpPr>
            <a:spLocks noGrp="1"/>
          </p:cNvSpPr>
          <p:nvPr>
            <p:ph type="pic" sz="quarter" idx="16"/>
          </p:nvPr>
        </p:nvSpPr>
        <p:spPr>
          <a:xfrm>
            <a:off x="3789544" y="1808163"/>
            <a:ext cx="2237315" cy="2782495"/>
          </a:xfrm>
          <a:custGeom>
            <a:avLst/>
            <a:gdLst>
              <a:gd name="connsiteX0" fmla="*/ 386048 w 2237315"/>
              <a:gd name="connsiteY0" fmla="*/ 0 h 2782495"/>
              <a:gd name="connsiteX1" fmla="*/ 2237315 w 2237315"/>
              <a:gd name="connsiteY1" fmla="*/ 0 h 2782495"/>
              <a:gd name="connsiteX2" fmla="*/ 1851266 w 2237315"/>
              <a:gd name="connsiteY2" fmla="*/ 2782495 h 2782495"/>
              <a:gd name="connsiteX3" fmla="*/ 0 w 2237315"/>
              <a:gd name="connsiteY3" fmla="*/ 2782495 h 2782495"/>
              <a:gd name="connsiteX4" fmla="*/ 0 w 2237315"/>
              <a:gd name="connsiteY4" fmla="*/ 2782488 h 2782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7315" h="2782495">
                <a:moveTo>
                  <a:pt x="386048" y="0"/>
                </a:moveTo>
                <a:lnTo>
                  <a:pt x="2237315" y="0"/>
                </a:lnTo>
                <a:lnTo>
                  <a:pt x="1851266" y="2782495"/>
                </a:lnTo>
                <a:lnTo>
                  <a:pt x="0" y="2782495"/>
                </a:lnTo>
                <a:lnTo>
                  <a:pt x="0" y="2782488"/>
                </a:lnTo>
                <a:close/>
              </a:path>
            </a:pathLst>
          </a:custGeom>
        </p:spPr>
        <p:txBody>
          <a:bodyPr wrap="square" anchor="ctr">
            <a:noAutofit/>
          </a:bodyPr>
          <a:lstStyle>
            <a:lvl1pPr marL="0" indent="0" algn="ctr">
              <a:buNone/>
              <a:defRPr sz="1200"/>
            </a:lvl1pPr>
          </a:lstStyle>
          <a:p>
            <a:endParaRPr lang="en-US"/>
          </a:p>
        </p:txBody>
      </p:sp>
      <p:sp>
        <p:nvSpPr>
          <p:cNvPr id="19" name="Picture Placeholder 18"/>
          <p:cNvSpPr>
            <a:spLocks noGrp="1"/>
          </p:cNvSpPr>
          <p:nvPr>
            <p:ph type="pic" sz="quarter" idx="17"/>
          </p:nvPr>
        </p:nvSpPr>
        <p:spPr>
          <a:xfrm>
            <a:off x="6165143" y="1808163"/>
            <a:ext cx="2237315" cy="2782495"/>
          </a:xfrm>
          <a:custGeom>
            <a:avLst/>
            <a:gdLst>
              <a:gd name="connsiteX0" fmla="*/ 386048 w 2237315"/>
              <a:gd name="connsiteY0" fmla="*/ 0 h 2782495"/>
              <a:gd name="connsiteX1" fmla="*/ 2237315 w 2237315"/>
              <a:gd name="connsiteY1" fmla="*/ 0 h 2782495"/>
              <a:gd name="connsiteX2" fmla="*/ 1851266 w 2237315"/>
              <a:gd name="connsiteY2" fmla="*/ 2782495 h 2782495"/>
              <a:gd name="connsiteX3" fmla="*/ 0 w 2237315"/>
              <a:gd name="connsiteY3" fmla="*/ 2782495 h 2782495"/>
              <a:gd name="connsiteX4" fmla="*/ 0 w 2237315"/>
              <a:gd name="connsiteY4" fmla="*/ 2782488 h 2782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7315" h="2782495">
                <a:moveTo>
                  <a:pt x="386048" y="0"/>
                </a:moveTo>
                <a:lnTo>
                  <a:pt x="2237315" y="0"/>
                </a:lnTo>
                <a:lnTo>
                  <a:pt x="1851266" y="2782495"/>
                </a:lnTo>
                <a:lnTo>
                  <a:pt x="0" y="2782495"/>
                </a:lnTo>
                <a:lnTo>
                  <a:pt x="0" y="2782488"/>
                </a:lnTo>
                <a:close/>
              </a:path>
            </a:pathLst>
          </a:custGeom>
        </p:spPr>
        <p:txBody>
          <a:bodyPr wrap="square" anchor="ctr">
            <a:noAutofit/>
          </a:bodyPr>
          <a:lstStyle>
            <a:lvl1pPr marL="0" indent="0" algn="ctr">
              <a:buNone/>
              <a:defRPr sz="1200"/>
            </a:lvl1pPr>
          </a:lstStyle>
          <a:p>
            <a:endParaRPr lang="en-US"/>
          </a:p>
        </p:txBody>
      </p:sp>
      <p:sp>
        <p:nvSpPr>
          <p:cNvPr id="20" name="Picture Placeholder 19"/>
          <p:cNvSpPr>
            <a:spLocks noGrp="1"/>
          </p:cNvSpPr>
          <p:nvPr>
            <p:ph type="pic" sz="quarter" idx="18"/>
          </p:nvPr>
        </p:nvSpPr>
        <p:spPr>
          <a:xfrm>
            <a:off x="8540741" y="1808163"/>
            <a:ext cx="2237315" cy="2782495"/>
          </a:xfrm>
          <a:custGeom>
            <a:avLst/>
            <a:gdLst>
              <a:gd name="connsiteX0" fmla="*/ 386048 w 2237315"/>
              <a:gd name="connsiteY0" fmla="*/ 0 h 2782495"/>
              <a:gd name="connsiteX1" fmla="*/ 2237315 w 2237315"/>
              <a:gd name="connsiteY1" fmla="*/ 0 h 2782495"/>
              <a:gd name="connsiteX2" fmla="*/ 1851266 w 2237315"/>
              <a:gd name="connsiteY2" fmla="*/ 2782495 h 2782495"/>
              <a:gd name="connsiteX3" fmla="*/ 0 w 2237315"/>
              <a:gd name="connsiteY3" fmla="*/ 2782495 h 2782495"/>
              <a:gd name="connsiteX4" fmla="*/ 0 w 2237315"/>
              <a:gd name="connsiteY4" fmla="*/ 2782488 h 2782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7315" h="2782495">
                <a:moveTo>
                  <a:pt x="386048" y="0"/>
                </a:moveTo>
                <a:lnTo>
                  <a:pt x="2237315" y="0"/>
                </a:lnTo>
                <a:lnTo>
                  <a:pt x="1851266" y="2782495"/>
                </a:lnTo>
                <a:lnTo>
                  <a:pt x="0" y="2782495"/>
                </a:lnTo>
                <a:lnTo>
                  <a:pt x="0" y="2782488"/>
                </a:lnTo>
                <a:close/>
              </a:path>
            </a:pathLst>
          </a:custGeom>
        </p:spPr>
        <p:txBody>
          <a:bodyPr wrap="square" anchor="ctr">
            <a:noAutofit/>
          </a:bodyPr>
          <a:lstStyle>
            <a:lvl1pPr marL="0" indent="0" algn="ctr">
              <a:buNone/>
              <a:defRPr sz="1200"/>
            </a:lvl1pPr>
          </a:lstStyle>
          <a:p>
            <a:endParaRPr lang="en-US" dirty="0"/>
          </a:p>
        </p:txBody>
      </p:sp>
      <p:sp>
        <p:nvSpPr>
          <p:cNvPr id="14" name="Text Placeholder 13"/>
          <p:cNvSpPr>
            <a:spLocks noGrp="1"/>
          </p:cNvSpPr>
          <p:nvPr>
            <p:ph type="body" sz="quarter" idx="14" hasCustomPrompt="1"/>
          </p:nvPr>
        </p:nvSpPr>
        <p:spPr>
          <a:xfrm>
            <a:off x="1857375" y="1014880"/>
            <a:ext cx="8380505" cy="400110"/>
          </a:xfrm>
        </p:spPr>
        <p:txBody>
          <a:bodyPr>
            <a:spAutoFit/>
          </a:bodyPr>
          <a:lstStyle>
            <a:lvl1pPr marL="0" marR="0" indent="0" algn="ctr" defTabSz="914400" rtl="0" eaLnBrk="1" fontAlgn="auto" latinLnBrk="0" hangingPunct="1">
              <a:lnSpc>
                <a:spcPct val="100000"/>
              </a:lnSpc>
              <a:spcBef>
                <a:spcPts val="0"/>
              </a:spcBef>
              <a:spcAft>
                <a:spcPts val="0"/>
              </a:spcAft>
              <a:buClrTx/>
              <a:buSzTx/>
              <a:buFontTx/>
              <a:buNone/>
              <a:tabLst/>
              <a:defRPr kumimoji="0" lang="en-US" sz="1000" b="0" i="0" u="none" strike="noStrike" kern="1200" cap="none" spc="0" normalizeH="0" baseline="0">
                <a:ln>
                  <a:noFill/>
                </a:ln>
                <a:solidFill>
                  <a:schemeClr val="tx1"/>
                </a:solidFill>
                <a:effectLst/>
                <a:uLnTx/>
                <a:uFillTx/>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Lorem </a:t>
            </a:r>
            <a:r>
              <a:rPr lang="en-US" dirty="0" err="1"/>
              <a:t>Ipsum</a:t>
            </a:r>
            <a:r>
              <a:rPr lang="en-US" dirty="0"/>
              <a:t> is simply dummy text of the printing and typesetting industry. Lorem </a:t>
            </a:r>
            <a:r>
              <a:rPr lang="en-US" dirty="0" err="1"/>
              <a:t>Ipsum</a:t>
            </a:r>
            <a:r>
              <a:rPr lang="en-US" dirty="0"/>
              <a:t> has been the industry's standard dummy text ever since the 1500s, when an unknown printer took a galley of type and scrambled it to make a type specimen book. </a:t>
            </a:r>
          </a:p>
        </p:txBody>
      </p:sp>
      <p:sp>
        <p:nvSpPr>
          <p:cNvPr id="12" name="Text Placeholder 11"/>
          <p:cNvSpPr>
            <a:spLocks noGrp="1"/>
          </p:cNvSpPr>
          <p:nvPr>
            <p:ph type="body" sz="quarter" idx="13" hasCustomPrompt="1"/>
          </p:nvPr>
        </p:nvSpPr>
        <p:spPr>
          <a:xfrm>
            <a:off x="2794000" y="360971"/>
            <a:ext cx="6604000" cy="535531"/>
          </a:xfrm>
        </p:spPr>
        <p:txBody>
          <a:bodyPr wrap="square" anchor="t">
            <a:spAutoFit/>
          </a:bodyPr>
          <a:lstStyle>
            <a:lvl1pPr marL="0" indent="0" algn="ctr">
              <a:buNone/>
              <a:defRPr sz="3200" normalizeH="0" baseline="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 Click to edit Master text styles -</a:t>
            </a:r>
          </a:p>
        </p:txBody>
      </p:sp>
      <p:sp>
        <p:nvSpPr>
          <p:cNvPr id="2" name="Date Placeholder 1"/>
          <p:cNvSpPr>
            <a:spLocks noGrp="1"/>
          </p:cNvSpPr>
          <p:nvPr>
            <p:ph type="dt" sz="half" idx="10"/>
          </p:nvPr>
        </p:nvSpPr>
        <p:spPr/>
        <p:txBody>
          <a:bodyPr/>
          <a:lstStyle>
            <a:lvl1pPr>
              <a:defRPr>
                <a:solidFill>
                  <a:schemeClr val="tx1"/>
                </a:solidFill>
              </a:defRPr>
            </a:lvl1pPr>
          </a:lstStyle>
          <a:p>
            <a:fld id="{C9852138-FCC6-44DD-9FFC-1C789392E7AA}" type="datetime1">
              <a:rPr lang="en-US" smtClean="0"/>
              <a:t>3/13/2023</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03206E70-9524-410D-AE9B-78D656EAA14D}" type="slidenum">
              <a:rPr lang="en-US" smtClean="0"/>
              <a:pPr/>
              <a:t>‹#›</a:t>
            </a:fld>
            <a:endParaRPr lang="en-US"/>
          </a:p>
        </p:txBody>
      </p:sp>
      <p:sp>
        <p:nvSpPr>
          <p:cNvPr id="8" name="Rectangle 7"/>
          <p:cNvSpPr/>
          <p:nvPr userDrawn="1"/>
        </p:nvSpPr>
        <p:spPr>
          <a:xfrm>
            <a:off x="10237880" y="0"/>
            <a:ext cx="571500" cy="55562"/>
          </a:xfrm>
          <a:prstGeom prst="rect">
            <a:avLst/>
          </a:prstGeom>
          <a:solidFill>
            <a:srgbClr val="E2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0880817" y="0"/>
            <a:ext cx="571500" cy="55562"/>
          </a:xfrm>
          <a:prstGeom prst="rect">
            <a:avLst/>
          </a:prstGeom>
          <a:solidFill>
            <a:srgbClr val="78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523754" y="0"/>
            <a:ext cx="571500" cy="55562"/>
          </a:xfrm>
          <a:prstGeom prst="rect">
            <a:avLst/>
          </a:prstGeom>
          <a:solidFill>
            <a:srgbClr val="3B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p:cNvSpPr>
            <a:spLocks noGrp="1"/>
          </p:cNvSpPr>
          <p:nvPr>
            <p:ph type="pic" sz="quarter" idx="15"/>
          </p:nvPr>
        </p:nvSpPr>
        <p:spPr>
          <a:xfrm>
            <a:off x="1413946" y="1808163"/>
            <a:ext cx="2237315" cy="2782495"/>
          </a:xfrm>
          <a:custGeom>
            <a:avLst/>
            <a:gdLst>
              <a:gd name="connsiteX0" fmla="*/ 386048 w 2237315"/>
              <a:gd name="connsiteY0" fmla="*/ 0 h 2782495"/>
              <a:gd name="connsiteX1" fmla="*/ 2237315 w 2237315"/>
              <a:gd name="connsiteY1" fmla="*/ 0 h 2782495"/>
              <a:gd name="connsiteX2" fmla="*/ 1851266 w 2237315"/>
              <a:gd name="connsiteY2" fmla="*/ 2782495 h 2782495"/>
              <a:gd name="connsiteX3" fmla="*/ 0 w 2237315"/>
              <a:gd name="connsiteY3" fmla="*/ 2782495 h 2782495"/>
              <a:gd name="connsiteX4" fmla="*/ 0 w 2237315"/>
              <a:gd name="connsiteY4" fmla="*/ 2782488 h 2782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7315" h="2782495">
                <a:moveTo>
                  <a:pt x="386048" y="0"/>
                </a:moveTo>
                <a:lnTo>
                  <a:pt x="2237315" y="0"/>
                </a:lnTo>
                <a:lnTo>
                  <a:pt x="1851266" y="2782495"/>
                </a:lnTo>
                <a:lnTo>
                  <a:pt x="0" y="2782495"/>
                </a:lnTo>
                <a:lnTo>
                  <a:pt x="0" y="2782488"/>
                </a:lnTo>
                <a:close/>
              </a:path>
            </a:pathLst>
          </a:custGeom>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3743446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reeform 4"/>
          <p:cNvSpPr>
            <a:spLocks/>
          </p:cNvSpPr>
          <p:nvPr userDrawn="1"/>
        </p:nvSpPr>
        <p:spPr bwMode="auto">
          <a:xfrm>
            <a:off x="0" y="-639708"/>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 Placeholder 11"/>
          <p:cNvSpPr>
            <a:spLocks noGrp="1"/>
          </p:cNvSpPr>
          <p:nvPr>
            <p:ph type="body" sz="quarter" idx="13" hasCustomPrompt="1"/>
          </p:nvPr>
        </p:nvSpPr>
        <p:spPr>
          <a:xfrm>
            <a:off x="2794000" y="360971"/>
            <a:ext cx="6604000" cy="535531"/>
          </a:xfrm>
        </p:spPr>
        <p:txBody>
          <a:bodyPr wrap="square" anchor="t">
            <a:spAutoFit/>
          </a:bodyPr>
          <a:lstStyle>
            <a:lvl1pPr marL="0" indent="0" algn="ctr">
              <a:buNone/>
              <a:defRPr sz="3200" normalizeH="0" baseline="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 Click to edit Master text styles -</a:t>
            </a:r>
          </a:p>
        </p:txBody>
      </p:sp>
      <p:sp>
        <p:nvSpPr>
          <p:cNvPr id="2" name="Date Placeholder 1"/>
          <p:cNvSpPr>
            <a:spLocks noGrp="1"/>
          </p:cNvSpPr>
          <p:nvPr>
            <p:ph type="dt" sz="half" idx="10"/>
          </p:nvPr>
        </p:nvSpPr>
        <p:spPr/>
        <p:txBody>
          <a:bodyPr/>
          <a:lstStyle>
            <a:lvl1pPr>
              <a:defRPr>
                <a:solidFill>
                  <a:schemeClr val="tx1"/>
                </a:solidFill>
              </a:defRPr>
            </a:lvl1pPr>
          </a:lstStyle>
          <a:p>
            <a:fld id="{C9852138-FCC6-44DD-9FFC-1C789392E7AA}" type="datetime1">
              <a:rPr lang="en-US" smtClean="0"/>
              <a:t>3/13/2023</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03206E70-9524-410D-AE9B-78D656EAA14D}" type="slidenum">
              <a:rPr lang="en-US" smtClean="0"/>
              <a:pPr/>
              <a:t>‹#›</a:t>
            </a:fld>
            <a:endParaRPr lang="en-US"/>
          </a:p>
        </p:txBody>
      </p:sp>
      <p:sp>
        <p:nvSpPr>
          <p:cNvPr id="8" name="Rectangle 7"/>
          <p:cNvSpPr/>
          <p:nvPr userDrawn="1"/>
        </p:nvSpPr>
        <p:spPr>
          <a:xfrm>
            <a:off x="10237880" y="0"/>
            <a:ext cx="571500" cy="55562"/>
          </a:xfrm>
          <a:prstGeom prst="rect">
            <a:avLst/>
          </a:prstGeom>
          <a:solidFill>
            <a:srgbClr val="E2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0880817" y="0"/>
            <a:ext cx="571500" cy="55562"/>
          </a:xfrm>
          <a:prstGeom prst="rect">
            <a:avLst/>
          </a:prstGeom>
          <a:solidFill>
            <a:srgbClr val="78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523754" y="0"/>
            <a:ext cx="571500" cy="55562"/>
          </a:xfrm>
          <a:prstGeom prst="rect">
            <a:avLst/>
          </a:prstGeom>
          <a:solidFill>
            <a:srgbClr val="3B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0868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Freeform 4"/>
          <p:cNvSpPr>
            <a:spLocks/>
          </p:cNvSpPr>
          <p:nvPr userDrawn="1"/>
        </p:nvSpPr>
        <p:spPr bwMode="auto">
          <a:xfrm>
            <a:off x="0" y="-639708"/>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Picture Placeholder 5"/>
          <p:cNvSpPr>
            <a:spLocks noGrp="1"/>
          </p:cNvSpPr>
          <p:nvPr>
            <p:ph type="pic" sz="quarter" idx="11"/>
          </p:nvPr>
        </p:nvSpPr>
        <p:spPr>
          <a:xfrm>
            <a:off x="5050970" y="0"/>
            <a:ext cx="7141030" cy="6858000"/>
          </a:xfrm>
        </p:spPr>
        <p:txBody>
          <a:bodyPr anchor="ctr">
            <a:normAutofit/>
          </a:bodyPr>
          <a:lstStyle>
            <a:lvl1pPr marL="0" indent="0" algn="ctr">
              <a:buNone/>
              <a:defRPr sz="1800"/>
            </a:lvl1pPr>
          </a:lstStyle>
          <a:p>
            <a:endParaRPr lang="en-US"/>
          </a:p>
        </p:txBody>
      </p:sp>
      <p:sp>
        <p:nvSpPr>
          <p:cNvPr id="2" name="Date Placeholder 1"/>
          <p:cNvSpPr>
            <a:spLocks noGrp="1"/>
          </p:cNvSpPr>
          <p:nvPr>
            <p:ph type="dt" sz="half" idx="10"/>
          </p:nvPr>
        </p:nvSpPr>
        <p:spPr/>
        <p:txBody>
          <a:bodyPr/>
          <a:lstStyle>
            <a:lvl1pPr>
              <a:defRPr>
                <a:solidFill>
                  <a:schemeClr val="tx1"/>
                </a:solidFill>
              </a:defRPr>
            </a:lvl1pPr>
          </a:lstStyle>
          <a:p>
            <a:fld id="{C9852138-FCC6-44DD-9FFC-1C789392E7AA}" type="datetime1">
              <a:rPr lang="en-US" smtClean="0"/>
              <a:t>3/13/2023</a:t>
            </a:fld>
            <a:endParaRPr lang="en-US"/>
          </a:p>
        </p:txBody>
      </p:sp>
      <p:sp>
        <p:nvSpPr>
          <p:cNvPr id="13" name="Rectangle 12"/>
          <p:cNvSpPr/>
          <p:nvPr userDrawn="1"/>
        </p:nvSpPr>
        <p:spPr>
          <a:xfrm>
            <a:off x="119063" y="0"/>
            <a:ext cx="571500" cy="55562"/>
          </a:xfrm>
          <a:prstGeom prst="rect">
            <a:avLst/>
          </a:prstGeom>
          <a:solidFill>
            <a:srgbClr val="E2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62000" y="0"/>
            <a:ext cx="571500" cy="55562"/>
          </a:xfrm>
          <a:prstGeom prst="rect">
            <a:avLst/>
          </a:prstGeom>
          <a:solidFill>
            <a:srgbClr val="78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1404937" y="0"/>
            <a:ext cx="571500" cy="55562"/>
          </a:xfrm>
          <a:prstGeom prst="rect">
            <a:avLst/>
          </a:prstGeom>
          <a:solidFill>
            <a:srgbClr val="3B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261579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Freeform 4"/>
          <p:cNvSpPr>
            <a:spLocks/>
          </p:cNvSpPr>
          <p:nvPr userDrawn="1"/>
        </p:nvSpPr>
        <p:spPr bwMode="auto">
          <a:xfrm>
            <a:off x="0" y="-639708"/>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 Placeholder 11"/>
          <p:cNvSpPr>
            <a:spLocks noGrp="1"/>
          </p:cNvSpPr>
          <p:nvPr>
            <p:ph type="body" sz="quarter" idx="13"/>
          </p:nvPr>
        </p:nvSpPr>
        <p:spPr>
          <a:xfrm>
            <a:off x="1192485" y="1561579"/>
            <a:ext cx="6604000" cy="535531"/>
          </a:xfrm>
        </p:spPr>
        <p:txBody>
          <a:bodyPr wrap="square" anchor="t">
            <a:spAutoFit/>
          </a:bodyPr>
          <a:lstStyle>
            <a:lvl1pPr marL="0" indent="0" algn="l">
              <a:buNone/>
              <a:defRPr sz="3200" normalizeH="0" baseline="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Click to edit Master text styles</a:t>
            </a:r>
          </a:p>
        </p:txBody>
      </p:sp>
      <p:sp>
        <p:nvSpPr>
          <p:cNvPr id="2" name="Date Placeholder 1"/>
          <p:cNvSpPr>
            <a:spLocks noGrp="1"/>
          </p:cNvSpPr>
          <p:nvPr>
            <p:ph type="dt" sz="half" idx="10"/>
          </p:nvPr>
        </p:nvSpPr>
        <p:spPr/>
        <p:txBody>
          <a:bodyPr/>
          <a:lstStyle>
            <a:lvl1pPr>
              <a:defRPr>
                <a:solidFill>
                  <a:schemeClr val="tx1"/>
                </a:solidFill>
              </a:defRPr>
            </a:lvl1pPr>
          </a:lstStyle>
          <a:p>
            <a:fld id="{C9852138-FCC6-44DD-9FFC-1C789392E7AA}" type="datetime1">
              <a:rPr lang="en-US" smtClean="0"/>
              <a:t>3/13/2023</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03206E70-9524-410D-AE9B-78D656EAA14D}" type="slidenum">
              <a:rPr lang="en-US" smtClean="0"/>
              <a:pPr/>
              <a:t>‹#›</a:t>
            </a:fld>
            <a:endParaRPr lang="en-US"/>
          </a:p>
        </p:txBody>
      </p:sp>
      <p:sp>
        <p:nvSpPr>
          <p:cNvPr id="8" name="Rectangle 7"/>
          <p:cNvSpPr/>
          <p:nvPr userDrawn="1"/>
        </p:nvSpPr>
        <p:spPr>
          <a:xfrm>
            <a:off x="10237880" y="0"/>
            <a:ext cx="571500" cy="55562"/>
          </a:xfrm>
          <a:prstGeom prst="rect">
            <a:avLst/>
          </a:prstGeom>
          <a:solidFill>
            <a:srgbClr val="E2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0880817" y="0"/>
            <a:ext cx="571500" cy="55562"/>
          </a:xfrm>
          <a:prstGeom prst="rect">
            <a:avLst/>
          </a:prstGeom>
          <a:solidFill>
            <a:srgbClr val="78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523754" y="0"/>
            <a:ext cx="571500" cy="55562"/>
          </a:xfrm>
          <a:prstGeom prst="rect">
            <a:avLst/>
          </a:prstGeom>
          <a:solidFill>
            <a:srgbClr val="3B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19133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639706"/>
            <a:ext cx="12192000" cy="8099368"/>
          </a:xfrm>
          <a:custGeom>
            <a:avLst/>
            <a:gdLst>
              <a:gd name="connsiteX0" fmla="*/ 6471976 w 12192000"/>
              <a:gd name="connsiteY0" fmla="*/ 6950228 h 8099368"/>
              <a:gd name="connsiteX1" fmla="*/ 6486842 w 12192000"/>
              <a:gd name="connsiteY1" fmla="*/ 6951583 h 8099368"/>
              <a:gd name="connsiteX2" fmla="*/ 6500901 w 12192000"/>
              <a:gd name="connsiteY2" fmla="*/ 6971324 h 8099368"/>
              <a:gd name="connsiteX3" fmla="*/ 6473135 w 12192000"/>
              <a:gd name="connsiteY3" fmla="*/ 6951231 h 8099368"/>
              <a:gd name="connsiteX4" fmla="*/ 9762599 w 12192000"/>
              <a:gd name="connsiteY4" fmla="*/ 6948763 h 8099368"/>
              <a:gd name="connsiteX5" fmla="*/ 9920060 w 12192000"/>
              <a:gd name="connsiteY5" fmla="*/ 7016446 h 8099368"/>
              <a:gd name="connsiteX6" fmla="*/ 10347455 w 12192000"/>
              <a:gd name="connsiteY6" fmla="*/ 7219494 h 8099368"/>
              <a:gd name="connsiteX7" fmla="*/ 9897565 w 12192000"/>
              <a:gd name="connsiteY7" fmla="*/ 7016446 h 8099368"/>
              <a:gd name="connsiteX8" fmla="*/ 9762599 w 12192000"/>
              <a:gd name="connsiteY8" fmla="*/ 6948763 h 8099368"/>
              <a:gd name="connsiteX9" fmla="*/ 7892826 w 12192000"/>
              <a:gd name="connsiteY9" fmla="*/ 6551161 h 8099368"/>
              <a:gd name="connsiteX10" fmla="*/ 7916998 w 12192000"/>
              <a:gd name="connsiteY10" fmla="*/ 6561350 h 8099368"/>
              <a:gd name="connsiteX11" fmla="*/ 7918053 w 12192000"/>
              <a:gd name="connsiteY11" fmla="*/ 6565228 h 8099368"/>
              <a:gd name="connsiteX12" fmla="*/ 7862076 w 12192000"/>
              <a:gd name="connsiteY12" fmla="*/ 6534013 h 8099368"/>
              <a:gd name="connsiteX13" fmla="*/ 7892826 w 12192000"/>
              <a:gd name="connsiteY13" fmla="*/ 6551161 h 8099368"/>
              <a:gd name="connsiteX14" fmla="*/ 7892746 w 12192000"/>
              <a:gd name="connsiteY14" fmla="*/ 6551127 h 8099368"/>
              <a:gd name="connsiteX15" fmla="*/ 7864277 w 12192000"/>
              <a:gd name="connsiteY15" fmla="*/ 6536674 h 8099368"/>
              <a:gd name="connsiteX16" fmla="*/ 4206466 w 12192000"/>
              <a:gd name="connsiteY16" fmla="*/ 6429862 h 8099368"/>
              <a:gd name="connsiteX17" fmla="*/ 4386421 w 12192000"/>
              <a:gd name="connsiteY17" fmla="*/ 6520106 h 8099368"/>
              <a:gd name="connsiteX18" fmla="*/ 4206466 w 12192000"/>
              <a:gd name="connsiteY18" fmla="*/ 6429862 h 8099368"/>
              <a:gd name="connsiteX19" fmla="*/ 7379061 w 12192000"/>
              <a:gd name="connsiteY19" fmla="*/ 6060797 h 8099368"/>
              <a:gd name="connsiteX20" fmla="*/ 7386609 w 12192000"/>
              <a:gd name="connsiteY20" fmla="*/ 6063622 h 8099368"/>
              <a:gd name="connsiteX21" fmla="*/ 7389432 w 12192000"/>
              <a:gd name="connsiteY21" fmla="*/ 6066068 h 8099368"/>
              <a:gd name="connsiteX22" fmla="*/ 7400680 w 12192000"/>
              <a:gd name="connsiteY22" fmla="*/ 6068888 h 8099368"/>
              <a:gd name="connsiteX23" fmla="*/ 7380997 w 12192000"/>
              <a:gd name="connsiteY23" fmla="*/ 6066068 h 8099368"/>
              <a:gd name="connsiteX24" fmla="*/ 1507129 w 12192000"/>
              <a:gd name="connsiteY24" fmla="*/ 5662791 h 8099368"/>
              <a:gd name="connsiteX25" fmla="*/ 1619602 w 12192000"/>
              <a:gd name="connsiteY25" fmla="*/ 5707913 h 8099368"/>
              <a:gd name="connsiteX26" fmla="*/ 1597107 w 12192000"/>
              <a:gd name="connsiteY26" fmla="*/ 5707913 h 8099368"/>
              <a:gd name="connsiteX27" fmla="*/ 1507129 w 12192000"/>
              <a:gd name="connsiteY27" fmla="*/ 5662791 h 8099368"/>
              <a:gd name="connsiteX28" fmla="*/ 1529627 w 12192000"/>
              <a:gd name="connsiteY28" fmla="*/ 5640232 h 8099368"/>
              <a:gd name="connsiteX29" fmla="*/ 1687085 w 12192000"/>
              <a:gd name="connsiteY29" fmla="*/ 5707913 h 8099368"/>
              <a:gd name="connsiteX30" fmla="*/ 1844546 w 12192000"/>
              <a:gd name="connsiteY30" fmla="*/ 5775596 h 8099368"/>
              <a:gd name="connsiteX31" fmla="*/ 2114480 w 12192000"/>
              <a:gd name="connsiteY31" fmla="*/ 5888400 h 8099368"/>
              <a:gd name="connsiteX32" fmla="*/ 2226952 w 12192000"/>
              <a:gd name="connsiteY32" fmla="*/ 5956083 h 8099368"/>
              <a:gd name="connsiteX33" fmla="*/ 2091986 w 12192000"/>
              <a:gd name="connsiteY33" fmla="*/ 5888400 h 8099368"/>
              <a:gd name="connsiteX34" fmla="*/ 2002008 w 12192000"/>
              <a:gd name="connsiteY34" fmla="*/ 5865839 h 8099368"/>
              <a:gd name="connsiteX35" fmla="*/ 1912030 w 12192000"/>
              <a:gd name="connsiteY35" fmla="*/ 5820717 h 8099368"/>
              <a:gd name="connsiteX36" fmla="*/ 1889536 w 12192000"/>
              <a:gd name="connsiteY36" fmla="*/ 5820717 h 8099368"/>
              <a:gd name="connsiteX37" fmla="*/ 1574613 w 12192000"/>
              <a:gd name="connsiteY37" fmla="*/ 5662791 h 8099368"/>
              <a:gd name="connsiteX38" fmla="*/ 1529620 w 12192000"/>
              <a:gd name="connsiteY38" fmla="*/ 5640228 h 8099368"/>
              <a:gd name="connsiteX39" fmla="*/ 1529627 w 12192000"/>
              <a:gd name="connsiteY39" fmla="*/ 5640232 h 8099368"/>
              <a:gd name="connsiteX40" fmla="*/ 1529624 w 12192000"/>
              <a:gd name="connsiteY40" fmla="*/ 5640230 h 8099368"/>
              <a:gd name="connsiteX41" fmla="*/ 10572399 w 12192000"/>
              <a:gd name="connsiteY41" fmla="*/ 2481701 h 8099368"/>
              <a:gd name="connsiteX42" fmla="*/ 10594894 w 12192000"/>
              <a:gd name="connsiteY42" fmla="*/ 2481701 h 8099368"/>
              <a:gd name="connsiteX43" fmla="*/ 10684872 w 12192000"/>
              <a:gd name="connsiteY43" fmla="*/ 2526823 h 8099368"/>
              <a:gd name="connsiteX44" fmla="*/ 10572399 w 12192000"/>
              <a:gd name="connsiteY44" fmla="*/ 2481701 h 8099368"/>
              <a:gd name="connsiteX45" fmla="*/ 4791322 w 12192000"/>
              <a:gd name="connsiteY45" fmla="*/ 2098166 h 8099368"/>
              <a:gd name="connsiteX46" fmla="*/ 4811005 w 12192000"/>
              <a:gd name="connsiteY46" fmla="*/ 2100986 h 8099368"/>
              <a:gd name="connsiteX47" fmla="*/ 4812941 w 12192000"/>
              <a:gd name="connsiteY47" fmla="*/ 2106256 h 8099368"/>
              <a:gd name="connsiteX48" fmla="*/ 4805393 w 12192000"/>
              <a:gd name="connsiteY48" fmla="*/ 2103432 h 8099368"/>
              <a:gd name="connsiteX49" fmla="*/ 4802569 w 12192000"/>
              <a:gd name="connsiteY49" fmla="*/ 2100986 h 8099368"/>
              <a:gd name="connsiteX50" fmla="*/ 4791322 w 12192000"/>
              <a:gd name="connsiteY50" fmla="*/ 2098166 h 8099368"/>
              <a:gd name="connsiteX51" fmla="*/ 7805580 w 12192000"/>
              <a:gd name="connsiteY51" fmla="*/ 1624386 h 8099368"/>
              <a:gd name="connsiteX52" fmla="*/ 7985536 w 12192000"/>
              <a:gd name="connsiteY52" fmla="*/ 1714630 h 8099368"/>
              <a:gd name="connsiteX53" fmla="*/ 7805580 w 12192000"/>
              <a:gd name="connsiteY53" fmla="*/ 1624386 h 8099368"/>
              <a:gd name="connsiteX54" fmla="*/ 4299175 w 12192000"/>
              <a:gd name="connsiteY54" fmla="*/ 1593331 h 8099368"/>
              <a:gd name="connsiteX55" fmla="*/ 4299255 w 12192000"/>
              <a:gd name="connsiteY55" fmla="*/ 1593365 h 8099368"/>
              <a:gd name="connsiteX56" fmla="*/ 4327725 w 12192000"/>
              <a:gd name="connsiteY56" fmla="*/ 1607818 h 8099368"/>
              <a:gd name="connsiteX57" fmla="*/ 4329926 w 12192000"/>
              <a:gd name="connsiteY57" fmla="*/ 1610479 h 8099368"/>
              <a:gd name="connsiteX58" fmla="*/ 4273949 w 12192000"/>
              <a:gd name="connsiteY58" fmla="*/ 1579265 h 8099368"/>
              <a:gd name="connsiteX59" fmla="*/ 4299175 w 12192000"/>
              <a:gd name="connsiteY59" fmla="*/ 1593331 h 8099368"/>
              <a:gd name="connsiteX60" fmla="*/ 4275003 w 12192000"/>
              <a:gd name="connsiteY60" fmla="*/ 1583142 h 8099368"/>
              <a:gd name="connsiteX61" fmla="*/ 4273949 w 12192000"/>
              <a:gd name="connsiteY61" fmla="*/ 1579265 h 8099368"/>
              <a:gd name="connsiteX62" fmla="*/ 1844546 w 12192000"/>
              <a:gd name="connsiteY62" fmla="*/ 879876 h 8099368"/>
              <a:gd name="connsiteX63" fmla="*/ 2294436 w 12192000"/>
              <a:gd name="connsiteY63" fmla="*/ 1105485 h 8099368"/>
              <a:gd name="connsiteX64" fmla="*/ 2429403 w 12192000"/>
              <a:gd name="connsiteY64" fmla="*/ 1173168 h 8099368"/>
              <a:gd name="connsiteX65" fmla="*/ 2271942 w 12192000"/>
              <a:gd name="connsiteY65" fmla="*/ 1105485 h 8099368"/>
              <a:gd name="connsiteX66" fmla="*/ 1844546 w 12192000"/>
              <a:gd name="connsiteY66" fmla="*/ 879876 h 8099368"/>
              <a:gd name="connsiteX67" fmla="*/ 112472 w 12192000"/>
              <a:gd name="connsiteY67" fmla="*/ 0 h 8099368"/>
              <a:gd name="connsiteX68" fmla="*/ 247439 w 12192000"/>
              <a:gd name="connsiteY68" fmla="*/ 67683 h 8099368"/>
              <a:gd name="connsiteX69" fmla="*/ 269934 w 12192000"/>
              <a:gd name="connsiteY69" fmla="*/ 67683 h 8099368"/>
              <a:gd name="connsiteX70" fmla="*/ 292428 w 12192000"/>
              <a:gd name="connsiteY70" fmla="*/ 67683 h 8099368"/>
              <a:gd name="connsiteX71" fmla="*/ 292428 w 12192000"/>
              <a:gd name="connsiteY71" fmla="*/ 45122 h 8099368"/>
              <a:gd name="connsiteX72" fmla="*/ 202450 w 12192000"/>
              <a:gd name="connsiteY72" fmla="*/ 0 h 8099368"/>
              <a:gd name="connsiteX73" fmla="*/ 314923 w 12192000"/>
              <a:gd name="connsiteY73" fmla="*/ 45122 h 8099368"/>
              <a:gd name="connsiteX74" fmla="*/ 494878 w 12192000"/>
              <a:gd name="connsiteY74" fmla="*/ 157927 h 8099368"/>
              <a:gd name="connsiteX75" fmla="*/ 517373 w 12192000"/>
              <a:gd name="connsiteY75" fmla="*/ 180488 h 8099368"/>
              <a:gd name="connsiteX76" fmla="*/ 607351 w 12192000"/>
              <a:gd name="connsiteY76" fmla="*/ 225609 h 8099368"/>
              <a:gd name="connsiteX77" fmla="*/ 809801 w 12192000"/>
              <a:gd name="connsiteY77" fmla="*/ 248170 h 8099368"/>
              <a:gd name="connsiteX78" fmla="*/ 787307 w 12192000"/>
              <a:gd name="connsiteY78" fmla="*/ 293292 h 8099368"/>
              <a:gd name="connsiteX79" fmla="*/ 989757 w 12192000"/>
              <a:gd name="connsiteY79" fmla="*/ 451218 h 8099368"/>
              <a:gd name="connsiteX80" fmla="*/ 1169713 w 12192000"/>
              <a:gd name="connsiteY80" fmla="*/ 564023 h 8099368"/>
              <a:gd name="connsiteX81" fmla="*/ 1327174 w 12192000"/>
              <a:gd name="connsiteY81" fmla="*/ 654267 h 8099368"/>
              <a:gd name="connsiteX82" fmla="*/ 1349668 w 12192000"/>
              <a:gd name="connsiteY82" fmla="*/ 676828 h 8099368"/>
              <a:gd name="connsiteX83" fmla="*/ 1349668 w 12192000"/>
              <a:gd name="connsiteY83" fmla="*/ 699389 h 8099368"/>
              <a:gd name="connsiteX84" fmla="*/ 1507129 w 12192000"/>
              <a:gd name="connsiteY84" fmla="*/ 789632 h 8099368"/>
              <a:gd name="connsiteX85" fmla="*/ 1597107 w 12192000"/>
              <a:gd name="connsiteY85" fmla="*/ 812193 h 8099368"/>
              <a:gd name="connsiteX86" fmla="*/ 2339425 w 12192000"/>
              <a:gd name="connsiteY86" fmla="*/ 1240851 h 8099368"/>
              <a:gd name="connsiteX87" fmla="*/ 2519381 w 12192000"/>
              <a:gd name="connsiteY87" fmla="*/ 1285973 h 8099368"/>
              <a:gd name="connsiteX88" fmla="*/ 2541875 w 12192000"/>
              <a:gd name="connsiteY88" fmla="*/ 1263412 h 8099368"/>
              <a:gd name="connsiteX89" fmla="*/ 2429403 w 12192000"/>
              <a:gd name="connsiteY89" fmla="*/ 1173168 h 8099368"/>
              <a:gd name="connsiteX90" fmla="*/ 2541875 w 12192000"/>
              <a:gd name="connsiteY90" fmla="*/ 1240851 h 8099368"/>
              <a:gd name="connsiteX91" fmla="*/ 2586864 w 12192000"/>
              <a:gd name="connsiteY91" fmla="*/ 1240851 h 8099368"/>
              <a:gd name="connsiteX92" fmla="*/ 2609359 w 12192000"/>
              <a:gd name="connsiteY92" fmla="*/ 1218290 h 8099368"/>
              <a:gd name="connsiteX93" fmla="*/ 2631853 w 12192000"/>
              <a:gd name="connsiteY93" fmla="*/ 1195729 h 8099368"/>
              <a:gd name="connsiteX94" fmla="*/ 2744325 w 12192000"/>
              <a:gd name="connsiteY94" fmla="*/ 1173168 h 8099368"/>
              <a:gd name="connsiteX95" fmla="*/ 2609359 w 12192000"/>
              <a:gd name="connsiteY95" fmla="*/ 1105485 h 8099368"/>
              <a:gd name="connsiteX96" fmla="*/ 2519381 w 12192000"/>
              <a:gd name="connsiteY96" fmla="*/ 1105485 h 8099368"/>
              <a:gd name="connsiteX97" fmla="*/ 2384414 w 12192000"/>
              <a:gd name="connsiteY97" fmla="*/ 1015242 h 8099368"/>
              <a:gd name="connsiteX98" fmla="*/ 2609359 w 12192000"/>
              <a:gd name="connsiteY98" fmla="*/ 1037802 h 8099368"/>
              <a:gd name="connsiteX99" fmla="*/ 2474392 w 12192000"/>
              <a:gd name="connsiteY99" fmla="*/ 947559 h 8099368"/>
              <a:gd name="connsiteX100" fmla="*/ 2654347 w 12192000"/>
              <a:gd name="connsiteY100" fmla="*/ 1037802 h 8099368"/>
              <a:gd name="connsiteX101" fmla="*/ 3104237 w 12192000"/>
              <a:gd name="connsiteY101" fmla="*/ 1285973 h 8099368"/>
              <a:gd name="connsiteX102" fmla="*/ 3284193 w 12192000"/>
              <a:gd name="connsiteY102" fmla="*/ 1353655 h 8099368"/>
              <a:gd name="connsiteX103" fmla="*/ 3936532 w 12192000"/>
              <a:gd name="connsiteY103" fmla="*/ 1669508 h 8099368"/>
              <a:gd name="connsiteX104" fmla="*/ 4363927 w 12192000"/>
              <a:gd name="connsiteY104" fmla="*/ 1872556 h 8099368"/>
              <a:gd name="connsiteX105" fmla="*/ 4791322 w 12192000"/>
              <a:gd name="connsiteY105" fmla="*/ 2098166 h 8099368"/>
              <a:gd name="connsiteX106" fmla="*/ 4805393 w 12192000"/>
              <a:gd name="connsiteY106" fmla="*/ 2103432 h 8099368"/>
              <a:gd name="connsiteX107" fmla="*/ 4810302 w 12192000"/>
              <a:gd name="connsiteY107" fmla="*/ 2107684 h 8099368"/>
              <a:gd name="connsiteX108" fmla="*/ 4813816 w 12192000"/>
              <a:gd name="connsiteY108" fmla="*/ 2120727 h 8099368"/>
              <a:gd name="connsiteX109" fmla="*/ 4813465 w 12192000"/>
              <a:gd name="connsiteY109" fmla="*/ 2107684 h 8099368"/>
              <a:gd name="connsiteX110" fmla="*/ 4812941 w 12192000"/>
              <a:gd name="connsiteY110" fmla="*/ 2106256 h 8099368"/>
              <a:gd name="connsiteX111" fmla="*/ 4979713 w 12192000"/>
              <a:gd name="connsiteY111" fmla="*/ 2168669 h 8099368"/>
              <a:gd name="connsiteX112" fmla="*/ 5151233 w 12192000"/>
              <a:gd name="connsiteY112" fmla="*/ 2256092 h 8099368"/>
              <a:gd name="connsiteX113" fmla="*/ 5218717 w 12192000"/>
              <a:gd name="connsiteY113" fmla="*/ 2256092 h 8099368"/>
              <a:gd name="connsiteX114" fmla="*/ 5128739 w 12192000"/>
              <a:gd name="connsiteY114" fmla="*/ 2210970 h 8099368"/>
              <a:gd name="connsiteX115" fmla="*/ 4701344 w 12192000"/>
              <a:gd name="connsiteY115" fmla="*/ 2007922 h 8099368"/>
              <a:gd name="connsiteX116" fmla="*/ 4543883 w 12192000"/>
              <a:gd name="connsiteY116" fmla="*/ 1917678 h 8099368"/>
              <a:gd name="connsiteX117" fmla="*/ 4228960 w 12192000"/>
              <a:gd name="connsiteY117" fmla="*/ 1759752 h 8099368"/>
              <a:gd name="connsiteX118" fmla="*/ 3981521 w 12192000"/>
              <a:gd name="connsiteY118" fmla="*/ 1624386 h 8099368"/>
              <a:gd name="connsiteX119" fmla="*/ 3891543 w 12192000"/>
              <a:gd name="connsiteY119" fmla="*/ 1579265 h 8099368"/>
              <a:gd name="connsiteX120" fmla="*/ 3576621 w 12192000"/>
              <a:gd name="connsiteY120" fmla="*/ 1398777 h 8099368"/>
              <a:gd name="connsiteX121" fmla="*/ 3554126 w 12192000"/>
              <a:gd name="connsiteY121" fmla="*/ 1308534 h 8099368"/>
              <a:gd name="connsiteX122" fmla="*/ 3531632 w 12192000"/>
              <a:gd name="connsiteY122" fmla="*/ 1308534 h 8099368"/>
              <a:gd name="connsiteX123" fmla="*/ 3306687 w 12192000"/>
              <a:gd name="connsiteY123" fmla="*/ 1263412 h 8099368"/>
              <a:gd name="connsiteX124" fmla="*/ 3216709 w 12192000"/>
              <a:gd name="connsiteY124" fmla="*/ 1195729 h 8099368"/>
              <a:gd name="connsiteX125" fmla="*/ 2969270 w 12192000"/>
              <a:gd name="connsiteY125" fmla="*/ 1150607 h 8099368"/>
              <a:gd name="connsiteX126" fmla="*/ 2834303 w 12192000"/>
              <a:gd name="connsiteY126" fmla="*/ 1128046 h 8099368"/>
              <a:gd name="connsiteX127" fmla="*/ 2879292 w 12192000"/>
              <a:gd name="connsiteY127" fmla="*/ 1105485 h 8099368"/>
              <a:gd name="connsiteX128" fmla="*/ 2856798 w 12192000"/>
              <a:gd name="connsiteY128" fmla="*/ 1060363 h 8099368"/>
              <a:gd name="connsiteX129" fmla="*/ 2901787 w 12192000"/>
              <a:gd name="connsiteY129" fmla="*/ 1082924 h 8099368"/>
              <a:gd name="connsiteX130" fmla="*/ 2901787 w 12192000"/>
              <a:gd name="connsiteY130" fmla="*/ 1105485 h 8099368"/>
              <a:gd name="connsiteX131" fmla="*/ 3261698 w 12192000"/>
              <a:gd name="connsiteY131" fmla="*/ 1195729 h 8099368"/>
              <a:gd name="connsiteX132" fmla="*/ 3396665 w 12192000"/>
              <a:gd name="connsiteY132" fmla="*/ 1240851 h 8099368"/>
              <a:gd name="connsiteX133" fmla="*/ 2834303 w 12192000"/>
              <a:gd name="connsiteY133" fmla="*/ 924998 h 8099368"/>
              <a:gd name="connsiteX134" fmla="*/ 2766820 w 12192000"/>
              <a:gd name="connsiteY134" fmla="*/ 902437 h 8099368"/>
              <a:gd name="connsiteX135" fmla="*/ 2766820 w 12192000"/>
              <a:gd name="connsiteY135" fmla="*/ 947559 h 8099368"/>
              <a:gd name="connsiteX136" fmla="*/ 2856798 w 12192000"/>
              <a:gd name="connsiteY136" fmla="*/ 992681 h 8099368"/>
              <a:gd name="connsiteX137" fmla="*/ 2879292 w 12192000"/>
              <a:gd name="connsiteY137" fmla="*/ 1037802 h 8099368"/>
              <a:gd name="connsiteX138" fmla="*/ 2811809 w 12192000"/>
              <a:gd name="connsiteY138" fmla="*/ 992681 h 8099368"/>
              <a:gd name="connsiteX139" fmla="*/ 2721831 w 12192000"/>
              <a:gd name="connsiteY139" fmla="*/ 947559 h 8099368"/>
              <a:gd name="connsiteX140" fmla="*/ 2586864 w 12192000"/>
              <a:gd name="connsiteY140" fmla="*/ 879876 h 8099368"/>
              <a:gd name="connsiteX141" fmla="*/ 2474392 w 12192000"/>
              <a:gd name="connsiteY141" fmla="*/ 812193 h 8099368"/>
              <a:gd name="connsiteX142" fmla="*/ 2316930 w 12192000"/>
              <a:gd name="connsiteY142" fmla="*/ 699389 h 8099368"/>
              <a:gd name="connsiteX143" fmla="*/ 2204458 w 12192000"/>
              <a:gd name="connsiteY143" fmla="*/ 654267 h 8099368"/>
              <a:gd name="connsiteX144" fmla="*/ 2069491 w 12192000"/>
              <a:gd name="connsiteY144" fmla="*/ 564023 h 8099368"/>
              <a:gd name="connsiteX145" fmla="*/ 1957019 w 12192000"/>
              <a:gd name="connsiteY145" fmla="*/ 451218 h 8099368"/>
              <a:gd name="connsiteX146" fmla="*/ 1709580 w 12192000"/>
              <a:gd name="connsiteY146" fmla="*/ 315853 h 8099368"/>
              <a:gd name="connsiteX147" fmla="*/ 1552119 w 12192000"/>
              <a:gd name="connsiteY147" fmla="*/ 248170 h 8099368"/>
              <a:gd name="connsiteX148" fmla="*/ 1732074 w 12192000"/>
              <a:gd name="connsiteY148" fmla="*/ 315853 h 8099368"/>
              <a:gd name="connsiteX149" fmla="*/ 2114480 w 12192000"/>
              <a:gd name="connsiteY149" fmla="*/ 541462 h 8099368"/>
              <a:gd name="connsiteX150" fmla="*/ 2181964 w 12192000"/>
              <a:gd name="connsiteY150" fmla="*/ 564023 h 8099368"/>
              <a:gd name="connsiteX151" fmla="*/ 2271942 w 12192000"/>
              <a:gd name="connsiteY151" fmla="*/ 609145 h 8099368"/>
              <a:gd name="connsiteX152" fmla="*/ 2159469 w 12192000"/>
              <a:gd name="connsiteY152" fmla="*/ 564023 h 8099368"/>
              <a:gd name="connsiteX153" fmla="*/ 2114480 w 12192000"/>
              <a:gd name="connsiteY153" fmla="*/ 564023 h 8099368"/>
              <a:gd name="connsiteX154" fmla="*/ 2226952 w 12192000"/>
              <a:gd name="connsiteY154" fmla="*/ 631706 h 8099368"/>
              <a:gd name="connsiteX155" fmla="*/ 2249447 w 12192000"/>
              <a:gd name="connsiteY155" fmla="*/ 631706 h 8099368"/>
              <a:gd name="connsiteX156" fmla="*/ 2609359 w 12192000"/>
              <a:gd name="connsiteY156" fmla="*/ 767071 h 8099368"/>
              <a:gd name="connsiteX157" fmla="*/ 2721831 w 12192000"/>
              <a:gd name="connsiteY157" fmla="*/ 857315 h 8099368"/>
              <a:gd name="connsiteX158" fmla="*/ 2901787 w 12192000"/>
              <a:gd name="connsiteY158" fmla="*/ 924998 h 8099368"/>
              <a:gd name="connsiteX159" fmla="*/ 3261698 w 12192000"/>
              <a:gd name="connsiteY159" fmla="*/ 1128046 h 8099368"/>
              <a:gd name="connsiteX160" fmla="*/ 3284193 w 12192000"/>
              <a:gd name="connsiteY160" fmla="*/ 1128046 h 8099368"/>
              <a:gd name="connsiteX161" fmla="*/ 3194215 w 12192000"/>
              <a:gd name="connsiteY161" fmla="*/ 1082924 h 8099368"/>
              <a:gd name="connsiteX162" fmla="*/ 3216709 w 12192000"/>
              <a:gd name="connsiteY162" fmla="*/ 1082924 h 8099368"/>
              <a:gd name="connsiteX163" fmla="*/ 3329181 w 12192000"/>
              <a:gd name="connsiteY163" fmla="*/ 1128046 h 8099368"/>
              <a:gd name="connsiteX164" fmla="*/ 3509137 w 12192000"/>
              <a:gd name="connsiteY164" fmla="*/ 1240851 h 8099368"/>
              <a:gd name="connsiteX165" fmla="*/ 3621609 w 12192000"/>
              <a:gd name="connsiteY165" fmla="*/ 1285973 h 8099368"/>
              <a:gd name="connsiteX166" fmla="*/ 3486643 w 12192000"/>
              <a:gd name="connsiteY166" fmla="*/ 1240851 h 8099368"/>
              <a:gd name="connsiteX167" fmla="*/ 3351676 w 12192000"/>
              <a:gd name="connsiteY167" fmla="*/ 1173168 h 8099368"/>
              <a:gd name="connsiteX168" fmla="*/ 3644104 w 12192000"/>
              <a:gd name="connsiteY168" fmla="*/ 1331095 h 8099368"/>
              <a:gd name="connsiteX169" fmla="*/ 3846554 w 12192000"/>
              <a:gd name="connsiteY169" fmla="*/ 1421338 h 8099368"/>
              <a:gd name="connsiteX170" fmla="*/ 4071499 w 12192000"/>
              <a:gd name="connsiteY170" fmla="*/ 1511582 h 8099368"/>
              <a:gd name="connsiteX171" fmla="*/ 4341432 w 12192000"/>
              <a:gd name="connsiteY171" fmla="*/ 1624386 h 8099368"/>
              <a:gd name="connsiteX172" fmla="*/ 4329926 w 12192000"/>
              <a:gd name="connsiteY172" fmla="*/ 1610479 h 8099368"/>
              <a:gd name="connsiteX173" fmla="*/ 4364981 w 12192000"/>
              <a:gd name="connsiteY173" fmla="*/ 1630027 h 8099368"/>
              <a:gd name="connsiteX174" fmla="*/ 4633860 w 12192000"/>
              <a:gd name="connsiteY174" fmla="*/ 1782313 h 8099368"/>
              <a:gd name="connsiteX175" fmla="*/ 4768827 w 12192000"/>
              <a:gd name="connsiteY175" fmla="*/ 1849996 h 8099368"/>
              <a:gd name="connsiteX176" fmla="*/ 5466156 w 12192000"/>
              <a:gd name="connsiteY176" fmla="*/ 2165849 h 8099368"/>
              <a:gd name="connsiteX177" fmla="*/ 6096001 w 12192000"/>
              <a:gd name="connsiteY177" fmla="*/ 2459141 h 8099368"/>
              <a:gd name="connsiteX178" fmla="*/ 5848562 w 12192000"/>
              <a:gd name="connsiteY178" fmla="*/ 2323775 h 8099368"/>
              <a:gd name="connsiteX179" fmla="*/ 5331189 w 12192000"/>
              <a:gd name="connsiteY179" fmla="*/ 2075605 h 8099368"/>
              <a:gd name="connsiteX180" fmla="*/ 5263705 w 12192000"/>
              <a:gd name="connsiteY180" fmla="*/ 2030483 h 8099368"/>
              <a:gd name="connsiteX181" fmla="*/ 5308694 w 12192000"/>
              <a:gd name="connsiteY181" fmla="*/ 2030483 h 8099368"/>
              <a:gd name="connsiteX182" fmla="*/ 5443662 w 12192000"/>
              <a:gd name="connsiteY182" fmla="*/ 2075605 h 8099368"/>
              <a:gd name="connsiteX183" fmla="*/ 5551213 w 12192000"/>
              <a:gd name="connsiteY183" fmla="*/ 2139057 h 8099368"/>
              <a:gd name="connsiteX184" fmla="*/ 5578628 w 12192000"/>
              <a:gd name="connsiteY184" fmla="*/ 2141381 h 8099368"/>
              <a:gd name="connsiteX185" fmla="*/ 5578628 w 12192000"/>
              <a:gd name="connsiteY185" fmla="*/ 2143288 h 8099368"/>
              <a:gd name="connsiteX186" fmla="*/ 5601122 w 12192000"/>
              <a:gd name="connsiteY186" fmla="*/ 2143288 h 8099368"/>
              <a:gd name="connsiteX187" fmla="*/ 5578628 w 12192000"/>
              <a:gd name="connsiteY187" fmla="*/ 2141381 h 8099368"/>
              <a:gd name="connsiteX188" fmla="*/ 5578628 w 12192000"/>
              <a:gd name="connsiteY188" fmla="*/ 2130245 h 8099368"/>
              <a:gd name="connsiteX189" fmla="*/ 5578628 w 12192000"/>
              <a:gd name="connsiteY189" fmla="*/ 2120727 h 8099368"/>
              <a:gd name="connsiteX190" fmla="*/ 5893551 w 12192000"/>
              <a:gd name="connsiteY190" fmla="*/ 2278653 h 8099368"/>
              <a:gd name="connsiteX191" fmla="*/ 5961034 w 12192000"/>
              <a:gd name="connsiteY191" fmla="*/ 2301214 h 8099368"/>
              <a:gd name="connsiteX192" fmla="*/ 6006023 w 12192000"/>
              <a:gd name="connsiteY192" fmla="*/ 2301214 h 8099368"/>
              <a:gd name="connsiteX193" fmla="*/ 5983528 w 12192000"/>
              <a:gd name="connsiteY193" fmla="*/ 2278653 h 8099368"/>
              <a:gd name="connsiteX194" fmla="*/ 6051012 w 12192000"/>
              <a:gd name="connsiteY194" fmla="*/ 2301214 h 8099368"/>
              <a:gd name="connsiteX195" fmla="*/ 6230968 w 12192000"/>
              <a:gd name="connsiteY195" fmla="*/ 2391458 h 8099368"/>
              <a:gd name="connsiteX196" fmla="*/ 6298451 w 12192000"/>
              <a:gd name="connsiteY196" fmla="*/ 2391458 h 8099368"/>
              <a:gd name="connsiteX197" fmla="*/ 6343440 w 12192000"/>
              <a:gd name="connsiteY197" fmla="*/ 2414019 h 8099368"/>
              <a:gd name="connsiteX198" fmla="*/ 6163484 w 12192000"/>
              <a:gd name="connsiteY198" fmla="*/ 2323775 h 8099368"/>
              <a:gd name="connsiteX199" fmla="*/ 6118495 w 12192000"/>
              <a:gd name="connsiteY199" fmla="*/ 2323775 h 8099368"/>
              <a:gd name="connsiteX200" fmla="*/ 6073506 w 12192000"/>
              <a:gd name="connsiteY200" fmla="*/ 2278653 h 8099368"/>
              <a:gd name="connsiteX201" fmla="*/ 5961034 w 12192000"/>
              <a:gd name="connsiteY201" fmla="*/ 2233531 h 8099368"/>
              <a:gd name="connsiteX202" fmla="*/ 5713595 w 12192000"/>
              <a:gd name="connsiteY202" fmla="*/ 2120727 h 8099368"/>
              <a:gd name="connsiteX203" fmla="*/ 5826067 w 12192000"/>
              <a:gd name="connsiteY203" fmla="*/ 2188409 h 8099368"/>
              <a:gd name="connsiteX204" fmla="*/ 5983528 w 12192000"/>
              <a:gd name="connsiteY204" fmla="*/ 2278653 h 8099368"/>
              <a:gd name="connsiteX205" fmla="*/ 5803573 w 12192000"/>
              <a:gd name="connsiteY205" fmla="*/ 2188409 h 8099368"/>
              <a:gd name="connsiteX206" fmla="*/ 5421167 w 12192000"/>
              <a:gd name="connsiteY206" fmla="*/ 1985361 h 8099368"/>
              <a:gd name="connsiteX207" fmla="*/ 5196222 w 12192000"/>
              <a:gd name="connsiteY207" fmla="*/ 1872556 h 8099368"/>
              <a:gd name="connsiteX208" fmla="*/ 4948783 w 12192000"/>
              <a:gd name="connsiteY208" fmla="*/ 1759752 h 8099368"/>
              <a:gd name="connsiteX209" fmla="*/ 4858805 w 12192000"/>
              <a:gd name="connsiteY209" fmla="*/ 1714630 h 8099368"/>
              <a:gd name="connsiteX210" fmla="*/ 4791322 w 12192000"/>
              <a:gd name="connsiteY210" fmla="*/ 1669508 h 8099368"/>
              <a:gd name="connsiteX211" fmla="*/ 4903794 w 12192000"/>
              <a:gd name="connsiteY211" fmla="*/ 1692069 h 8099368"/>
              <a:gd name="connsiteX212" fmla="*/ 4881300 w 12192000"/>
              <a:gd name="connsiteY212" fmla="*/ 1624386 h 8099368"/>
              <a:gd name="connsiteX213" fmla="*/ 4836311 w 12192000"/>
              <a:gd name="connsiteY213" fmla="*/ 1601825 h 8099368"/>
              <a:gd name="connsiteX214" fmla="*/ 4768827 w 12192000"/>
              <a:gd name="connsiteY214" fmla="*/ 1579265 h 8099368"/>
              <a:gd name="connsiteX215" fmla="*/ 4746333 w 12192000"/>
              <a:gd name="connsiteY215" fmla="*/ 1556704 h 8099368"/>
              <a:gd name="connsiteX216" fmla="*/ 4656355 w 12192000"/>
              <a:gd name="connsiteY216" fmla="*/ 1511582 h 8099368"/>
              <a:gd name="connsiteX217" fmla="*/ 4453905 w 12192000"/>
              <a:gd name="connsiteY217" fmla="*/ 1398777 h 8099368"/>
              <a:gd name="connsiteX218" fmla="*/ 4386421 w 12192000"/>
              <a:gd name="connsiteY218" fmla="*/ 1331095 h 8099368"/>
              <a:gd name="connsiteX219" fmla="*/ 4521389 w 12192000"/>
              <a:gd name="connsiteY219" fmla="*/ 1398777 h 8099368"/>
              <a:gd name="connsiteX220" fmla="*/ 4611366 w 12192000"/>
              <a:gd name="connsiteY220" fmla="*/ 1398777 h 8099368"/>
              <a:gd name="connsiteX221" fmla="*/ 4633860 w 12192000"/>
              <a:gd name="connsiteY221" fmla="*/ 1376216 h 8099368"/>
              <a:gd name="connsiteX222" fmla="*/ 4498894 w 12192000"/>
              <a:gd name="connsiteY222" fmla="*/ 1308534 h 8099368"/>
              <a:gd name="connsiteX223" fmla="*/ 4521389 w 12192000"/>
              <a:gd name="connsiteY223" fmla="*/ 1308534 h 8099368"/>
              <a:gd name="connsiteX224" fmla="*/ 4656355 w 12192000"/>
              <a:gd name="connsiteY224" fmla="*/ 1376216 h 8099368"/>
              <a:gd name="connsiteX225" fmla="*/ 4678849 w 12192000"/>
              <a:gd name="connsiteY225" fmla="*/ 1376216 h 8099368"/>
              <a:gd name="connsiteX226" fmla="*/ 4768827 w 12192000"/>
              <a:gd name="connsiteY226" fmla="*/ 1421338 h 8099368"/>
              <a:gd name="connsiteX227" fmla="*/ 4701344 w 12192000"/>
              <a:gd name="connsiteY227" fmla="*/ 1398777 h 8099368"/>
              <a:gd name="connsiteX228" fmla="*/ 4701344 w 12192000"/>
              <a:gd name="connsiteY228" fmla="*/ 1421338 h 8099368"/>
              <a:gd name="connsiteX229" fmla="*/ 4746333 w 12192000"/>
              <a:gd name="connsiteY229" fmla="*/ 1466460 h 8099368"/>
              <a:gd name="connsiteX230" fmla="*/ 4836311 w 12192000"/>
              <a:gd name="connsiteY230" fmla="*/ 1466460 h 8099368"/>
              <a:gd name="connsiteX231" fmla="*/ 4926288 w 12192000"/>
              <a:gd name="connsiteY231" fmla="*/ 1466460 h 8099368"/>
              <a:gd name="connsiteX232" fmla="*/ 4813816 w 12192000"/>
              <a:gd name="connsiteY232" fmla="*/ 1421338 h 8099368"/>
              <a:gd name="connsiteX233" fmla="*/ 4678849 w 12192000"/>
              <a:gd name="connsiteY233" fmla="*/ 1331095 h 8099368"/>
              <a:gd name="connsiteX234" fmla="*/ 4948783 w 12192000"/>
              <a:gd name="connsiteY234" fmla="*/ 1421338 h 8099368"/>
              <a:gd name="connsiteX235" fmla="*/ 5376178 w 12192000"/>
              <a:gd name="connsiteY235" fmla="*/ 1646947 h 8099368"/>
              <a:gd name="connsiteX236" fmla="*/ 5691100 w 12192000"/>
              <a:gd name="connsiteY236" fmla="*/ 1782313 h 8099368"/>
              <a:gd name="connsiteX237" fmla="*/ 5983528 w 12192000"/>
              <a:gd name="connsiteY237" fmla="*/ 1849996 h 8099368"/>
              <a:gd name="connsiteX238" fmla="*/ 5803573 w 12192000"/>
              <a:gd name="connsiteY238" fmla="*/ 1737191 h 8099368"/>
              <a:gd name="connsiteX239" fmla="*/ 5623617 w 12192000"/>
              <a:gd name="connsiteY239" fmla="*/ 1646947 h 8099368"/>
              <a:gd name="connsiteX240" fmla="*/ 5241211 w 12192000"/>
              <a:gd name="connsiteY240" fmla="*/ 1421338 h 8099368"/>
              <a:gd name="connsiteX241" fmla="*/ 4858805 w 12192000"/>
              <a:gd name="connsiteY241" fmla="*/ 1218290 h 8099368"/>
              <a:gd name="connsiteX242" fmla="*/ 4768827 w 12192000"/>
              <a:gd name="connsiteY242" fmla="*/ 1195729 h 8099368"/>
              <a:gd name="connsiteX243" fmla="*/ 4723838 w 12192000"/>
              <a:gd name="connsiteY243" fmla="*/ 1173168 h 8099368"/>
              <a:gd name="connsiteX244" fmla="*/ 4791322 w 12192000"/>
              <a:gd name="connsiteY244" fmla="*/ 1173168 h 8099368"/>
              <a:gd name="connsiteX245" fmla="*/ 4836311 w 12192000"/>
              <a:gd name="connsiteY245" fmla="*/ 1195729 h 8099368"/>
              <a:gd name="connsiteX246" fmla="*/ 4881300 w 12192000"/>
              <a:gd name="connsiteY246" fmla="*/ 1218290 h 8099368"/>
              <a:gd name="connsiteX247" fmla="*/ 4948783 w 12192000"/>
              <a:gd name="connsiteY247" fmla="*/ 1263412 h 8099368"/>
              <a:gd name="connsiteX248" fmla="*/ 5061256 w 12192000"/>
              <a:gd name="connsiteY248" fmla="*/ 1308534 h 8099368"/>
              <a:gd name="connsiteX249" fmla="*/ 5263705 w 12192000"/>
              <a:gd name="connsiteY249" fmla="*/ 1421338 h 8099368"/>
              <a:gd name="connsiteX250" fmla="*/ 5353683 w 12192000"/>
              <a:gd name="connsiteY250" fmla="*/ 1466460 h 8099368"/>
              <a:gd name="connsiteX251" fmla="*/ 5308694 w 12192000"/>
              <a:gd name="connsiteY251" fmla="*/ 1443899 h 8099368"/>
              <a:gd name="connsiteX252" fmla="*/ 5308694 w 12192000"/>
              <a:gd name="connsiteY252" fmla="*/ 1398777 h 8099368"/>
              <a:gd name="connsiteX253" fmla="*/ 5263705 w 12192000"/>
              <a:gd name="connsiteY253" fmla="*/ 1376216 h 8099368"/>
              <a:gd name="connsiteX254" fmla="*/ 5241211 w 12192000"/>
              <a:gd name="connsiteY254" fmla="*/ 1376216 h 8099368"/>
              <a:gd name="connsiteX255" fmla="*/ 5218717 w 12192000"/>
              <a:gd name="connsiteY255" fmla="*/ 1353655 h 8099368"/>
              <a:gd name="connsiteX256" fmla="*/ 5241211 w 12192000"/>
              <a:gd name="connsiteY256" fmla="*/ 1331095 h 8099368"/>
              <a:gd name="connsiteX257" fmla="*/ 5218717 w 12192000"/>
              <a:gd name="connsiteY257" fmla="*/ 1331095 h 8099368"/>
              <a:gd name="connsiteX258" fmla="*/ 4971278 w 12192000"/>
              <a:gd name="connsiteY258" fmla="*/ 1240851 h 8099368"/>
              <a:gd name="connsiteX259" fmla="*/ 5038761 w 12192000"/>
              <a:gd name="connsiteY259" fmla="*/ 1195729 h 8099368"/>
              <a:gd name="connsiteX260" fmla="*/ 5173728 w 12192000"/>
              <a:gd name="connsiteY260" fmla="*/ 1195729 h 8099368"/>
              <a:gd name="connsiteX261" fmla="*/ 5128739 w 12192000"/>
              <a:gd name="connsiteY261" fmla="*/ 1128046 h 8099368"/>
              <a:gd name="connsiteX262" fmla="*/ 5398672 w 12192000"/>
              <a:gd name="connsiteY262" fmla="*/ 1218290 h 8099368"/>
              <a:gd name="connsiteX263" fmla="*/ 5308694 w 12192000"/>
              <a:gd name="connsiteY263" fmla="*/ 1240851 h 8099368"/>
              <a:gd name="connsiteX264" fmla="*/ 5286200 w 12192000"/>
              <a:gd name="connsiteY264" fmla="*/ 1263412 h 8099368"/>
              <a:gd name="connsiteX265" fmla="*/ 5353683 w 12192000"/>
              <a:gd name="connsiteY265" fmla="*/ 1285973 h 8099368"/>
              <a:gd name="connsiteX266" fmla="*/ 5533639 w 12192000"/>
              <a:gd name="connsiteY266" fmla="*/ 1285973 h 8099368"/>
              <a:gd name="connsiteX267" fmla="*/ 5781078 w 12192000"/>
              <a:gd name="connsiteY267" fmla="*/ 1376216 h 8099368"/>
              <a:gd name="connsiteX268" fmla="*/ 5893551 w 12192000"/>
              <a:gd name="connsiteY268" fmla="*/ 1421338 h 8099368"/>
              <a:gd name="connsiteX269" fmla="*/ 5893551 w 12192000"/>
              <a:gd name="connsiteY269" fmla="*/ 1376216 h 8099368"/>
              <a:gd name="connsiteX270" fmla="*/ 5893551 w 12192000"/>
              <a:gd name="connsiteY270" fmla="*/ 1353655 h 8099368"/>
              <a:gd name="connsiteX271" fmla="*/ 5578628 w 12192000"/>
              <a:gd name="connsiteY271" fmla="*/ 1173168 h 8099368"/>
              <a:gd name="connsiteX272" fmla="*/ 5466156 w 12192000"/>
              <a:gd name="connsiteY272" fmla="*/ 1105485 h 8099368"/>
              <a:gd name="connsiteX273" fmla="*/ 5241211 w 12192000"/>
              <a:gd name="connsiteY273" fmla="*/ 992681 h 8099368"/>
              <a:gd name="connsiteX274" fmla="*/ 5353683 w 12192000"/>
              <a:gd name="connsiteY274" fmla="*/ 1015242 h 8099368"/>
              <a:gd name="connsiteX275" fmla="*/ 5353683 w 12192000"/>
              <a:gd name="connsiteY275" fmla="*/ 992681 h 8099368"/>
              <a:gd name="connsiteX276" fmla="*/ 5443662 w 12192000"/>
              <a:gd name="connsiteY276" fmla="*/ 1037802 h 8099368"/>
              <a:gd name="connsiteX277" fmla="*/ 5376178 w 12192000"/>
              <a:gd name="connsiteY277" fmla="*/ 1015242 h 8099368"/>
              <a:gd name="connsiteX278" fmla="*/ 5511145 w 12192000"/>
              <a:gd name="connsiteY278" fmla="*/ 1105485 h 8099368"/>
              <a:gd name="connsiteX279" fmla="*/ 5893551 w 12192000"/>
              <a:gd name="connsiteY279" fmla="*/ 1308534 h 8099368"/>
              <a:gd name="connsiteX280" fmla="*/ 6275956 w 12192000"/>
              <a:gd name="connsiteY280" fmla="*/ 1489021 h 8099368"/>
              <a:gd name="connsiteX281" fmla="*/ 6320945 w 12192000"/>
              <a:gd name="connsiteY281" fmla="*/ 1511582 h 8099368"/>
              <a:gd name="connsiteX282" fmla="*/ 6410923 w 12192000"/>
              <a:gd name="connsiteY282" fmla="*/ 1556704 h 8099368"/>
              <a:gd name="connsiteX283" fmla="*/ 7130746 w 12192000"/>
              <a:gd name="connsiteY283" fmla="*/ 1917678 h 8099368"/>
              <a:gd name="connsiteX284" fmla="*/ 7513152 w 12192000"/>
              <a:gd name="connsiteY284" fmla="*/ 2098166 h 8099368"/>
              <a:gd name="connsiteX285" fmla="*/ 7423174 w 12192000"/>
              <a:gd name="connsiteY285" fmla="*/ 2030483 h 8099368"/>
              <a:gd name="connsiteX286" fmla="*/ 7423174 w 12192000"/>
              <a:gd name="connsiteY286" fmla="*/ 2007922 h 8099368"/>
              <a:gd name="connsiteX287" fmla="*/ 7310702 w 12192000"/>
              <a:gd name="connsiteY287" fmla="*/ 1940239 h 8099368"/>
              <a:gd name="connsiteX288" fmla="*/ 7153241 w 12192000"/>
              <a:gd name="connsiteY288" fmla="*/ 1872556 h 8099368"/>
              <a:gd name="connsiteX289" fmla="*/ 7040768 w 12192000"/>
              <a:gd name="connsiteY289" fmla="*/ 1804874 h 8099368"/>
              <a:gd name="connsiteX290" fmla="*/ 6793329 w 12192000"/>
              <a:gd name="connsiteY290" fmla="*/ 1692069 h 8099368"/>
              <a:gd name="connsiteX291" fmla="*/ 6748340 w 12192000"/>
              <a:gd name="connsiteY291" fmla="*/ 1669508 h 8099368"/>
              <a:gd name="connsiteX292" fmla="*/ 6523396 w 12192000"/>
              <a:gd name="connsiteY292" fmla="*/ 1556704 h 8099368"/>
              <a:gd name="connsiteX293" fmla="*/ 6320945 w 12192000"/>
              <a:gd name="connsiteY293" fmla="*/ 1489021 h 8099368"/>
              <a:gd name="connsiteX294" fmla="*/ 6455912 w 12192000"/>
              <a:gd name="connsiteY294" fmla="*/ 1556704 h 8099368"/>
              <a:gd name="connsiteX295" fmla="*/ 6433418 w 12192000"/>
              <a:gd name="connsiteY295" fmla="*/ 1556704 h 8099368"/>
              <a:gd name="connsiteX296" fmla="*/ 6298451 w 12192000"/>
              <a:gd name="connsiteY296" fmla="*/ 1489021 h 8099368"/>
              <a:gd name="connsiteX297" fmla="*/ 6298451 w 12192000"/>
              <a:gd name="connsiteY297" fmla="*/ 1443899 h 8099368"/>
              <a:gd name="connsiteX298" fmla="*/ 6163484 w 12192000"/>
              <a:gd name="connsiteY298" fmla="*/ 1376216 h 8099368"/>
              <a:gd name="connsiteX299" fmla="*/ 5938539 w 12192000"/>
              <a:gd name="connsiteY299" fmla="*/ 1240851 h 8099368"/>
              <a:gd name="connsiteX300" fmla="*/ 5826067 w 12192000"/>
              <a:gd name="connsiteY300" fmla="*/ 1195729 h 8099368"/>
              <a:gd name="connsiteX301" fmla="*/ 5848562 w 12192000"/>
              <a:gd name="connsiteY301" fmla="*/ 1240851 h 8099368"/>
              <a:gd name="connsiteX302" fmla="*/ 5691100 w 12192000"/>
              <a:gd name="connsiteY302" fmla="*/ 1173168 h 8099368"/>
              <a:gd name="connsiteX303" fmla="*/ 5736089 w 12192000"/>
              <a:gd name="connsiteY303" fmla="*/ 1173168 h 8099368"/>
              <a:gd name="connsiteX304" fmla="*/ 5736089 w 12192000"/>
              <a:gd name="connsiteY304" fmla="*/ 1128046 h 8099368"/>
              <a:gd name="connsiteX305" fmla="*/ 5713595 w 12192000"/>
              <a:gd name="connsiteY305" fmla="*/ 1105485 h 8099368"/>
              <a:gd name="connsiteX306" fmla="*/ 5803573 w 12192000"/>
              <a:gd name="connsiteY306" fmla="*/ 1128046 h 8099368"/>
              <a:gd name="connsiteX307" fmla="*/ 6006023 w 12192000"/>
              <a:gd name="connsiteY307" fmla="*/ 1240851 h 8099368"/>
              <a:gd name="connsiteX308" fmla="*/ 6455912 w 12192000"/>
              <a:gd name="connsiteY308" fmla="*/ 1443899 h 8099368"/>
              <a:gd name="connsiteX309" fmla="*/ 6388429 w 12192000"/>
              <a:gd name="connsiteY309" fmla="*/ 1421338 h 8099368"/>
              <a:gd name="connsiteX310" fmla="*/ 6388429 w 12192000"/>
              <a:gd name="connsiteY310" fmla="*/ 1443899 h 8099368"/>
              <a:gd name="connsiteX311" fmla="*/ 6770835 w 12192000"/>
              <a:gd name="connsiteY311" fmla="*/ 1579265 h 8099368"/>
              <a:gd name="connsiteX312" fmla="*/ 6793329 w 12192000"/>
              <a:gd name="connsiteY312" fmla="*/ 1556704 h 8099368"/>
              <a:gd name="connsiteX313" fmla="*/ 6748340 w 12192000"/>
              <a:gd name="connsiteY313" fmla="*/ 1511582 h 8099368"/>
              <a:gd name="connsiteX314" fmla="*/ 6860813 w 12192000"/>
              <a:gd name="connsiteY314" fmla="*/ 1556704 h 8099368"/>
              <a:gd name="connsiteX315" fmla="*/ 6860813 w 12192000"/>
              <a:gd name="connsiteY315" fmla="*/ 1489021 h 8099368"/>
              <a:gd name="connsiteX316" fmla="*/ 6838318 w 12192000"/>
              <a:gd name="connsiteY316" fmla="*/ 1443899 h 8099368"/>
              <a:gd name="connsiteX317" fmla="*/ 6883307 w 12192000"/>
              <a:gd name="connsiteY317" fmla="*/ 1443899 h 8099368"/>
              <a:gd name="connsiteX318" fmla="*/ 6838318 w 12192000"/>
              <a:gd name="connsiteY318" fmla="*/ 1421338 h 8099368"/>
              <a:gd name="connsiteX319" fmla="*/ 6613373 w 12192000"/>
              <a:gd name="connsiteY319" fmla="*/ 1308534 h 8099368"/>
              <a:gd name="connsiteX320" fmla="*/ 6658362 w 12192000"/>
              <a:gd name="connsiteY320" fmla="*/ 1308534 h 8099368"/>
              <a:gd name="connsiteX321" fmla="*/ 6568385 w 12192000"/>
              <a:gd name="connsiteY321" fmla="*/ 1240851 h 8099368"/>
              <a:gd name="connsiteX322" fmla="*/ 6703351 w 12192000"/>
              <a:gd name="connsiteY322" fmla="*/ 1308534 h 8099368"/>
              <a:gd name="connsiteX323" fmla="*/ 6905802 w 12192000"/>
              <a:gd name="connsiteY323" fmla="*/ 1398777 h 8099368"/>
              <a:gd name="connsiteX324" fmla="*/ 6973285 w 12192000"/>
              <a:gd name="connsiteY324" fmla="*/ 1398777 h 8099368"/>
              <a:gd name="connsiteX325" fmla="*/ 6950790 w 12192000"/>
              <a:gd name="connsiteY325" fmla="*/ 1353655 h 8099368"/>
              <a:gd name="connsiteX326" fmla="*/ 7018274 w 12192000"/>
              <a:gd name="connsiteY326" fmla="*/ 1398777 h 8099368"/>
              <a:gd name="connsiteX327" fmla="*/ 7378185 w 12192000"/>
              <a:gd name="connsiteY327" fmla="*/ 1579265 h 8099368"/>
              <a:gd name="connsiteX328" fmla="*/ 7355691 w 12192000"/>
              <a:gd name="connsiteY328" fmla="*/ 1534143 h 8099368"/>
              <a:gd name="connsiteX329" fmla="*/ 7310702 w 12192000"/>
              <a:gd name="connsiteY329" fmla="*/ 1489021 h 8099368"/>
              <a:gd name="connsiteX330" fmla="*/ 7108252 w 12192000"/>
              <a:gd name="connsiteY330" fmla="*/ 1398777 h 8099368"/>
              <a:gd name="connsiteX331" fmla="*/ 7108252 w 12192000"/>
              <a:gd name="connsiteY331" fmla="*/ 1376216 h 8099368"/>
              <a:gd name="connsiteX332" fmla="*/ 6928296 w 12192000"/>
              <a:gd name="connsiteY332" fmla="*/ 1263412 h 8099368"/>
              <a:gd name="connsiteX333" fmla="*/ 7018274 w 12192000"/>
              <a:gd name="connsiteY333" fmla="*/ 1308534 h 8099368"/>
              <a:gd name="connsiteX334" fmla="*/ 7063263 w 12192000"/>
              <a:gd name="connsiteY334" fmla="*/ 1285973 h 8099368"/>
              <a:gd name="connsiteX335" fmla="*/ 7153241 w 12192000"/>
              <a:gd name="connsiteY335" fmla="*/ 1331095 h 8099368"/>
              <a:gd name="connsiteX336" fmla="*/ 7333196 w 12192000"/>
              <a:gd name="connsiteY336" fmla="*/ 1421338 h 8099368"/>
              <a:gd name="connsiteX337" fmla="*/ 7603130 w 12192000"/>
              <a:gd name="connsiteY337" fmla="*/ 1579265 h 8099368"/>
              <a:gd name="connsiteX338" fmla="*/ 8142997 w 12192000"/>
              <a:gd name="connsiteY338" fmla="*/ 1872556 h 8099368"/>
              <a:gd name="connsiteX339" fmla="*/ 8255470 w 12192000"/>
              <a:gd name="connsiteY339" fmla="*/ 1917678 h 8099368"/>
              <a:gd name="connsiteX340" fmla="*/ 8300458 w 12192000"/>
              <a:gd name="connsiteY340" fmla="*/ 1917678 h 8099368"/>
              <a:gd name="connsiteX341" fmla="*/ 8300458 w 12192000"/>
              <a:gd name="connsiteY341" fmla="*/ 1940239 h 8099368"/>
              <a:gd name="connsiteX342" fmla="*/ 8412931 w 12192000"/>
              <a:gd name="connsiteY342" fmla="*/ 1985361 h 8099368"/>
              <a:gd name="connsiteX343" fmla="*/ 8615381 w 12192000"/>
              <a:gd name="connsiteY343" fmla="*/ 2098166 h 8099368"/>
              <a:gd name="connsiteX344" fmla="*/ 8637875 w 12192000"/>
              <a:gd name="connsiteY344" fmla="*/ 2075605 h 8099368"/>
              <a:gd name="connsiteX345" fmla="*/ 8727853 w 12192000"/>
              <a:gd name="connsiteY345" fmla="*/ 2120727 h 8099368"/>
              <a:gd name="connsiteX346" fmla="*/ 8817831 w 12192000"/>
              <a:gd name="connsiteY346" fmla="*/ 2143288 h 8099368"/>
              <a:gd name="connsiteX347" fmla="*/ 8907809 w 12192000"/>
              <a:gd name="connsiteY347" fmla="*/ 2188409 h 8099368"/>
              <a:gd name="connsiteX348" fmla="*/ 8907809 w 12192000"/>
              <a:gd name="connsiteY348" fmla="*/ 2188409 h 8099368"/>
              <a:gd name="connsiteX349" fmla="*/ 8907809 w 12192000"/>
              <a:gd name="connsiteY349" fmla="*/ 2188410 h 8099368"/>
              <a:gd name="connsiteX350" fmla="*/ 8930303 w 12192000"/>
              <a:gd name="connsiteY350" fmla="*/ 2199689 h 8099368"/>
              <a:gd name="connsiteX351" fmla="*/ 8930303 w 12192000"/>
              <a:gd name="connsiteY351" fmla="*/ 2199690 h 8099368"/>
              <a:gd name="connsiteX352" fmla="*/ 8952798 w 12192000"/>
              <a:gd name="connsiteY352" fmla="*/ 2210970 h 8099368"/>
              <a:gd name="connsiteX353" fmla="*/ 8930303 w 12192000"/>
              <a:gd name="connsiteY353" fmla="*/ 2199689 h 8099368"/>
              <a:gd name="connsiteX354" fmla="*/ 8921165 w 12192000"/>
              <a:gd name="connsiteY354" fmla="*/ 2191935 h 8099368"/>
              <a:gd name="connsiteX355" fmla="*/ 8907809 w 12192000"/>
              <a:gd name="connsiteY355" fmla="*/ 2188410 h 8099368"/>
              <a:gd name="connsiteX356" fmla="*/ 8907809 w 12192000"/>
              <a:gd name="connsiteY356" fmla="*/ 2188409 h 8099368"/>
              <a:gd name="connsiteX357" fmla="*/ 8903943 w 12192000"/>
              <a:gd name="connsiteY357" fmla="*/ 2175014 h 8099368"/>
              <a:gd name="connsiteX358" fmla="*/ 8862820 w 12192000"/>
              <a:gd name="connsiteY358" fmla="*/ 2143288 h 8099368"/>
              <a:gd name="connsiteX359" fmla="*/ 8772842 w 12192000"/>
              <a:gd name="connsiteY359" fmla="*/ 2075605 h 8099368"/>
              <a:gd name="connsiteX360" fmla="*/ 8547897 w 12192000"/>
              <a:gd name="connsiteY360" fmla="*/ 1940239 h 8099368"/>
              <a:gd name="connsiteX361" fmla="*/ 8322953 w 12192000"/>
              <a:gd name="connsiteY361" fmla="*/ 1827435 h 8099368"/>
              <a:gd name="connsiteX362" fmla="*/ 7940547 w 12192000"/>
              <a:gd name="connsiteY362" fmla="*/ 1624386 h 8099368"/>
              <a:gd name="connsiteX363" fmla="*/ 7850569 w 12192000"/>
              <a:gd name="connsiteY363" fmla="*/ 1556704 h 8099368"/>
              <a:gd name="connsiteX364" fmla="*/ 7805580 w 12192000"/>
              <a:gd name="connsiteY364" fmla="*/ 1534143 h 8099368"/>
              <a:gd name="connsiteX365" fmla="*/ 7670613 w 12192000"/>
              <a:gd name="connsiteY365" fmla="*/ 1511582 h 8099368"/>
              <a:gd name="connsiteX366" fmla="*/ 7670613 w 12192000"/>
              <a:gd name="connsiteY366" fmla="*/ 1534143 h 8099368"/>
              <a:gd name="connsiteX367" fmla="*/ 7805580 w 12192000"/>
              <a:gd name="connsiteY367" fmla="*/ 1624386 h 8099368"/>
              <a:gd name="connsiteX368" fmla="*/ 7670613 w 12192000"/>
              <a:gd name="connsiteY368" fmla="*/ 1579265 h 8099368"/>
              <a:gd name="connsiteX369" fmla="*/ 7513152 w 12192000"/>
              <a:gd name="connsiteY369" fmla="*/ 1511582 h 8099368"/>
              <a:gd name="connsiteX370" fmla="*/ 7468163 w 12192000"/>
              <a:gd name="connsiteY370" fmla="*/ 1466460 h 8099368"/>
              <a:gd name="connsiteX371" fmla="*/ 7580636 w 12192000"/>
              <a:gd name="connsiteY371" fmla="*/ 1489021 h 8099368"/>
              <a:gd name="connsiteX372" fmla="*/ 7603130 w 12192000"/>
              <a:gd name="connsiteY372" fmla="*/ 1489021 h 8099368"/>
              <a:gd name="connsiteX373" fmla="*/ 7625624 w 12192000"/>
              <a:gd name="connsiteY373" fmla="*/ 1489021 h 8099368"/>
              <a:gd name="connsiteX374" fmla="*/ 7513152 w 12192000"/>
              <a:gd name="connsiteY374" fmla="*/ 1421338 h 8099368"/>
              <a:gd name="connsiteX375" fmla="*/ 7648119 w 12192000"/>
              <a:gd name="connsiteY375" fmla="*/ 1466460 h 8099368"/>
              <a:gd name="connsiteX376" fmla="*/ 7333196 w 12192000"/>
              <a:gd name="connsiteY376" fmla="*/ 1285973 h 8099368"/>
              <a:gd name="connsiteX377" fmla="*/ 7288207 w 12192000"/>
              <a:gd name="connsiteY377" fmla="*/ 1240851 h 8099368"/>
              <a:gd name="connsiteX378" fmla="*/ 7243219 w 12192000"/>
              <a:gd name="connsiteY378" fmla="*/ 1218290 h 8099368"/>
              <a:gd name="connsiteX379" fmla="*/ 7085757 w 12192000"/>
              <a:gd name="connsiteY379" fmla="*/ 1173168 h 8099368"/>
              <a:gd name="connsiteX380" fmla="*/ 7063263 w 12192000"/>
              <a:gd name="connsiteY380" fmla="*/ 1173168 h 8099368"/>
              <a:gd name="connsiteX381" fmla="*/ 7085757 w 12192000"/>
              <a:gd name="connsiteY381" fmla="*/ 1150607 h 8099368"/>
              <a:gd name="connsiteX382" fmla="*/ 6883307 w 12192000"/>
              <a:gd name="connsiteY382" fmla="*/ 992681 h 8099368"/>
              <a:gd name="connsiteX383" fmla="*/ 7130746 w 12192000"/>
              <a:gd name="connsiteY383" fmla="*/ 1105485 h 8099368"/>
              <a:gd name="connsiteX384" fmla="*/ 7288207 w 12192000"/>
              <a:gd name="connsiteY384" fmla="*/ 1195729 h 8099368"/>
              <a:gd name="connsiteX385" fmla="*/ 7535647 w 12192000"/>
              <a:gd name="connsiteY385" fmla="*/ 1308534 h 8099368"/>
              <a:gd name="connsiteX386" fmla="*/ 7558141 w 12192000"/>
              <a:gd name="connsiteY386" fmla="*/ 1308534 h 8099368"/>
              <a:gd name="connsiteX387" fmla="*/ 7670613 w 12192000"/>
              <a:gd name="connsiteY387" fmla="*/ 1353655 h 8099368"/>
              <a:gd name="connsiteX388" fmla="*/ 7783086 w 12192000"/>
              <a:gd name="connsiteY388" fmla="*/ 1398777 h 8099368"/>
              <a:gd name="connsiteX389" fmla="*/ 7918053 w 12192000"/>
              <a:gd name="connsiteY389" fmla="*/ 1489021 h 8099368"/>
              <a:gd name="connsiteX390" fmla="*/ 8075514 w 12192000"/>
              <a:gd name="connsiteY390" fmla="*/ 1556704 h 8099368"/>
              <a:gd name="connsiteX391" fmla="*/ 8098008 w 12192000"/>
              <a:gd name="connsiteY391" fmla="*/ 1534143 h 8099368"/>
              <a:gd name="connsiteX392" fmla="*/ 8120503 w 12192000"/>
              <a:gd name="connsiteY392" fmla="*/ 1534143 h 8099368"/>
              <a:gd name="connsiteX393" fmla="*/ 8030525 w 12192000"/>
              <a:gd name="connsiteY393" fmla="*/ 1466460 h 8099368"/>
              <a:gd name="connsiteX394" fmla="*/ 8008030 w 12192000"/>
              <a:gd name="connsiteY394" fmla="*/ 1421338 h 8099368"/>
              <a:gd name="connsiteX395" fmla="*/ 7895558 w 12192000"/>
              <a:gd name="connsiteY395" fmla="*/ 1398777 h 8099368"/>
              <a:gd name="connsiteX396" fmla="*/ 7693108 w 12192000"/>
              <a:gd name="connsiteY396" fmla="*/ 1285973 h 8099368"/>
              <a:gd name="connsiteX397" fmla="*/ 7603130 w 12192000"/>
              <a:gd name="connsiteY397" fmla="*/ 1218290 h 8099368"/>
              <a:gd name="connsiteX398" fmla="*/ 7445669 w 12192000"/>
              <a:gd name="connsiteY398" fmla="*/ 1128046 h 8099368"/>
              <a:gd name="connsiteX399" fmla="*/ 7333196 w 12192000"/>
              <a:gd name="connsiteY399" fmla="*/ 1060363 h 8099368"/>
              <a:gd name="connsiteX400" fmla="*/ 7040768 w 12192000"/>
              <a:gd name="connsiteY400" fmla="*/ 902437 h 8099368"/>
              <a:gd name="connsiteX401" fmla="*/ 7063263 w 12192000"/>
              <a:gd name="connsiteY401" fmla="*/ 902437 h 8099368"/>
              <a:gd name="connsiteX402" fmla="*/ 7153241 w 12192000"/>
              <a:gd name="connsiteY402" fmla="*/ 947559 h 8099368"/>
              <a:gd name="connsiteX403" fmla="*/ 7288207 w 12192000"/>
              <a:gd name="connsiteY403" fmla="*/ 992681 h 8099368"/>
              <a:gd name="connsiteX404" fmla="*/ 7603130 w 12192000"/>
              <a:gd name="connsiteY404" fmla="*/ 1150607 h 8099368"/>
              <a:gd name="connsiteX405" fmla="*/ 7648119 w 12192000"/>
              <a:gd name="connsiteY405" fmla="*/ 1173168 h 8099368"/>
              <a:gd name="connsiteX406" fmla="*/ 7918053 w 12192000"/>
              <a:gd name="connsiteY406" fmla="*/ 1353655 h 8099368"/>
              <a:gd name="connsiteX407" fmla="*/ 8187986 w 12192000"/>
              <a:gd name="connsiteY407" fmla="*/ 1489021 h 8099368"/>
              <a:gd name="connsiteX408" fmla="*/ 8390436 w 12192000"/>
              <a:gd name="connsiteY408" fmla="*/ 1601825 h 8099368"/>
              <a:gd name="connsiteX409" fmla="*/ 8412931 w 12192000"/>
              <a:gd name="connsiteY409" fmla="*/ 1624386 h 8099368"/>
              <a:gd name="connsiteX410" fmla="*/ 8592886 w 12192000"/>
              <a:gd name="connsiteY410" fmla="*/ 1714630 h 8099368"/>
              <a:gd name="connsiteX411" fmla="*/ 9200237 w 12192000"/>
              <a:gd name="connsiteY411" fmla="*/ 2007922 h 8099368"/>
              <a:gd name="connsiteX412" fmla="*/ 9065270 w 12192000"/>
              <a:gd name="connsiteY412" fmla="*/ 1895117 h 8099368"/>
              <a:gd name="connsiteX413" fmla="*/ 9380193 w 12192000"/>
              <a:gd name="connsiteY413" fmla="*/ 2053044 h 8099368"/>
              <a:gd name="connsiteX414" fmla="*/ 9470171 w 12192000"/>
              <a:gd name="connsiteY414" fmla="*/ 2075605 h 8099368"/>
              <a:gd name="connsiteX415" fmla="*/ 9582643 w 12192000"/>
              <a:gd name="connsiteY415" fmla="*/ 2120727 h 8099368"/>
              <a:gd name="connsiteX416" fmla="*/ 9672621 w 12192000"/>
              <a:gd name="connsiteY416" fmla="*/ 2188409 h 8099368"/>
              <a:gd name="connsiteX417" fmla="*/ 10527410 w 12192000"/>
              <a:gd name="connsiteY417" fmla="*/ 2639628 h 8099368"/>
              <a:gd name="connsiteX418" fmla="*/ 10594894 w 12192000"/>
              <a:gd name="connsiteY418" fmla="*/ 2639628 h 8099368"/>
              <a:gd name="connsiteX419" fmla="*/ 10639883 w 12192000"/>
              <a:gd name="connsiteY419" fmla="*/ 2662189 h 8099368"/>
              <a:gd name="connsiteX420" fmla="*/ 10842333 w 12192000"/>
              <a:gd name="connsiteY420" fmla="*/ 2752432 h 8099368"/>
              <a:gd name="connsiteX421" fmla="*/ 10909816 w 12192000"/>
              <a:gd name="connsiteY421" fmla="*/ 2774993 h 8099368"/>
              <a:gd name="connsiteX422" fmla="*/ 11412779 w 12192000"/>
              <a:gd name="connsiteY422" fmla="*/ 3019286 h 8099368"/>
              <a:gd name="connsiteX423" fmla="*/ 11476197 w 12192000"/>
              <a:gd name="connsiteY423" fmla="*/ 3045691 h 8099368"/>
              <a:gd name="connsiteX424" fmla="*/ 11472178 w 12192000"/>
              <a:gd name="connsiteY424" fmla="*/ 3045724 h 8099368"/>
              <a:gd name="connsiteX425" fmla="*/ 11505568 w 12192000"/>
              <a:gd name="connsiteY425" fmla="*/ 3059120 h 8099368"/>
              <a:gd name="connsiteX426" fmla="*/ 11515296 w 12192000"/>
              <a:gd name="connsiteY426" fmla="*/ 3061970 h 8099368"/>
              <a:gd name="connsiteX427" fmla="*/ 11584650 w 12192000"/>
              <a:gd name="connsiteY427" fmla="*/ 3090846 h 8099368"/>
              <a:gd name="connsiteX428" fmla="*/ 11536850 w 12192000"/>
              <a:gd name="connsiteY428" fmla="*/ 3068285 h 8099368"/>
              <a:gd name="connsiteX429" fmla="*/ 11515296 w 12192000"/>
              <a:gd name="connsiteY429" fmla="*/ 3061970 h 8099368"/>
              <a:gd name="connsiteX430" fmla="*/ 11476197 w 12192000"/>
              <a:gd name="connsiteY430" fmla="*/ 3045691 h 8099368"/>
              <a:gd name="connsiteX431" fmla="*/ 11514707 w 12192000"/>
              <a:gd name="connsiteY431" fmla="*/ 3045372 h 8099368"/>
              <a:gd name="connsiteX432" fmla="*/ 11562156 w 12192000"/>
              <a:gd name="connsiteY432" fmla="*/ 3023163 h 8099368"/>
              <a:gd name="connsiteX433" fmla="*/ 11404695 w 12192000"/>
              <a:gd name="connsiteY433" fmla="*/ 2955481 h 8099368"/>
              <a:gd name="connsiteX434" fmla="*/ 11269728 w 12192000"/>
              <a:gd name="connsiteY434" fmla="*/ 2887798 h 8099368"/>
              <a:gd name="connsiteX435" fmla="*/ 11269728 w 12192000"/>
              <a:gd name="connsiteY435" fmla="*/ 2865237 h 8099368"/>
              <a:gd name="connsiteX436" fmla="*/ 11157256 w 12192000"/>
              <a:gd name="connsiteY436" fmla="*/ 2842676 h 8099368"/>
              <a:gd name="connsiteX437" fmla="*/ 11067278 w 12192000"/>
              <a:gd name="connsiteY437" fmla="*/ 2797554 h 8099368"/>
              <a:gd name="connsiteX438" fmla="*/ 11044783 w 12192000"/>
              <a:gd name="connsiteY438" fmla="*/ 2774993 h 8099368"/>
              <a:gd name="connsiteX439" fmla="*/ 10954805 w 12192000"/>
              <a:gd name="connsiteY439" fmla="*/ 2729872 h 8099368"/>
              <a:gd name="connsiteX440" fmla="*/ 10999794 w 12192000"/>
              <a:gd name="connsiteY440" fmla="*/ 2729872 h 8099368"/>
              <a:gd name="connsiteX441" fmla="*/ 11112267 w 12192000"/>
              <a:gd name="connsiteY441" fmla="*/ 2797554 h 8099368"/>
              <a:gd name="connsiteX442" fmla="*/ 11022289 w 12192000"/>
              <a:gd name="connsiteY442" fmla="*/ 2729872 h 8099368"/>
              <a:gd name="connsiteX443" fmla="*/ 10887322 w 12192000"/>
              <a:gd name="connsiteY443" fmla="*/ 2662189 h 8099368"/>
              <a:gd name="connsiteX444" fmla="*/ 10662377 w 12192000"/>
              <a:gd name="connsiteY444" fmla="*/ 2549384 h 8099368"/>
              <a:gd name="connsiteX445" fmla="*/ 10347455 w 12192000"/>
              <a:gd name="connsiteY445" fmla="*/ 2391458 h 8099368"/>
              <a:gd name="connsiteX446" fmla="*/ 10077521 w 12192000"/>
              <a:gd name="connsiteY446" fmla="*/ 2278653 h 8099368"/>
              <a:gd name="connsiteX447" fmla="*/ 9965049 w 12192000"/>
              <a:gd name="connsiteY447" fmla="*/ 2210970 h 8099368"/>
              <a:gd name="connsiteX448" fmla="*/ 10100016 w 12192000"/>
              <a:gd name="connsiteY448" fmla="*/ 2278653 h 8099368"/>
              <a:gd name="connsiteX449" fmla="*/ 10189993 w 12192000"/>
              <a:gd name="connsiteY449" fmla="*/ 2301214 h 8099368"/>
              <a:gd name="connsiteX450" fmla="*/ 10279971 w 12192000"/>
              <a:gd name="connsiteY450" fmla="*/ 2346336 h 8099368"/>
              <a:gd name="connsiteX451" fmla="*/ 10302466 w 12192000"/>
              <a:gd name="connsiteY451" fmla="*/ 2368897 h 8099368"/>
              <a:gd name="connsiteX452" fmla="*/ 10617388 w 12192000"/>
              <a:gd name="connsiteY452" fmla="*/ 2504262 h 8099368"/>
              <a:gd name="connsiteX453" fmla="*/ 10752355 w 12192000"/>
              <a:gd name="connsiteY453" fmla="*/ 2594506 h 8099368"/>
              <a:gd name="connsiteX454" fmla="*/ 10774850 w 12192000"/>
              <a:gd name="connsiteY454" fmla="*/ 2571945 h 8099368"/>
              <a:gd name="connsiteX455" fmla="*/ 10684872 w 12192000"/>
              <a:gd name="connsiteY455" fmla="*/ 2526823 h 8099368"/>
              <a:gd name="connsiteX456" fmla="*/ 10617388 w 12192000"/>
              <a:gd name="connsiteY456" fmla="*/ 2481701 h 8099368"/>
              <a:gd name="connsiteX457" fmla="*/ 10549905 w 12192000"/>
              <a:gd name="connsiteY457" fmla="*/ 2436580 h 8099368"/>
              <a:gd name="connsiteX458" fmla="*/ 10594894 w 12192000"/>
              <a:gd name="connsiteY458" fmla="*/ 2459141 h 8099368"/>
              <a:gd name="connsiteX459" fmla="*/ 10572399 w 12192000"/>
              <a:gd name="connsiteY459" fmla="*/ 2414019 h 8099368"/>
              <a:gd name="connsiteX460" fmla="*/ 10504916 w 12192000"/>
              <a:gd name="connsiteY460" fmla="*/ 2368897 h 8099368"/>
              <a:gd name="connsiteX461" fmla="*/ 10459927 w 12192000"/>
              <a:gd name="connsiteY461" fmla="*/ 2346336 h 8099368"/>
              <a:gd name="connsiteX462" fmla="*/ 10369949 w 12192000"/>
              <a:gd name="connsiteY462" fmla="*/ 2278653 h 8099368"/>
              <a:gd name="connsiteX463" fmla="*/ 10482422 w 12192000"/>
              <a:gd name="connsiteY463" fmla="*/ 2346336 h 8099368"/>
              <a:gd name="connsiteX464" fmla="*/ 10617388 w 12192000"/>
              <a:gd name="connsiteY464" fmla="*/ 2391458 h 8099368"/>
              <a:gd name="connsiteX465" fmla="*/ 11562156 w 12192000"/>
              <a:gd name="connsiteY465" fmla="*/ 2865237 h 8099368"/>
              <a:gd name="connsiteX466" fmla="*/ 12079529 w 12192000"/>
              <a:gd name="connsiteY466" fmla="*/ 3135968 h 8099368"/>
              <a:gd name="connsiteX467" fmla="*/ 12126978 w 12192000"/>
              <a:gd name="connsiteY467" fmla="*/ 3135968 h 8099368"/>
              <a:gd name="connsiteX468" fmla="*/ 12192000 w 12192000"/>
              <a:gd name="connsiteY468" fmla="*/ 3135968 h 8099368"/>
              <a:gd name="connsiteX469" fmla="*/ 12192000 w 12192000"/>
              <a:gd name="connsiteY469" fmla="*/ 3316455 h 8099368"/>
              <a:gd name="connsiteX470" fmla="*/ 12171264 w 12192000"/>
              <a:gd name="connsiteY470" fmla="*/ 3303060 h 8099368"/>
              <a:gd name="connsiteX471" fmla="*/ 12079529 w 12192000"/>
              <a:gd name="connsiteY471" fmla="*/ 3271333 h 8099368"/>
              <a:gd name="connsiteX472" fmla="*/ 12127329 w 12192000"/>
              <a:gd name="connsiteY472" fmla="*/ 3305175 h 8099368"/>
              <a:gd name="connsiteX473" fmla="*/ 12192000 w 12192000"/>
              <a:gd name="connsiteY473" fmla="*/ 3339016 h 8099368"/>
              <a:gd name="connsiteX474" fmla="*/ 12192000 w 12192000"/>
              <a:gd name="connsiteY474" fmla="*/ 5730474 h 8099368"/>
              <a:gd name="connsiteX475" fmla="*/ 12172319 w 12192000"/>
              <a:gd name="connsiteY475" fmla="*/ 5730474 h 8099368"/>
              <a:gd name="connsiteX476" fmla="*/ 12169507 w 12192000"/>
              <a:gd name="connsiteY476" fmla="*/ 5730474 h 8099368"/>
              <a:gd name="connsiteX477" fmla="*/ 12178997 w 12192000"/>
              <a:gd name="connsiteY477" fmla="*/ 5749510 h 8099368"/>
              <a:gd name="connsiteX478" fmla="*/ 12192000 w 12192000"/>
              <a:gd name="connsiteY478" fmla="*/ 5753034 h 8099368"/>
              <a:gd name="connsiteX479" fmla="*/ 12192000 w 12192000"/>
              <a:gd name="connsiteY479" fmla="*/ 6181692 h 8099368"/>
              <a:gd name="connsiteX480" fmla="*/ 12158259 w 12192000"/>
              <a:gd name="connsiteY480" fmla="*/ 6169002 h 8099368"/>
              <a:gd name="connsiteX481" fmla="*/ 12057034 w 12192000"/>
              <a:gd name="connsiteY481" fmla="*/ 6181692 h 8099368"/>
              <a:gd name="connsiteX482" fmla="*/ 12102023 w 12192000"/>
              <a:gd name="connsiteY482" fmla="*/ 6204253 h 8099368"/>
              <a:gd name="connsiteX483" fmla="*/ 12169507 w 12192000"/>
              <a:gd name="connsiteY483" fmla="*/ 6249375 h 8099368"/>
              <a:gd name="connsiteX484" fmla="*/ 12188486 w 12192000"/>
              <a:gd name="connsiteY484" fmla="*/ 6258893 h 8099368"/>
              <a:gd name="connsiteX485" fmla="*/ 12192000 w 12192000"/>
              <a:gd name="connsiteY485" fmla="*/ 6271932 h 8099368"/>
              <a:gd name="connsiteX486" fmla="*/ 12192000 w 12192000"/>
              <a:gd name="connsiteY486" fmla="*/ 7422542 h 8099368"/>
              <a:gd name="connsiteX487" fmla="*/ 11992362 w 12192000"/>
              <a:gd name="connsiteY487" fmla="*/ 7321018 h 8099368"/>
              <a:gd name="connsiteX488" fmla="*/ 11809595 w 12192000"/>
              <a:gd name="connsiteY488" fmla="*/ 7219494 h 8099368"/>
              <a:gd name="connsiteX489" fmla="*/ 11247233 w 12192000"/>
              <a:gd name="connsiteY489" fmla="*/ 6903642 h 8099368"/>
              <a:gd name="connsiteX490" fmla="*/ 11233174 w 12192000"/>
              <a:gd name="connsiteY490" fmla="*/ 6900822 h 8099368"/>
              <a:gd name="connsiteX491" fmla="*/ 11227258 w 12192000"/>
              <a:gd name="connsiteY491" fmla="*/ 6898072 h 8099368"/>
              <a:gd name="connsiteX492" fmla="*/ 11202244 w 12192000"/>
              <a:gd name="connsiteY492" fmla="*/ 6881081 h 8099368"/>
              <a:gd name="connsiteX493" fmla="*/ 11218764 w 12192000"/>
              <a:gd name="connsiteY493" fmla="*/ 6894124 h 8099368"/>
              <a:gd name="connsiteX494" fmla="*/ 11227258 w 12192000"/>
              <a:gd name="connsiteY494" fmla="*/ 6898072 h 8099368"/>
              <a:gd name="connsiteX495" fmla="*/ 11345998 w 12192000"/>
              <a:gd name="connsiteY495" fmla="*/ 6978727 h 8099368"/>
              <a:gd name="connsiteX496" fmla="*/ 11697123 w 12192000"/>
              <a:gd name="connsiteY496" fmla="*/ 7242055 h 8099368"/>
              <a:gd name="connsiteX497" fmla="*/ 11719617 w 12192000"/>
              <a:gd name="connsiteY497" fmla="*/ 7264616 h 8099368"/>
              <a:gd name="connsiteX498" fmla="*/ 11719617 w 12192000"/>
              <a:gd name="connsiteY498" fmla="*/ 7332299 h 8099368"/>
              <a:gd name="connsiteX499" fmla="*/ 11652134 w 12192000"/>
              <a:gd name="connsiteY499" fmla="*/ 7264616 h 8099368"/>
              <a:gd name="connsiteX500" fmla="*/ 11337211 w 12192000"/>
              <a:gd name="connsiteY500" fmla="*/ 7151812 h 8099368"/>
              <a:gd name="connsiteX501" fmla="*/ 11629639 w 12192000"/>
              <a:gd name="connsiteY501" fmla="*/ 7309738 h 8099368"/>
              <a:gd name="connsiteX502" fmla="*/ 11787101 w 12192000"/>
              <a:gd name="connsiteY502" fmla="*/ 7399982 h 8099368"/>
              <a:gd name="connsiteX503" fmla="*/ 11539661 w 12192000"/>
              <a:gd name="connsiteY503" fmla="*/ 7287177 h 8099368"/>
              <a:gd name="connsiteX504" fmla="*/ 11472178 w 12192000"/>
              <a:gd name="connsiteY504" fmla="*/ 7242055 h 8099368"/>
              <a:gd name="connsiteX505" fmla="*/ 11629639 w 12192000"/>
              <a:gd name="connsiteY505" fmla="*/ 7377421 h 8099368"/>
              <a:gd name="connsiteX506" fmla="*/ 11764606 w 12192000"/>
              <a:gd name="connsiteY506" fmla="*/ 7445104 h 8099368"/>
              <a:gd name="connsiteX507" fmla="*/ 11449684 w 12192000"/>
              <a:gd name="connsiteY507" fmla="*/ 7332299 h 8099368"/>
              <a:gd name="connsiteX508" fmla="*/ 11314717 w 12192000"/>
              <a:gd name="connsiteY508" fmla="*/ 7287177 h 8099368"/>
              <a:gd name="connsiteX509" fmla="*/ 11292222 w 12192000"/>
              <a:gd name="connsiteY509" fmla="*/ 7332299 h 8099368"/>
              <a:gd name="connsiteX510" fmla="*/ 11382200 w 12192000"/>
              <a:gd name="connsiteY510" fmla="*/ 7377421 h 8099368"/>
              <a:gd name="connsiteX511" fmla="*/ 11652134 w 12192000"/>
              <a:gd name="connsiteY511" fmla="*/ 7512786 h 8099368"/>
              <a:gd name="connsiteX512" fmla="*/ 11584650 w 12192000"/>
              <a:gd name="connsiteY512" fmla="*/ 7535347 h 8099368"/>
              <a:gd name="connsiteX513" fmla="*/ 11562156 w 12192000"/>
              <a:gd name="connsiteY513" fmla="*/ 7557908 h 8099368"/>
              <a:gd name="connsiteX514" fmla="*/ 11404695 w 12192000"/>
              <a:gd name="connsiteY514" fmla="*/ 7490225 h 8099368"/>
              <a:gd name="connsiteX515" fmla="*/ 11539661 w 12192000"/>
              <a:gd name="connsiteY515" fmla="*/ 7512786 h 8099368"/>
              <a:gd name="connsiteX516" fmla="*/ 11314717 w 12192000"/>
              <a:gd name="connsiteY516" fmla="*/ 7399982 h 8099368"/>
              <a:gd name="connsiteX517" fmla="*/ 11224739 w 12192000"/>
              <a:gd name="connsiteY517" fmla="*/ 7377421 h 8099368"/>
              <a:gd name="connsiteX518" fmla="*/ 11157256 w 12192000"/>
              <a:gd name="connsiteY518" fmla="*/ 7445104 h 8099368"/>
              <a:gd name="connsiteX519" fmla="*/ 11404695 w 12192000"/>
              <a:gd name="connsiteY519" fmla="*/ 7580469 h 8099368"/>
              <a:gd name="connsiteX520" fmla="*/ 11629639 w 12192000"/>
              <a:gd name="connsiteY520" fmla="*/ 7648152 h 8099368"/>
              <a:gd name="connsiteX521" fmla="*/ 11629639 w 12192000"/>
              <a:gd name="connsiteY521" fmla="*/ 7670713 h 8099368"/>
              <a:gd name="connsiteX522" fmla="*/ 11539661 w 12192000"/>
              <a:gd name="connsiteY522" fmla="*/ 7648152 h 8099368"/>
              <a:gd name="connsiteX523" fmla="*/ 11607145 w 12192000"/>
              <a:gd name="connsiteY523" fmla="*/ 7715835 h 8099368"/>
              <a:gd name="connsiteX524" fmla="*/ 11674628 w 12192000"/>
              <a:gd name="connsiteY524" fmla="*/ 7738396 h 8099368"/>
              <a:gd name="connsiteX525" fmla="*/ 11764606 w 12192000"/>
              <a:gd name="connsiteY525" fmla="*/ 7806078 h 8099368"/>
              <a:gd name="connsiteX526" fmla="*/ 11607145 w 12192000"/>
              <a:gd name="connsiteY526" fmla="*/ 7738396 h 8099368"/>
              <a:gd name="connsiteX527" fmla="*/ 11562156 w 12192000"/>
              <a:gd name="connsiteY527" fmla="*/ 7693274 h 8099368"/>
              <a:gd name="connsiteX528" fmla="*/ 11044783 w 12192000"/>
              <a:gd name="connsiteY528" fmla="*/ 7445104 h 8099368"/>
              <a:gd name="connsiteX529" fmla="*/ 11157256 w 12192000"/>
              <a:gd name="connsiteY529" fmla="*/ 7535347 h 8099368"/>
              <a:gd name="connsiteX530" fmla="*/ 11382200 w 12192000"/>
              <a:gd name="connsiteY530" fmla="*/ 7670713 h 8099368"/>
              <a:gd name="connsiteX531" fmla="*/ 11472178 w 12192000"/>
              <a:gd name="connsiteY531" fmla="*/ 7693274 h 8099368"/>
              <a:gd name="connsiteX532" fmla="*/ 11449684 w 12192000"/>
              <a:gd name="connsiteY532" fmla="*/ 7693274 h 8099368"/>
              <a:gd name="connsiteX533" fmla="*/ 11517167 w 12192000"/>
              <a:gd name="connsiteY533" fmla="*/ 7760956 h 8099368"/>
              <a:gd name="connsiteX534" fmla="*/ 11629639 w 12192000"/>
              <a:gd name="connsiteY534" fmla="*/ 7828639 h 8099368"/>
              <a:gd name="connsiteX535" fmla="*/ 11787101 w 12192000"/>
              <a:gd name="connsiteY535" fmla="*/ 7896322 h 8099368"/>
              <a:gd name="connsiteX536" fmla="*/ 11809595 w 12192000"/>
              <a:gd name="connsiteY536" fmla="*/ 7918883 h 8099368"/>
              <a:gd name="connsiteX537" fmla="*/ 11877078 w 12192000"/>
              <a:gd name="connsiteY537" fmla="*/ 7986566 h 8099368"/>
              <a:gd name="connsiteX538" fmla="*/ 11967056 w 12192000"/>
              <a:gd name="connsiteY538" fmla="*/ 8031687 h 8099368"/>
              <a:gd name="connsiteX539" fmla="*/ 12071445 w 12192000"/>
              <a:gd name="connsiteY539" fmla="*/ 8082449 h 8099368"/>
              <a:gd name="connsiteX540" fmla="*/ 12079528 w 12192000"/>
              <a:gd name="connsiteY540" fmla="*/ 8099368 h 8099368"/>
              <a:gd name="connsiteX541" fmla="*/ 12079525 w 12192000"/>
              <a:gd name="connsiteY541" fmla="*/ 8099368 h 8099368"/>
              <a:gd name="connsiteX542" fmla="*/ 12026807 w 12192000"/>
              <a:gd name="connsiteY542" fmla="*/ 8072932 h 8099368"/>
              <a:gd name="connsiteX543" fmla="*/ 11944562 w 12192000"/>
              <a:gd name="connsiteY543" fmla="*/ 8031687 h 8099368"/>
              <a:gd name="connsiteX544" fmla="*/ 11922067 w 12192000"/>
              <a:gd name="connsiteY544" fmla="*/ 8009127 h 8099368"/>
              <a:gd name="connsiteX545" fmla="*/ 11899573 w 12192000"/>
              <a:gd name="connsiteY545" fmla="*/ 8009127 h 8099368"/>
              <a:gd name="connsiteX546" fmla="*/ 11899573 w 12192000"/>
              <a:gd name="connsiteY546" fmla="*/ 8031687 h 8099368"/>
              <a:gd name="connsiteX547" fmla="*/ 11989551 w 12192000"/>
              <a:gd name="connsiteY547" fmla="*/ 8076809 h 8099368"/>
              <a:gd name="connsiteX548" fmla="*/ 11877078 w 12192000"/>
              <a:gd name="connsiteY548" fmla="*/ 8031687 h 8099368"/>
              <a:gd name="connsiteX549" fmla="*/ 11697123 w 12192000"/>
              <a:gd name="connsiteY549" fmla="*/ 7918883 h 8099368"/>
              <a:gd name="connsiteX550" fmla="*/ 11674628 w 12192000"/>
              <a:gd name="connsiteY550" fmla="*/ 7918883 h 8099368"/>
              <a:gd name="connsiteX551" fmla="*/ 11584650 w 12192000"/>
              <a:gd name="connsiteY551" fmla="*/ 7873761 h 8099368"/>
              <a:gd name="connsiteX552" fmla="*/ 11382200 w 12192000"/>
              <a:gd name="connsiteY552" fmla="*/ 7828639 h 8099368"/>
              <a:gd name="connsiteX553" fmla="*/ 11404695 w 12192000"/>
              <a:gd name="connsiteY553" fmla="*/ 7806078 h 8099368"/>
              <a:gd name="connsiteX554" fmla="*/ 11202244 w 12192000"/>
              <a:gd name="connsiteY554" fmla="*/ 7648152 h 8099368"/>
              <a:gd name="connsiteX555" fmla="*/ 11022289 w 12192000"/>
              <a:gd name="connsiteY555" fmla="*/ 7535347 h 8099368"/>
              <a:gd name="connsiteX556" fmla="*/ 10864827 w 12192000"/>
              <a:gd name="connsiteY556" fmla="*/ 7445104 h 8099368"/>
              <a:gd name="connsiteX557" fmla="*/ 10842333 w 12192000"/>
              <a:gd name="connsiteY557" fmla="*/ 7422543 h 8099368"/>
              <a:gd name="connsiteX558" fmla="*/ 10684872 w 12192000"/>
              <a:gd name="connsiteY558" fmla="*/ 7332299 h 8099368"/>
              <a:gd name="connsiteX559" fmla="*/ 10594894 w 12192000"/>
              <a:gd name="connsiteY559" fmla="*/ 7287177 h 8099368"/>
              <a:gd name="connsiteX560" fmla="*/ 9852576 w 12192000"/>
              <a:gd name="connsiteY560" fmla="*/ 6903642 h 8099368"/>
              <a:gd name="connsiteX561" fmla="*/ 9672621 w 12192000"/>
              <a:gd name="connsiteY561" fmla="*/ 6835959 h 8099368"/>
              <a:gd name="connsiteX562" fmla="*/ 9650126 w 12192000"/>
              <a:gd name="connsiteY562" fmla="*/ 6881081 h 8099368"/>
              <a:gd name="connsiteX563" fmla="*/ 9762599 w 12192000"/>
              <a:gd name="connsiteY563" fmla="*/ 6948763 h 8099368"/>
              <a:gd name="connsiteX564" fmla="*/ 9650126 w 12192000"/>
              <a:gd name="connsiteY564" fmla="*/ 6903642 h 8099368"/>
              <a:gd name="connsiteX565" fmla="*/ 9605137 w 12192000"/>
              <a:gd name="connsiteY565" fmla="*/ 6903642 h 8099368"/>
              <a:gd name="connsiteX566" fmla="*/ 9582643 w 12192000"/>
              <a:gd name="connsiteY566" fmla="*/ 6903642 h 8099368"/>
              <a:gd name="connsiteX567" fmla="*/ 9560148 w 12192000"/>
              <a:gd name="connsiteY567" fmla="*/ 6926202 h 8099368"/>
              <a:gd name="connsiteX568" fmla="*/ 9447676 w 12192000"/>
              <a:gd name="connsiteY568" fmla="*/ 6948763 h 8099368"/>
              <a:gd name="connsiteX569" fmla="*/ 9582643 w 12192000"/>
              <a:gd name="connsiteY569" fmla="*/ 7016446 h 8099368"/>
              <a:gd name="connsiteX570" fmla="*/ 9672621 w 12192000"/>
              <a:gd name="connsiteY570" fmla="*/ 7016446 h 8099368"/>
              <a:gd name="connsiteX571" fmla="*/ 9807588 w 12192000"/>
              <a:gd name="connsiteY571" fmla="*/ 7106690 h 8099368"/>
              <a:gd name="connsiteX572" fmla="*/ 9582643 w 12192000"/>
              <a:gd name="connsiteY572" fmla="*/ 7084129 h 8099368"/>
              <a:gd name="connsiteX573" fmla="*/ 9717610 w 12192000"/>
              <a:gd name="connsiteY573" fmla="*/ 7174373 h 8099368"/>
              <a:gd name="connsiteX574" fmla="*/ 9537654 w 12192000"/>
              <a:gd name="connsiteY574" fmla="*/ 7084129 h 8099368"/>
              <a:gd name="connsiteX575" fmla="*/ 9087765 w 12192000"/>
              <a:gd name="connsiteY575" fmla="*/ 6858520 h 8099368"/>
              <a:gd name="connsiteX576" fmla="*/ 8907809 w 12192000"/>
              <a:gd name="connsiteY576" fmla="*/ 6768276 h 8099368"/>
              <a:gd name="connsiteX577" fmla="*/ 8255470 w 12192000"/>
              <a:gd name="connsiteY577" fmla="*/ 6474984 h 8099368"/>
              <a:gd name="connsiteX578" fmla="*/ 7828075 w 12192000"/>
              <a:gd name="connsiteY578" fmla="*/ 6294497 h 8099368"/>
              <a:gd name="connsiteX579" fmla="*/ 7400680 w 12192000"/>
              <a:gd name="connsiteY579" fmla="*/ 6068888 h 8099368"/>
              <a:gd name="connsiteX580" fmla="*/ 7386609 w 12192000"/>
              <a:gd name="connsiteY580" fmla="*/ 6063622 h 8099368"/>
              <a:gd name="connsiteX581" fmla="*/ 7381700 w 12192000"/>
              <a:gd name="connsiteY581" fmla="*/ 6059370 h 8099368"/>
              <a:gd name="connsiteX582" fmla="*/ 7378185 w 12192000"/>
              <a:gd name="connsiteY582" fmla="*/ 6046327 h 8099368"/>
              <a:gd name="connsiteX583" fmla="*/ 7378537 w 12192000"/>
              <a:gd name="connsiteY583" fmla="*/ 6059370 h 8099368"/>
              <a:gd name="connsiteX584" fmla="*/ 7379061 w 12192000"/>
              <a:gd name="connsiteY584" fmla="*/ 6060797 h 8099368"/>
              <a:gd name="connsiteX585" fmla="*/ 7212289 w 12192000"/>
              <a:gd name="connsiteY585" fmla="*/ 5998385 h 8099368"/>
              <a:gd name="connsiteX586" fmla="*/ 7040768 w 12192000"/>
              <a:gd name="connsiteY586" fmla="*/ 5910961 h 8099368"/>
              <a:gd name="connsiteX587" fmla="*/ 6973285 w 12192000"/>
              <a:gd name="connsiteY587" fmla="*/ 5910961 h 8099368"/>
              <a:gd name="connsiteX588" fmla="*/ 7063263 w 12192000"/>
              <a:gd name="connsiteY588" fmla="*/ 5956083 h 8099368"/>
              <a:gd name="connsiteX589" fmla="*/ 7490658 w 12192000"/>
              <a:gd name="connsiteY589" fmla="*/ 6159131 h 8099368"/>
              <a:gd name="connsiteX590" fmla="*/ 7670613 w 12192000"/>
              <a:gd name="connsiteY590" fmla="*/ 6249375 h 8099368"/>
              <a:gd name="connsiteX591" fmla="*/ 7963041 w 12192000"/>
              <a:gd name="connsiteY591" fmla="*/ 6407301 h 8099368"/>
              <a:gd name="connsiteX592" fmla="*/ 8210481 w 12192000"/>
              <a:gd name="connsiteY592" fmla="*/ 6520106 h 8099368"/>
              <a:gd name="connsiteX593" fmla="*/ 8300458 w 12192000"/>
              <a:gd name="connsiteY593" fmla="*/ 6565228 h 8099368"/>
              <a:gd name="connsiteX594" fmla="*/ 8637875 w 12192000"/>
              <a:gd name="connsiteY594" fmla="*/ 6745715 h 8099368"/>
              <a:gd name="connsiteX595" fmla="*/ 8637875 w 12192000"/>
              <a:gd name="connsiteY595" fmla="*/ 6813398 h 8099368"/>
              <a:gd name="connsiteX596" fmla="*/ 8660370 w 12192000"/>
              <a:gd name="connsiteY596" fmla="*/ 6835959 h 8099368"/>
              <a:gd name="connsiteX597" fmla="*/ 8885314 w 12192000"/>
              <a:gd name="connsiteY597" fmla="*/ 6881081 h 8099368"/>
              <a:gd name="connsiteX598" fmla="*/ 8975292 w 12192000"/>
              <a:gd name="connsiteY598" fmla="*/ 6926202 h 8099368"/>
              <a:gd name="connsiteX599" fmla="*/ 9222731 w 12192000"/>
              <a:gd name="connsiteY599" fmla="*/ 6971324 h 8099368"/>
              <a:gd name="connsiteX600" fmla="*/ 9357698 w 12192000"/>
              <a:gd name="connsiteY600" fmla="*/ 6993885 h 8099368"/>
              <a:gd name="connsiteX601" fmla="*/ 9322902 w 12192000"/>
              <a:gd name="connsiteY601" fmla="*/ 7019266 h 8099368"/>
              <a:gd name="connsiteX602" fmla="*/ 9315159 w 12192000"/>
              <a:gd name="connsiteY602" fmla="*/ 7017905 h 8099368"/>
              <a:gd name="connsiteX603" fmla="*/ 9312709 w 12192000"/>
              <a:gd name="connsiteY603" fmla="*/ 7016446 h 8099368"/>
              <a:gd name="connsiteX604" fmla="*/ 9311874 w 12192000"/>
              <a:gd name="connsiteY604" fmla="*/ 7017327 h 8099368"/>
              <a:gd name="connsiteX605" fmla="*/ 9315159 w 12192000"/>
              <a:gd name="connsiteY605" fmla="*/ 7017905 h 8099368"/>
              <a:gd name="connsiteX606" fmla="*/ 9335203 w 12192000"/>
              <a:gd name="connsiteY606" fmla="*/ 7029842 h 8099368"/>
              <a:gd name="connsiteX607" fmla="*/ 9335204 w 12192000"/>
              <a:gd name="connsiteY607" fmla="*/ 7061568 h 8099368"/>
              <a:gd name="connsiteX608" fmla="*/ 9290215 w 12192000"/>
              <a:gd name="connsiteY608" fmla="*/ 7039007 h 8099368"/>
              <a:gd name="connsiteX609" fmla="*/ 9290215 w 12192000"/>
              <a:gd name="connsiteY609" fmla="*/ 7016446 h 8099368"/>
              <a:gd name="connsiteX610" fmla="*/ 8930303 w 12192000"/>
              <a:gd name="connsiteY610" fmla="*/ 6948763 h 8099368"/>
              <a:gd name="connsiteX611" fmla="*/ 8795337 w 12192000"/>
              <a:gd name="connsiteY611" fmla="*/ 6903642 h 8099368"/>
              <a:gd name="connsiteX612" fmla="*/ 9357698 w 12192000"/>
              <a:gd name="connsiteY612" fmla="*/ 7196933 h 8099368"/>
              <a:gd name="connsiteX613" fmla="*/ 9425182 w 12192000"/>
              <a:gd name="connsiteY613" fmla="*/ 7219494 h 8099368"/>
              <a:gd name="connsiteX614" fmla="*/ 9425182 w 12192000"/>
              <a:gd name="connsiteY614" fmla="*/ 7174373 h 8099368"/>
              <a:gd name="connsiteX615" fmla="*/ 9335204 w 12192000"/>
              <a:gd name="connsiteY615" fmla="*/ 7129251 h 8099368"/>
              <a:gd name="connsiteX616" fmla="*/ 9312709 w 12192000"/>
              <a:gd name="connsiteY616" fmla="*/ 7084129 h 8099368"/>
              <a:gd name="connsiteX617" fmla="*/ 9380193 w 12192000"/>
              <a:gd name="connsiteY617" fmla="*/ 7129251 h 8099368"/>
              <a:gd name="connsiteX618" fmla="*/ 9470171 w 12192000"/>
              <a:gd name="connsiteY618" fmla="*/ 7174373 h 8099368"/>
              <a:gd name="connsiteX619" fmla="*/ 9605137 w 12192000"/>
              <a:gd name="connsiteY619" fmla="*/ 7242055 h 8099368"/>
              <a:gd name="connsiteX620" fmla="*/ 9717610 w 12192000"/>
              <a:gd name="connsiteY620" fmla="*/ 7287177 h 8099368"/>
              <a:gd name="connsiteX621" fmla="*/ 9875071 w 12192000"/>
              <a:gd name="connsiteY621" fmla="*/ 7399982 h 8099368"/>
              <a:gd name="connsiteX622" fmla="*/ 9987543 w 12192000"/>
              <a:gd name="connsiteY622" fmla="*/ 7445104 h 8099368"/>
              <a:gd name="connsiteX623" fmla="*/ 10122510 w 12192000"/>
              <a:gd name="connsiteY623" fmla="*/ 7535347 h 8099368"/>
              <a:gd name="connsiteX624" fmla="*/ 10234982 w 12192000"/>
              <a:gd name="connsiteY624" fmla="*/ 7648152 h 8099368"/>
              <a:gd name="connsiteX625" fmla="*/ 10482422 w 12192000"/>
              <a:gd name="connsiteY625" fmla="*/ 7760956 h 8099368"/>
              <a:gd name="connsiteX626" fmla="*/ 10639883 w 12192000"/>
              <a:gd name="connsiteY626" fmla="*/ 7851200 h 8099368"/>
              <a:gd name="connsiteX627" fmla="*/ 10459927 w 12192000"/>
              <a:gd name="connsiteY627" fmla="*/ 7760956 h 8099368"/>
              <a:gd name="connsiteX628" fmla="*/ 10077521 w 12192000"/>
              <a:gd name="connsiteY628" fmla="*/ 7580469 h 8099368"/>
              <a:gd name="connsiteX629" fmla="*/ 10010038 w 12192000"/>
              <a:gd name="connsiteY629" fmla="*/ 7535347 h 8099368"/>
              <a:gd name="connsiteX630" fmla="*/ 9920060 w 12192000"/>
              <a:gd name="connsiteY630" fmla="*/ 7512786 h 8099368"/>
              <a:gd name="connsiteX631" fmla="*/ 10032532 w 12192000"/>
              <a:gd name="connsiteY631" fmla="*/ 7535347 h 8099368"/>
              <a:gd name="connsiteX632" fmla="*/ 10077521 w 12192000"/>
              <a:gd name="connsiteY632" fmla="*/ 7535347 h 8099368"/>
              <a:gd name="connsiteX633" fmla="*/ 9965049 w 12192000"/>
              <a:gd name="connsiteY633" fmla="*/ 7467665 h 8099368"/>
              <a:gd name="connsiteX634" fmla="*/ 9942554 w 12192000"/>
              <a:gd name="connsiteY634" fmla="*/ 7467665 h 8099368"/>
              <a:gd name="connsiteX635" fmla="*/ 9582643 w 12192000"/>
              <a:gd name="connsiteY635" fmla="*/ 7332299 h 8099368"/>
              <a:gd name="connsiteX636" fmla="*/ 9470171 w 12192000"/>
              <a:gd name="connsiteY636" fmla="*/ 7264616 h 8099368"/>
              <a:gd name="connsiteX637" fmla="*/ 9290215 w 12192000"/>
              <a:gd name="connsiteY637" fmla="*/ 7196933 h 8099368"/>
              <a:gd name="connsiteX638" fmla="*/ 8930303 w 12192000"/>
              <a:gd name="connsiteY638" fmla="*/ 6993885 h 8099368"/>
              <a:gd name="connsiteX639" fmla="*/ 8907809 w 12192000"/>
              <a:gd name="connsiteY639" fmla="*/ 6993885 h 8099368"/>
              <a:gd name="connsiteX640" fmla="*/ 8997787 w 12192000"/>
              <a:gd name="connsiteY640" fmla="*/ 7039007 h 8099368"/>
              <a:gd name="connsiteX641" fmla="*/ 8975292 w 12192000"/>
              <a:gd name="connsiteY641" fmla="*/ 7039007 h 8099368"/>
              <a:gd name="connsiteX642" fmla="*/ 8862820 w 12192000"/>
              <a:gd name="connsiteY642" fmla="*/ 6993885 h 8099368"/>
              <a:gd name="connsiteX643" fmla="*/ 8682864 w 12192000"/>
              <a:gd name="connsiteY643" fmla="*/ 6903642 h 8099368"/>
              <a:gd name="connsiteX644" fmla="*/ 8570392 w 12192000"/>
              <a:gd name="connsiteY644" fmla="*/ 6835959 h 8099368"/>
              <a:gd name="connsiteX645" fmla="*/ 8705359 w 12192000"/>
              <a:gd name="connsiteY645" fmla="*/ 6903642 h 8099368"/>
              <a:gd name="connsiteX646" fmla="*/ 8840325 w 12192000"/>
              <a:gd name="connsiteY646" fmla="*/ 6948763 h 8099368"/>
              <a:gd name="connsiteX647" fmla="*/ 8547897 w 12192000"/>
              <a:gd name="connsiteY647" fmla="*/ 6813398 h 8099368"/>
              <a:gd name="connsiteX648" fmla="*/ 8345447 w 12192000"/>
              <a:gd name="connsiteY648" fmla="*/ 6723154 h 8099368"/>
              <a:gd name="connsiteX649" fmla="*/ 8120503 w 12192000"/>
              <a:gd name="connsiteY649" fmla="*/ 6632911 h 8099368"/>
              <a:gd name="connsiteX650" fmla="*/ 7850569 w 12192000"/>
              <a:gd name="connsiteY650" fmla="*/ 6520106 h 8099368"/>
              <a:gd name="connsiteX651" fmla="*/ 7862076 w 12192000"/>
              <a:gd name="connsiteY651" fmla="*/ 6534013 h 8099368"/>
              <a:gd name="connsiteX652" fmla="*/ 7827020 w 12192000"/>
              <a:gd name="connsiteY652" fmla="*/ 6514466 h 8099368"/>
              <a:gd name="connsiteX653" fmla="*/ 7558141 w 12192000"/>
              <a:gd name="connsiteY653" fmla="*/ 6362179 h 8099368"/>
              <a:gd name="connsiteX654" fmla="*/ 7423174 w 12192000"/>
              <a:gd name="connsiteY654" fmla="*/ 6317058 h 8099368"/>
              <a:gd name="connsiteX655" fmla="*/ 6725846 w 12192000"/>
              <a:gd name="connsiteY655" fmla="*/ 6001205 h 8099368"/>
              <a:gd name="connsiteX656" fmla="*/ 6096001 w 12192000"/>
              <a:gd name="connsiteY656" fmla="*/ 5707913 h 8099368"/>
              <a:gd name="connsiteX657" fmla="*/ 6343440 w 12192000"/>
              <a:gd name="connsiteY657" fmla="*/ 5843278 h 8099368"/>
              <a:gd name="connsiteX658" fmla="*/ 6860813 w 12192000"/>
              <a:gd name="connsiteY658" fmla="*/ 6091448 h 8099368"/>
              <a:gd name="connsiteX659" fmla="*/ 6928296 w 12192000"/>
              <a:gd name="connsiteY659" fmla="*/ 6136570 h 8099368"/>
              <a:gd name="connsiteX660" fmla="*/ 6883307 w 12192000"/>
              <a:gd name="connsiteY660" fmla="*/ 6136570 h 8099368"/>
              <a:gd name="connsiteX661" fmla="*/ 6748340 w 12192000"/>
              <a:gd name="connsiteY661" fmla="*/ 6091448 h 8099368"/>
              <a:gd name="connsiteX662" fmla="*/ 6640789 w 12192000"/>
              <a:gd name="connsiteY662" fmla="*/ 6027996 h 8099368"/>
              <a:gd name="connsiteX663" fmla="*/ 6613373 w 12192000"/>
              <a:gd name="connsiteY663" fmla="*/ 6025672 h 8099368"/>
              <a:gd name="connsiteX664" fmla="*/ 6613373 w 12192000"/>
              <a:gd name="connsiteY664" fmla="*/ 6023766 h 8099368"/>
              <a:gd name="connsiteX665" fmla="*/ 6590879 w 12192000"/>
              <a:gd name="connsiteY665" fmla="*/ 6023766 h 8099368"/>
              <a:gd name="connsiteX666" fmla="*/ 6613373 w 12192000"/>
              <a:gd name="connsiteY666" fmla="*/ 6025672 h 8099368"/>
              <a:gd name="connsiteX667" fmla="*/ 6613373 w 12192000"/>
              <a:gd name="connsiteY667" fmla="*/ 6036809 h 8099368"/>
              <a:gd name="connsiteX668" fmla="*/ 6613373 w 12192000"/>
              <a:gd name="connsiteY668" fmla="*/ 6046327 h 8099368"/>
              <a:gd name="connsiteX669" fmla="*/ 6298451 w 12192000"/>
              <a:gd name="connsiteY669" fmla="*/ 5888400 h 8099368"/>
              <a:gd name="connsiteX670" fmla="*/ 6230968 w 12192000"/>
              <a:gd name="connsiteY670" fmla="*/ 5865839 h 8099368"/>
              <a:gd name="connsiteX671" fmla="*/ 6185979 w 12192000"/>
              <a:gd name="connsiteY671" fmla="*/ 5865839 h 8099368"/>
              <a:gd name="connsiteX672" fmla="*/ 6208473 w 12192000"/>
              <a:gd name="connsiteY672" fmla="*/ 5888400 h 8099368"/>
              <a:gd name="connsiteX673" fmla="*/ 6140990 w 12192000"/>
              <a:gd name="connsiteY673" fmla="*/ 5865839 h 8099368"/>
              <a:gd name="connsiteX674" fmla="*/ 5961034 w 12192000"/>
              <a:gd name="connsiteY674" fmla="*/ 5798156 h 8099368"/>
              <a:gd name="connsiteX675" fmla="*/ 5893551 w 12192000"/>
              <a:gd name="connsiteY675" fmla="*/ 5775596 h 8099368"/>
              <a:gd name="connsiteX676" fmla="*/ 5848562 w 12192000"/>
              <a:gd name="connsiteY676" fmla="*/ 5775596 h 8099368"/>
              <a:gd name="connsiteX677" fmla="*/ 6028517 w 12192000"/>
              <a:gd name="connsiteY677" fmla="*/ 5865839 h 8099368"/>
              <a:gd name="connsiteX678" fmla="*/ 6073506 w 12192000"/>
              <a:gd name="connsiteY678" fmla="*/ 5843278 h 8099368"/>
              <a:gd name="connsiteX679" fmla="*/ 6118495 w 12192000"/>
              <a:gd name="connsiteY679" fmla="*/ 5888400 h 8099368"/>
              <a:gd name="connsiteX680" fmla="*/ 6230968 w 12192000"/>
              <a:gd name="connsiteY680" fmla="*/ 5933522 h 8099368"/>
              <a:gd name="connsiteX681" fmla="*/ 6478407 w 12192000"/>
              <a:gd name="connsiteY681" fmla="*/ 6046327 h 8099368"/>
              <a:gd name="connsiteX682" fmla="*/ 6365934 w 12192000"/>
              <a:gd name="connsiteY682" fmla="*/ 5978644 h 8099368"/>
              <a:gd name="connsiteX683" fmla="*/ 6208473 w 12192000"/>
              <a:gd name="connsiteY683" fmla="*/ 5910961 h 8099368"/>
              <a:gd name="connsiteX684" fmla="*/ 6388429 w 12192000"/>
              <a:gd name="connsiteY684" fmla="*/ 5978644 h 8099368"/>
              <a:gd name="connsiteX685" fmla="*/ 6770835 w 12192000"/>
              <a:gd name="connsiteY685" fmla="*/ 6159131 h 8099368"/>
              <a:gd name="connsiteX686" fmla="*/ 6995779 w 12192000"/>
              <a:gd name="connsiteY686" fmla="*/ 6271936 h 8099368"/>
              <a:gd name="connsiteX687" fmla="*/ 7243219 w 12192000"/>
              <a:gd name="connsiteY687" fmla="*/ 6384740 h 8099368"/>
              <a:gd name="connsiteX688" fmla="*/ 7333196 w 12192000"/>
              <a:gd name="connsiteY688" fmla="*/ 6429862 h 8099368"/>
              <a:gd name="connsiteX689" fmla="*/ 7400680 w 12192000"/>
              <a:gd name="connsiteY689" fmla="*/ 6474984 h 8099368"/>
              <a:gd name="connsiteX690" fmla="*/ 7288207 w 12192000"/>
              <a:gd name="connsiteY690" fmla="*/ 6474984 h 8099368"/>
              <a:gd name="connsiteX691" fmla="*/ 7310702 w 12192000"/>
              <a:gd name="connsiteY691" fmla="*/ 6520106 h 8099368"/>
              <a:gd name="connsiteX692" fmla="*/ 7355691 w 12192000"/>
              <a:gd name="connsiteY692" fmla="*/ 6542667 h 8099368"/>
              <a:gd name="connsiteX693" fmla="*/ 7423174 w 12192000"/>
              <a:gd name="connsiteY693" fmla="*/ 6565228 h 8099368"/>
              <a:gd name="connsiteX694" fmla="*/ 7445669 w 12192000"/>
              <a:gd name="connsiteY694" fmla="*/ 6587789 h 8099368"/>
              <a:gd name="connsiteX695" fmla="*/ 7535647 w 12192000"/>
              <a:gd name="connsiteY695" fmla="*/ 6632911 h 8099368"/>
              <a:gd name="connsiteX696" fmla="*/ 7738097 w 12192000"/>
              <a:gd name="connsiteY696" fmla="*/ 6745715 h 8099368"/>
              <a:gd name="connsiteX697" fmla="*/ 7805580 w 12192000"/>
              <a:gd name="connsiteY697" fmla="*/ 6790837 h 8099368"/>
              <a:gd name="connsiteX698" fmla="*/ 7670613 w 12192000"/>
              <a:gd name="connsiteY698" fmla="*/ 6745715 h 8099368"/>
              <a:gd name="connsiteX699" fmla="*/ 7580636 w 12192000"/>
              <a:gd name="connsiteY699" fmla="*/ 6723154 h 8099368"/>
              <a:gd name="connsiteX700" fmla="*/ 7558141 w 12192000"/>
              <a:gd name="connsiteY700" fmla="*/ 6768276 h 8099368"/>
              <a:gd name="connsiteX701" fmla="*/ 7693108 w 12192000"/>
              <a:gd name="connsiteY701" fmla="*/ 6835959 h 8099368"/>
              <a:gd name="connsiteX702" fmla="*/ 7670613 w 12192000"/>
              <a:gd name="connsiteY702" fmla="*/ 6835959 h 8099368"/>
              <a:gd name="connsiteX703" fmla="*/ 7535647 w 12192000"/>
              <a:gd name="connsiteY703" fmla="*/ 6768276 h 8099368"/>
              <a:gd name="connsiteX704" fmla="*/ 7513152 w 12192000"/>
              <a:gd name="connsiteY704" fmla="*/ 6745715 h 8099368"/>
              <a:gd name="connsiteX705" fmla="*/ 7423174 w 12192000"/>
              <a:gd name="connsiteY705" fmla="*/ 6700593 h 8099368"/>
              <a:gd name="connsiteX706" fmla="*/ 7490658 w 12192000"/>
              <a:gd name="connsiteY706" fmla="*/ 6723154 h 8099368"/>
              <a:gd name="connsiteX707" fmla="*/ 7445669 w 12192000"/>
              <a:gd name="connsiteY707" fmla="*/ 6678032 h 8099368"/>
              <a:gd name="connsiteX708" fmla="*/ 7355691 w 12192000"/>
              <a:gd name="connsiteY708" fmla="*/ 6678032 h 8099368"/>
              <a:gd name="connsiteX709" fmla="*/ 7265713 w 12192000"/>
              <a:gd name="connsiteY709" fmla="*/ 6678032 h 8099368"/>
              <a:gd name="connsiteX710" fmla="*/ 7378185 w 12192000"/>
              <a:gd name="connsiteY710" fmla="*/ 6723154 h 8099368"/>
              <a:gd name="connsiteX711" fmla="*/ 7513152 w 12192000"/>
              <a:gd name="connsiteY711" fmla="*/ 6813398 h 8099368"/>
              <a:gd name="connsiteX712" fmla="*/ 7243219 w 12192000"/>
              <a:gd name="connsiteY712" fmla="*/ 6723154 h 8099368"/>
              <a:gd name="connsiteX713" fmla="*/ 6815824 w 12192000"/>
              <a:gd name="connsiteY713" fmla="*/ 6497545 h 8099368"/>
              <a:gd name="connsiteX714" fmla="*/ 6500901 w 12192000"/>
              <a:gd name="connsiteY714" fmla="*/ 6362179 h 8099368"/>
              <a:gd name="connsiteX715" fmla="*/ 6208473 w 12192000"/>
              <a:gd name="connsiteY715" fmla="*/ 6317058 h 8099368"/>
              <a:gd name="connsiteX716" fmla="*/ 6388429 w 12192000"/>
              <a:gd name="connsiteY716" fmla="*/ 6407301 h 8099368"/>
              <a:gd name="connsiteX717" fmla="*/ 6568385 w 12192000"/>
              <a:gd name="connsiteY717" fmla="*/ 6497545 h 8099368"/>
              <a:gd name="connsiteX718" fmla="*/ 6950790 w 12192000"/>
              <a:gd name="connsiteY718" fmla="*/ 6700593 h 8099368"/>
              <a:gd name="connsiteX719" fmla="*/ 7333196 w 12192000"/>
              <a:gd name="connsiteY719" fmla="*/ 6903642 h 8099368"/>
              <a:gd name="connsiteX720" fmla="*/ 7423174 w 12192000"/>
              <a:gd name="connsiteY720" fmla="*/ 6948763 h 8099368"/>
              <a:gd name="connsiteX721" fmla="*/ 7468163 w 12192000"/>
              <a:gd name="connsiteY721" fmla="*/ 6971324 h 8099368"/>
              <a:gd name="connsiteX722" fmla="*/ 7400680 w 12192000"/>
              <a:gd name="connsiteY722" fmla="*/ 6948763 h 8099368"/>
              <a:gd name="connsiteX723" fmla="*/ 7355691 w 12192000"/>
              <a:gd name="connsiteY723" fmla="*/ 6926202 h 8099368"/>
              <a:gd name="connsiteX724" fmla="*/ 7310702 w 12192000"/>
              <a:gd name="connsiteY724" fmla="*/ 6903642 h 8099368"/>
              <a:gd name="connsiteX725" fmla="*/ 7243219 w 12192000"/>
              <a:gd name="connsiteY725" fmla="*/ 6881081 h 8099368"/>
              <a:gd name="connsiteX726" fmla="*/ 7130746 w 12192000"/>
              <a:gd name="connsiteY726" fmla="*/ 6813398 h 8099368"/>
              <a:gd name="connsiteX727" fmla="*/ 6928296 w 12192000"/>
              <a:gd name="connsiteY727" fmla="*/ 6700593 h 8099368"/>
              <a:gd name="connsiteX728" fmla="*/ 6860813 w 12192000"/>
              <a:gd name="connsiteY728" fmla="*/ 6655471 h 8099368"/>
              <a:gd name="connsiteX729" fmla="*/ 6883307 w 12192000"/>
              <a:gd name="connsiteY729" fmla="*/ 6700593 h 8099368"/>
              <a:gd name="connsiteX730" fmla="*/ 6883307 w 12192000"/>
              <a:gd name="connsiteY730" fmla="*/ 6723154 h 8099368"/>
              <a:gd name="connsiteX731" fmla="*/ 6928296 w 12192000"/>
              <a:gd name="connsiteY731" fmla="*/ 6745715 h 8099368"/>
              <a:gd name="connsiteX732" fmla="*/ 6950790 w 12192000"/>
              <a:gd name="connsiteY732" fmla="*/ 6768276 h 8099368"/>
              <a:gd name="connsiteX733" fmla="*/ 6973285 w 12192000"/>
              <a:gd name="connsiteY733" fmla="*/ 6790837 h 8099368"/>
              <a:gd name="connsiteX734" fmla="*/ 6950790 w 12192000"/>
              <a:gd name="connsiteY734" fmla="*/ 6813398 h 8099368"/>
              <a:gd name="connsiteX735" fmla="*/ 6973285 w 12192000"/>
              <a:gd name="connsiteY735" fmla="*/ 6813398 h 8099368"/>
              <a:gd name="connsiteX736" fmla="*/ 7220724 w 12192000"/>
              <a:gd name="connsiteY736" fmla="*/ 6881081 h 8099368"/>
              <a:gd name="connsiteX737" fmla="*/ 7153241 w 12192000"/>
              <a:gd name="connsiteY737" fmla="*/ 6926202 h 8099368"/>
              <a:gd name="connsiteX738" fmla="*/ 7018274 w 12192000"/>
              <a:gd name="connsiteY738" fmla="*/ 6926202 h 8099368"/>
              <a:gd name="connsiteX739" fmla="*/ 7063263 w 12192000"/>
              <a:gd name="connsiteY739" fmla="*/ 6993885 h 8099368"/>
              <a:gd name="connsiteX740" fmla="*/ 6793329 w 12192000"/>
              <a:gd name="connsiteY740" fmla="*/ 6903642 h 8099368"/>
              <a:gd name="connsiteX741" fmla="*/ 6883307 w 12192000"/>
              <a:gd name="connsiteY741" fmla="*/ 6881081 h 8099368"/>
              <a:gd name="connsiteX742" fmla="*/ 6905802 w 12192000"/>
              <a:gd name="connsiteY742" fmla="*/ 6858520 h 8099368"/>
              <a:gd name="connsiteX743" fmla="*/ 6838318 w 12192000"/>
              <a:gd name="connsiteY743" fmla="*/ 6858520 h 8099368"/>
              <a:gd name="connsiteX744" fmla="*/ 6658362 w 12192000"/>
              <a:gd name="connsiteY744" fmla="*/ 6835959 h 8099368"/>
              <a:gd name="connsiteX745" fmla="*/ 6410923 w 12192000"/>
              <a:gd name="connsiteY745" fmla="*/ 6768276 h 8099368"/>
              <a:gd name="connsiteX746" fmla="*/ 6298451 w 12192000"/>
              <a:gd name="connsiteY746" fmla="*/ 6723154 h 8099368"/>
              <a:gd name="connsiteX747" fmla="*/ 6298451 w 12192000"/>
              <a:gd name="connsiteY747" fmla="*/ 6745715 h 8099368"/>
              <a:gd name="connsiteX748" fmla="*/ 6298451 w 12192000"/>
              <a:gd name="connsiteY748" fmla="*/ 6768276 h 8099368"/>
              <a:gd name="connsiteX749" fmla="*/ 6613373 w 12192000"/>
              <a:gd name="connsiteY749" fmla="*/ 6948763 h 8099368"/>
              <a:gd name="connsiteX750" fmla="*/ 6725846 w 12192000"/>
              <a:gd name="connsiteY750" fmla="*/ 7016446 h 8099368"/>
              <a:gd name="connsiteX751" fmla="*/ 6950790 w 12192000"/>
              <a:gd name="connsiteY751" fmla="*/ 7129251 h 8099368"/>
              <a:gd name="connsiteX752" fmla="*/ 6838318 w 12192000"/>
              <a:gd name="connsiteY752" fmla="*/ 7106690 h 8099368"/>
              <a:gd name="connsiteX753" fmla="*/ 6838318 w 12192000"/>
              <a:gd name="connsiteY753" fmla="*/ 7129251 h 8099368"/>
              <a:gd name="connsiteX754" fmla="*/ 6748340 w 12192000"/>
              <a:gd name="connsiteY754" fmla="*/ 7084129 h 8099368"/>
              <a:gd name="connsiteX755" fmla="*/ 6815824 w 12192000"/>
              <a:gd name="connsiteY755" fmla="*/ 7106690 h 8099368"/>
              <a:gd name="connsiteX756" fmla="*/ 6680857 w 12192000"/>
              <a:gd name="connsiteY756" fmla="*/ 7016446 h 8099368"/>
              <a:gd name="connsiteX757" fmla="*/ 6298451 w 12192000"/>
              <a:gd name="connsiteY757" fmla="*/ 6813398 h 8099368"/>
              <a:gd name="connsiteX758" fmla="*/ 5916046 w 12192000"/>
              <a:gd name="connsiteY758" fmla="*/ 6632911 h 8099368"/>
              <a:gd name="connsiteX759" fmla="*/ 5871056 w 12192000"/>
              <a:gd name="connsiteY759" fmla="*/ 6610350 h 8099368"/>
              <a:gd name="connsiteX760" fmla="*/ 5781078 w 12192000"/>
              <a:gd name="connsiteY760" fmla="*/ 6587789 h 8099368"/>
              <a:gd name="connsiteX761" fmla="*/ 5061256 w 12192000"/>
              <a:gd name="connsiteY761" fmla="*/ 6226814 h 8099368"/>
              <a:gd name="connsiteX762" fmla="*/ 4678849 w 12192000"/>
              <a:gd name="connsiteY762" fmla="*/ 6068888 h 8099368"/>
              <a:gd name="connsiteX763" fmla="*/ 4768827 w 12192000"/>
              <a:gd name="connsiteY763" fmla="*/ 6136570 h 8099368"/>
              <a:gd name="connsiteX764" fmla="*/ 4768827 w 12192000"/>
              <a:gd name="connsiteY764" fmla="*/ 6159131 h 8099368"/>
              <a:gd name="connsiteX765" fmla="*/ 4881300 w 12192000"/>
              <a:gd name="connsiteY765" fmla="*/ 6204253 h 8099368"/>
              <a:gd name="connsiteX766" fmla="*/ 5038761 w 12192000"/>
              <a:gd name="connsiteY766" fmla="*/ 6294497 h 8099368"/>
              <a:gd name="connsiteX767" fmla="*/ 5151233 w 12192000"/>
              <a:gd name="connsiteY767" fmla="*/ 6339619 h 8099368"/>
              <a:gd name="connsiteX768" fmla="*/ 5398672 w 12192000"/>
              <a:gd name="connsiteY768" fmla="*/ 6452423 h 8099368"/>
              <a:gd name="connsiteX769" fmla="*/ 5443662 w 12192000"/>
              <a:gd name="connsiteY769" fmla="*/ 6474984 h 8099368"/>
              <a:gd name="connsiteX770" fmla="*/ 5668606 w 12192000"/>
              <a:gd name="connsiteY770" fmla="*/ 6587789 h 8099368"/>
              <a:gd name="connsiteX771" fmla="*/ 5871056 w 12192000"/>
              <a:gd name="connsiteY771" fmla="*/ 6655471 h 8099368"/>
              <a:gd name="connsiteX772" fmla="*/ 5736089 w 12192000"/>
              <a:gd name="connsiteY772" fmla="*/ 6587789 h 8099368"/>
              <a:gd name="connsiteX773" fmla="*/ 5758584 w 12192000"/>
              <a:gd name="connsiteY773" fmla="*/ 6587789 h 8099368"/>
              <a:gd name="connsiteX774" fmla="*/ 5893551 w 12192000"/>
              <a:gd name="connsiteY774" fmla="*/ 6655471 h 8099368"/>
              <a:gd name="connsiteX775" fmla="*/ 5893551 w 12192000"/>
              <a:gd name="connsiteY775" fmla="*/ 6700593 h 8099368"/>
              <a:gd name="connsiteX776" fmla="*/ 6028517 w 12192000"/>
              <a:gd name="connsiteY776" fmla="*/ 6768276 h 8099368"/>
              <a:gd name="connsiteX777" fmla="*/ 6253462 w 12192000"/>
              <a:gd name="connsiteY777" fmla="*/ 6881081 h 8099368"/>
              <a:gd name="connsiteX778" fmla="*/ 6365934 w 12192000"/>
              <a:gd name="connsiteY778" fmla="*/ 6926202 h 8099368"/>
              <a:gd name="connsiteX779" fmla="*/ 6343440 w 12192000"/>
              <a:gd name="connsiteY779" fmla="*/ 6903642 h 8099368"/>
              <a:gd name="connsiteX780" fmla="*/ 6447477 w 12192000"/>
              <a:gd name="connsiteY780" fmla="*/ 6929023 h 8099368"/>
              <a:gd name="connsiteX781" fmla="*/ 6471976 w 12192000"/>
              <a:gd name="connsiteY781" fmla="*/ 6950228 h 8099368"/>
              <a:gd name="connsiteX782" fmla="*/ 6455912 w 12192000"/>
              <a:gd name="connsiteY782" fmla="*/ 6948763 h 8099368"/>
              <a:gd name="connsiteX783" fmla="*/ 6455912 w 12192000"/>
              <a:gd name="connsiteY783" fmla="*/ 6993885 h 8099368"/>
              <a:gd name="connsiteX784" fmla="*/ 6478407 w 12192000"/>
              <a:gd name="connsiteY784" fmla="*/ 7016446 h 8099368"/>
              <a:gd name="connsiteX785" fmla="*/ 6388429 w 12192000"/>
              <a:gd name="connsiteY785" fmla="*/ 6993885 h 8099368"/>
              <a:gd name="connsiteX786" fmla="*/ 6185979 w 12192000"/>
              <a:gd name="connsiteY786" fmla="*/ 6881081 h 8099368"/>
              <a:gd name="connsiteX787" fmla="*/ 5736089 w 12192000"/>
              <a:gd name="connsiteY787" fmla="*/ 6700593 h 8099368"/>
              <a:gd name="connsiteX788" fmla="*/ 5803573 w 12192000"/>
              <a:gd name="connsiteY788" fmla="*/ 6700593 h 8099368"/>
              <a:gd name="connsiteX789" fmla="*/ 5421167 w 12192000"/>
              <a:gd name="connsiteY789" fmla="*/ 6565228 h 8099368"/>
              <a:gd name="connsiteX790" fmla="*/ 5398672 w 12192000"/>
              <a:gd name="connsiteY790" fmla="*/ 6587789 h 8099368"/>
              <a:gd name="connsiteX791" fmla="*/ 5443662 w 12192000"/>
              <a:gd name="connsiteY791" fmla="*/ 6610350 h 8099368"/>
              <a:gd name="connsiteX792" fmla="*/ 5331189 w 12192000"/>
              <a:gd name="connsiteY792" fmla="*/ 6587789 h 8099368"/>
              <a:gd name="connsiteX793" fmla="*/ 5331189 w 12192000"/>
              <a:gd name="connsiteY793" fmla="*/ 6655471 h 8099368"/>
              <a:gd name="connsiteX794" fmla="*/ 5353683 w 12192000"/>
              <a:gd name="connsiteY794" fmla="*/ 6678032 h 8099368"/>
              <a:gd name="connsiteX795" fmla="*/ 5308694 w 12192000"/>
              <a:gd name="connsiteY795" fmla="*/ 6678032 h 8099368"/>
              <a:gd name="connsiteX796" fmla="*/ 5353683 w 12192000"/>
              <a:gd name="connsiteY796" fmla="*/ 6723154 h 8099368"/>
              <a:gd name="connsiteX797" fmla="*/ 5578628 w 12192000"/>
              <a:gd name="connsiteY797" fmla="*/ 6813398 h 8099368"/>
              <a:gd name="connsiteX798" fmla="*/ 5533639 w 12192000"/>
              <a:gd name="connsiteY798" fmla="*/ 6813398 h 8099368"/>
              <a:gd name="connsiteX799" fmla="*/ 5533639 w 12192000"/>
              <a:gd name="connsiteY799" fmla="*/ 6835959 h 8099368"/>
              <a:gd name="connsiteX800" fmla="*/ 5623617 w 12192000"/>
              <a:gd name="connsiteY800" fmla="*/ 6881081 h 8099368"/>
              <a:gd name="connsiteX801" fmla="*/ 5488650 w 12192000"/>
              <a:gd name="connsiteY801" fmla="*/ 6835959 h 8099368"/>
              <a:gd name="connsiteX802" fmla="*/ 5286200 w 12192000"/>
              <a:gd name="connsiteY802" fmla="*/ 6723154 h 8099368"/>
              <a:gd name="connsiteX803" fmla="*/ 5218717 w 12192000"/>
              <a:gd name="connsiteY803" fmla="*/ 6745715 h 8099368"/>
              <a:gd name="connsiteX804" fmla="*/ 5241211 w 12192000"/>
              <a:gd name="connsiteY804" fmla="*/ 6768276 h 8099368"/>
              <a:gd name="connsiteX805" fmla="*/ 5173728 w 12192000"/>
              <a:gd name="connsiteY805" fmla="*/ 6723154 h 8099368"/>
              <a:gd name="connsiteX806" fmla="*/ 4813816 w 12192000"/>
              <a:gd name="connsiteY806" fmla="*/ 6565228 h 8099368"/>
              <a:gd name="connsiteX807" fmla="*/ 4836311 w 12192000"/>
              <a:gd name="connsiteY807" fmla="*/ 6610350 h 8099368"/>
              <a:gd name="connsiteX808" fmla="*/ 4881300 w 12192000"/>
              <a:gd name="connsiteY808" fmla="*/ 6632911 h 8099368"/>
              <a:gd name="connsiteX809" fmla="*/ 5083750 w 12192000"/>
              <a:gd name="connsiteY809" fmla="*/ 6723154 h 8099368"/>
              <a:gd name="connsiteX810" fmla="*/ 5083750 w 12192000"/>
              <a:gd name="connsiteY810" fmla="*/ 6745715 h 8099368"/>
              <a:gd name="connsiteX811" fmla="*/ 5263705 w 12192000"/>
              <a:gd name="connsiteY811" fmla="*/ 6858520 h 8099368"/>
              <a:gd name="connsiteX812" fmla="*/ 5173728 w 12192000"/>
              <a:gd name="connsiteY812" fmla="*/ 6835959 h 8099368"/>
              <a:gd name="connsiteX813" fmla="*/ 5128739 w 12192000"/>
              <a:gd name="connsiteY813" fmla="*/ 6858520 h 8099368"/>
              <a:gd name="connsiteX814" fmla="*/ 5038761 w 12192000"/>
              <a:gd name="connsiteY814" fmla="*/ 6813398 h 8099368"/>
              <a:gd name="connsiteX815" fmla="*/ 4858805 w 12192000"/>
              <a:gd name="connsiteY815" fmla="*/ 6723154 h 8099368"/>
              <a:gd name="connsiteX816" fmla="*/ 4588872 w 12192000"/>
              <a:gd name="connsiteY816" fmla="*/ 6565228 h 8099368"/>
              <a:gd name="connsiteX817" fmla="*/ 4049004 w 12192000"/>
              <a:gd name="connsiteY817" fmla="*/ 6294497 h 8099368"/>
              <a:gd name="connsiteX818" fmla="*/ 3959027 w 12192000"/>
              <a:gd name="connsiteY818" fmla="*/ 6249375 h 8099368"/>
              <a:gd name="connsiteX819" fmla="*/ 3891543 w 12192000"/>
              <a:gd name="connsiteY819" fmla="*/ 6249375 h 8099368"/>
              <a:gd name="connsiteX820" fmla="*/ 3891543 w 12192000"/>
              <a:gd name="connsiteY820" fmla="*/ 6226814 h 8099368"/>
              <a:gd name="connsiteX821" fmla="*/ 3779071 w 12192000"/>
              <a:gd name="connsiteY821" fmla="*/ 6159131 h 8099368"/>
              <a:gd name="connsiteX822" fmla="*/ 3576621 w 12192000"/>
              <a:gd name="connsiteY822" fmla="*/ 6068888 h 8099368"/>
              <a:gd name="connsiteX823" fmla="*/ 3554126 w 12192000"/>
              <a:gd name="connsiteY823" fmla="*/ 6091448 h 8099368"/>
              <a:gd name="connsiteX824" fmla="*/ 3464148 w 12192000"/>
              <a:gd name="connsiteY824" fmla="*/ 6046327 h 8099368"/>
              <a:gd name="connsiteX825" fmla="*/ 3374170 w 12192000"/>
              <a:gd name="connsiteY825" fmla="*/ 6023766 h 8099368"/>
              <a:gd name="connsiteX826" fmla="*/ 3284193 w 12192000"/>
              <a:gd name="connsiteY826" fmla="*/ 5978644 h 8099368"/>
              <a:gd name="connsiteX827" fmla="*/ 3284193 w 12192000"/>
              <a:gd name="connsiteY827" fmla="*/ 5978644 h 8099368"/>
              <a:gd name="connsiteX828" fmla="*/ 3284192 w 12192000"/>
              <a:gd name="connsiteY828" fmla="*/ 5978644 h 8099368"/>
              <a:gd name="connsiteX829" fmla="*/ 3261699 w 12192000"/>
              <a:gd name="connsiteY829" fmla="*/ 5967364 h 8099368"/>
              <a:gd name="connsiteX830" fmla="*/ 3261698 w 12192000"/>
              <a:gd name="connsiteY830" fmla="*/ 5967363 h 8099368"/>
              <a:gd name="connsiteX831" fmla="*/ 3239203 w 12192000"/>
              <a:gd name="connsiteY831" fmla="*/ 5956083 h 8099368"/>
              <a:gd name="connsiteX832" fmla="*/ 3261699 w 12192000"/>
              <a:gd name="connsiteY832" fmla="*/ 5967364 h 8099368"/>
              <a:gd name="connsiteX833" fmla="*/ 3270837 w 12192000"/>
              <a:gd name="connsiteY833" fmla="*/ 5975119 h 8099368"/>
              <a:gd name="connsiteX834" fmla="*/ 3284192 w 12192000"/>
              <a:gd name="connsiteY834" fmla="*/ 5978644 h 8099368"/>
              <a:gd name="connsiteX835" fmla="*/ 3284193 w 12192000"/>
              <a:gd name="connsiteY835" fmla="*/ 5978644 h 8099368"/>
              <a:gd name="connsiteX836" fmla="*/ 3288059 w 12192000"/>
              <a:gd name="connsiteY836" fmla="*/ 5992039 h 8099368"/>
              <a:gd name="connsiteX837" fmla="*/ 3329181 w 12192000"/>
              <a:gd name="connsiteY837" fmla="*/ 6023766 h 8099368"/>
              <a:gd name="connsiteX838" fmla="*/ 3419159 w 12192000"/>
              <a:gd name="connsiteY838" fmla="*/ 6068888 h 8099368"/>
              <a:gd name="connsiteX839" fmla="*/ 3644104 w 12192000"/>
              <a:gd name="connsiteY839" fmla="*/ 6204253 h 8099368"/>
              <a:gd name="connsiteX840" fmla="*/ 3869049 w 12192000"/>
              <a:gd name="connsiteY840" fmla="*/ 6339619 h 8099368"/>
              <a:gd name="connsiteX841" fmla="*/ 4251454 w 12192000"/>
              <a:gd name="connsiteY841" fmla="*/ 6542667 h 8099368"/>
              <a:gd name="connsiteX842" fmla="*/ 4341432 w 12192000"/>
              <a:gd name="connsiteY842" fmla="*/ 6587789 h 8099368"/>
              <a:gd name="connsiteX843" fmla="*/ 4386421 w 12192000"/>
              <a:gd name="connsiteY843" fmla="*/ 6610350 h 8099368"/>
              <a:gd name="connsiteX844" fmla="*/ 4521389 w 12192000"/>
              <a:gd name="connsiteY844" fmla="*/ 6632911 h 8099368"/>
              <a:gd name="connsiteX845" fmla="*/ 4521389 w 12192000"/>
              <a:gd name="connsiteY845" fmla="*/ 6587789 h 8099368"/>
              <a:gd name="connsiteX846" fmla="*/ 4386421 w 12192000"/>
              <a:gd name="connsiteY846" fmla="*/ 6520106 h 8099368"/>
              <a:gd name="connsiteX847" fmla="*/ 4521389 w 12192000"/>
              <a:gd name="connsiteY847" fmla="*/ 6565228 h 8099368"/>
              <a:gd name="connsiteX848" fmla="*/ 4678849 w 12192000"/>
              <a:gd name="connsiteY848" fmla="*/ 6632911 h 8099368"/>
              <a:gd name="connsiteX849" fmla="*/ 4723838 w 12192000"/>
              <a:gd name="connsiteY849" fmla="*/ 6678032 h 8099368"/>
              <a:gd name="connsiteX850" fmla="*/ 4611366 w 12192000"/>
              <a:gd name="connsiteY850" fmla="*/ 6655471 h 8099368"/>
              <a:gd name="connsiteX851" fmla="*/ 4588872 w 12192000"/>
              <a:gd name="connsiteY851" fmla="*/ 6655471 h 8099368"/>
              <a:gd name="connsiteX852" fmla="*/ 4566377 w 12192000"/>
              <a:gd name="connsiteY852" fmla="*/ 6655471 h 8099368"/>
              <a:gd name="connsiteX853" fmla="*/ 4678849 w 12192000"/>
              <a:gd name="connsiteY853" fmla="*/ 6723154 h 8099368"/>
              <a:gd name="connsiteX854" fmla="*/ 4543883 w 12192000"/>
              <a:gd name="connsiteY854" fmla="*/ 6678032 h 8099368"/>
              <a:gd name="connsiteX855" fmla="*/ 4858805 w 12192000"/>
              <a:gd name="connsiteY855" fmla="*/ 6858520 h 8099368"/>
              <a:gd name="connsiteX856" fmla="*/ 4903794 w 12192000"/>
              <a:gd name="connsiteY856" fmla="*/ 6881081 h 8099368"/>
              <a:gd name="connsiteX857" fmla="*/ 4948783 w 12192000"/>
              <a:gd name="connsiteY857" fmla="*/ 6903642 h 8099368"/>
              <a:gd name="connsiteX858" fmla="*/ 5106244 w 12192000"/>
              <a:gd name="connsiteY858" fmla="*/ 6948763 h 8099368"/>
              <a:gd name="connsiteX859" fmla="*/ 5128739 w 12192000"/>
              <a:gd name="connsiteY859" fmla="*/ 6971324 h 8099368"/>
              <a:gd name="connsiteX860" fmla="*/ 5106244 w 12192000"/>
              <a:gd name="connsiteY860" fmla="*/ 6993885 h 8099368"/>
              <a:gd name="connsiteX861" fmla="*/ 5308694 w 12192000"/>
              <a:gd name="connsiteY861" fmla="*/ 7129251 h 8099368"/>
              <a:gd name="connsiteX862" fmla="*/ 5061256 w 12192000"/>
              <a:gd name="connsiteY862" fmla="*/ 7016446 h 8099368"/>
              <a:gd name="connsiteX863" fmla="*/ 4903794 w 12192000"/>
              <a:gd name="connsiteY863" fmla="*/ 6948763 h 8099368"/>
              <a:gd name="connsiteX864" fmla="*/ 4656355 w 12192000"/>
              <a:gd name="connsiteY864" fmla="*/ 6835959 h 8099368"/>
              <a:gd name="connsiteX865" fmla="*/ 4633860 w 12192000"/>
              <a:gd name="connsiteY865" fmla="*/ 6813398 h 8099368"/>
              <a:gd name="connsiteX866" fmla="*/ 4521389 w 12192000"/>
              <a:gd name="connsiteY866" fmla="*/ 6790837 h 8099368"/>
              <a:gd name="connsiteX867" fmla="*/ 4408916 w 12192000"/>
              <a:gd name="connsiteY867" fmla="*/ 6723154 h 8099368"/>
              <a:gd name="connsiteX868" fmla="*/ 4273949 w 12192000"/>
              <a:gd name="connsiteY868" fmla="*/ 6655471 h 8099368"/>
              <a:gd name="connsiteX869" fmla="*/ 4116488 w 12192000"/>
              <a:gd name="connsiteY869" fmla="*/ 6587789 h 8099368"/>
              <a:gd name="connsiteX870" fmla="*/ 4093993 w 12192000"/>
              <a:gd name="connsiteY870" fmla="*/ 6610350 h 8099368"/>
              <a:gd name="connsiteX871" fmla="*/ 4071499 w 12192000"/>
              <a:gd name="connsiteY871" fmla="*/ 6610350 h 8099368"/>
              <a:gd name="connsiteX872" fmla="*/ 4161476 w 12192000"/>
              <a:gd name="connsiteY872" fmla="*/ 6678032 h 8099368"/>
              <a:gd name="connsiteX873" fmla="*/ 4183971 w 12192000"/>
              <a:gd name="connsiteY873" fmla="*/ 6723154 h 8099368"/>
              <a:gd name="connsiteX874" fmla="*/ 4296443 w 12192000"/>
              <a:gd name="connsiteY874" fmla="*/ 6745715 h 8099368"/>
              <a:gd name="connsiteX875" fmla="*/ 4498894 w 12192000"/>
              <a:gd name="connsiteY875" fmla="*/ 6835959 h 8099368"/>
              <a:gd name="connsiteX876" fmla="*/ 4588872 w 12192000"/>
              <a:gd name="connsiteY876" fmla="*/ 6903642 h 8099368"/>
              <a:gd name="connsiteX877" fmla="*/ 4746333 w 12192000"/>
              <a:gd name="connsiteY877" fmla="*/ 6993885 h 8099368"/>
              <a:gd name="connsiteX878" fmla="*/ 4858805 w 12192000"/>
              <a:gd name="connsiteY878" fmla="*/ 7061568 h 8099368"/>
              <a:gd name="connsiteX879" fmla="*/ 5151233 w 12192000"/>
              <a:gd name="connsiteY879" fmla="*/ 7219494 h 8099368"/>
              <a:gd name="connsiteX880" fmla="*/ 5128739 w 12192000"/>
              <a:gd name="connsiteY880" fmla="*/ 7219494 h 8099368"/>
              <a:gd name="connsiteX881" fmla="*/ 5038761 w 12192000"/>
              <a:gd name="connsiteY881" fmla="*/ 7174373 h 8099368"/>
              <a:gd name="connsiteX882" fmla="*/ 4903794 w 12192000"/>
              <a:gd name="connsiteY882" fmla="*/ 7129251 h 8099368"/>
              <a:gd name="connsiteX883" fmla="*/ 4588872 w 12192000"/>
              <a:gd name="connsiteY883" fmla="*/ 6971324 h 8099368"/>
              <a:gd name="connsiteX884" fmla="*/ 4543883 w 12192000"/>
              <a:gd name="connsiteY884" fmla="*/ 6948763 h 8099368"/>
              <a:gd name="connsiteX885" fmla="*/ 4273949 w 12192000"/>
              <a:gd name="connsiteY885" fmla="*/ 6790837 h 8099368"/>
              <a:gd name="connsiteX886" fmla="*/ 4004015 w 12192000"/>
              <a:gd name="connsiteY886" fmla="*/ 6655471 h 8099368"/>
              <a:gd name="connsiteX887" fmla="*/ 3801565 w 12192000"/>
              <a:gd name="connsiteY887" fmla="*/ 6542667 h 8099368"/>
              <a:gd name="connsiteX888" fmla="*/ 3779071 w 12192000"/>
              <a:gd name="connsiteY888" fmla="*/ 6520106 h 8099368"/>
              <a:gd name="connsiteX889" fmla="*/ 3599115 w 12192000"/>
              <a:gd name="connsiteY889" fmla="*/ 6452423 h 8099368"/>
              <a:gd name="connsiteX890" fmla="*/ 2991764 w 12192000"/>
              <a:gd name="connsiteY890" fmla="*/ 6159131 h 8099368"/>
              <a:gd name="connsiteX891" fmla="*/ 3126731 w 12192000"/>
              <a:gd name="connsiteY891" fmla="*/ 6249375 h 8099368"/>
              <a:gd name="connsiteX892" fmla="*/ 2811809 w 12192000"/>
              <a:gd name="connsiteY892" fmla="*/ 6114009 h 8099368"/>
              <a:gd name="connsiteX893" fmla="*/ 2721831 w 12192000"/>
              <a:gd name="connsiteY893" fmla="*/ 6068888 h 8099368"/>
              <a:gd name="connsiteX894" fmla="*/ 2609359 w 12192000"/>
              <a:gd name="connsiteY894" fmla="*/ 6046327 h 8099368"/>
              <a:gd name="connsiteX895" fmla="*/ 2519381 w 12192000"/>
              <a:gd name="connsiteY895" fmla="*/ 5978644 h 8099368"/>
              <a:gd name="connsiteX896" fmla="*/ 1664591 w 12192000"/>
              <a:gd name="connsiteY896" fmla="*/ 5549986 h 8099368"/>
              <a:gd name="connsiteX897" fmla="*/ 1597107 w 12192000"/>
              <a:gd name="connsiteY897" fmla="*/ 5549986 h 8099368"/>
              <a:gd name="connsiteX898" fmla="*/ 1552119 w 12192000"/>
              <a:gd name="connsiteY898" fmla="*/ 5527425 h 8099368"/>
              <a:gd name="connsiteX899" fmla="*/ 1349668 w 12192000"/>
              <a:gd name="connsiteY899" fmla="*/ 5437182 h 8099368"/>
              <a:gd name="connsiteX900" fmla="*/ 1282185 w 12192000"/>
              <a:gd name="connsiteY900" fmla="*/ 5414621 h 8099368"/>
              <a:gd name="connsiteX901" fmla="*/ 742318 w 12192000"/>
              <a:gd name="connsiteY901" fmla="*/ 5166451 h 8099368"/>
              <a:gd name="connsiteX902" fmla="*/ 629845 w 12192000"/>
              <a:gd name="connsiteY902" fmla="*/ 5166451 h 8099368"/>
              <a:gd name="connsiteX903" fmla="*/ 787307 w 12192000"/>
              <a:gd name="connsiteY903" fmla="*/ 5256694 h 8099368"/>
              <a:gd name="connsiteX904" fmla="*/ 922273 w 12192000"/>
              <a:gd name="connsiteY904" fmla="*/ 5301816 h 8099368"/>
              <a:gd name="connsiteX905" fmla="*/ 922273 w 12192000"/>
              <a:gd name="connsiteY905" fmla="*/ 5324377 h 8099368"/>
              <a:gd name="connsiteX906" fmla="*/ 1034746 w 12192000"/>
              <a:gd name="connsiteY906" fmla="*/ 5346938 h 8099368"/>
              <a:gd name="connsiteX907" fmla="*/ 1124724 w 12192000"/>
              <a:gd name="connsiteY907" fmla="*/ 5392060 h 8099368"/>
              <a:gd name="connsiteX908" fmla="*/ 1147218 w 12192000"/>
              <a:gd name="connsiteY908" fmla="*/ 5414621 h 8099368"/>
              <a:gd name="connsiteX909" fmla="*/ 1237196 w 12192000"/>
              <a:gd name="connsiteY909" fmla="*/ 5459743 h 8099368"/>
              <a:gd name="connsiteX910" fmla="*/ 1192207 w 12192000"/>
              <a:gd name="connsiteY910" fmla="*/ 5459743 h 8099368"/>
              <a:gd name="connsiteX911" fmla="*/ 1079735 w 12192000"/>
              <a:gd name="connsiteY911" fmla="*/ 5414621 h 8099368"/>
              <a:gd name="connsiteX912" fmla="*/ 1169713 w 12192000"/>
              <a:gd name="connsiteY912" fmla="*/ 5459743 h 8099368"/>
              <a:gd name="connsiteX913" fmla="*/ 1304679 w 12192000"/>
              <a:gd name="connsiteY913" fmla="*/ 5527425 h 8099368"/>
              <a:gd name="connsiteX914" fmla="*/ 1475497 w 12192000"/>
              <a:gd name="connsiteY914" fmla="*/ 5609914 h 8099368"/>
              <a:gd name="connsiteX915" fmla="*/ 1529620 w 12192000"/>
              <a:gd name="connsiteY915" fmla="*/ 5640228 h 8099368"/>
              <a:gd name="connsiteX916" fmla="*/ 1439646 w 12192000"/>
              <a:gd name="connsiteY916" fmla="*/ 5595108 h 8099368"/>
              <a:gd name="connsiteX917" fmla="*/ 1417152 w 12192000"/>
              <a:gd name="connsiteY917" fmla="*/ 5617669 h 8099368"/>
              <a:gd name="connsiteX918" fmla="*/ 1507129 w 12192000"/>
              <a:gd name="connsiteY918" fmla="*/ 5662791 h 8099368"/>
              <a:gd name="connsiteX919" fmla="*/ 1574613 w 12192000"/>
              <a:gd name="connsiteY919" fmla="*/ 5707913 h 8099368"/>
              <a:gd name="connsiteX920" fmla="*/ 1642096 w 12192000"/>
              <a:gd name="connsiteY920" fmla="*/ 5730474 h 8099368"/>
              <a:gd name="connsiteX921" fmla="*/ 1597107 w 12192000"/>
              <a:gd name="connsiteY921" fmla="*/ 5730474 h 8099368"/>
              <a:gd name="connsiteX922" fmla="*/ 1619602 w 12192000"/>
              <a:gd name="connsiteY922" fmla="*/ 5753035 h 8099368"/>
              <a:gd name="connsiteX923" fmla="*/ 1687085 w 12192000"/>
              <a:gd name="connsiteY923" fmla="*/ 5798156 h 8099368"/>
              <a:gd name="connsiteX924" fmla="*/ 1732074 w 12192000"/>
              <a:gd name="connsiteY924" fmla="*/ 5820717 h 8099368"/>
              <a:gd name="connsiteX925" fmla="*/ 1822052 w 12192000"/>
              <a:gd name="connsiteY925" fmla="*/ 5888400 h 8099368"/>
              <a:gd name="connsiteX926" fmla="*/ 1709580 w 12192000"/>
              <a:gd name="connsiteY926" fmla="*/ 5820717 h 8099368"/>
              <a:gd name="connsiteX927" fmla="*/ 1574613 w 12192000"/>
              <a:gd name="connsiteY927" fmla="*/ 5775596 h 8099368"/>
              <a:gd name="connsiteX928" fmla="*/ 629845 w 12192000"/>
              <a:gd name="connsiteY928" fmla="*/ 5324377 h 8099368"/>
              <a:gd name="connsiteX929" fmla="*/ 292428 w 12192000"/>
              <a:gd name="connsiteY929" fmla="*/ 5166451 h 8099368"/>
              <a:gd name="connsiteX930" fmla="*/ 0 w 12192000"/>
              <a:gd name="connsiteY930" fmla="*/ 5166451 h 8099368"/>
              <a:gd name="connsiteX931" fmla="*/ 0 w 12192000"/>
              <a:gd name="connsiteY931" fmla="*/ 5164336 h 8099368"/>
              <a:gd name="connsiteX932" fmla="*/ 0 w 12192000"/>
              <a:gd name="connsiteY932" fmla="*/ 5149530 h 8099368"/>
              <a:gd name="connsiteX933" fmla="*/ 0 w 12192000"/>
              <a:gd name="connsiteY933" fmla="*/ 5133403 h 8099368"/>
              <a:gd name="connsiteX934" fmla="*/ 0 w 12192000"/>
              <a:gd name="connsiteY934" fmla="*/ 5109343 h 8099368"/>
              <a:gd name="connsiteX935" fmla="*/ 0 w 12192000"/>
              <a:gd name="connsiteY935" fmla="*/ 5075766 h 8099368"/>
              <a:gd name="connsiteX936" fmla="*/ 0 w 12192000"/>
              <a:gd name="connsiteY936" fmla="*/ 5031085 h 8099368"/>
              <a:gd name="connsiteX937" fmla="*/ 0 w 12192000"/>
              <a:gd name="connsiteY937" fmla="*/ 5030028 h 8099368"/>
              <a:gd name="connsiteX938" fmla="*/ 0 w 12192000"/>
              <a:gd name="connsiteY938" fmla="*/ 5022625 h 8099368"/>
              <a:gd name="connsiteX939" fmla="*/ 0 w 12192000"/>
              <a:gd name="connsiteY939" fmla="*/ 5002532 h 8099368"/>
              <a:gd name="connsiteX940" fmla="*/ 0 w 12192000"/>
              <a:gd name="connsiteY940" fmla="*/ 4963402 h 8099368"/>
              <a:gd name="connsiteX941" fmla="*/ 67484 w 12192000"/>
              <a:gd name="connsiteY941" fmla="*/ 4985963 h 8099368"/>
              <a:gd name="connsiteX942" fmla="*/ 0 w 12192000"/>
              <a:gd name="connsiteY942" fmla="*/ 4963402 h 8099368"/>
              <a:gd name="connsiteX943" fmla="*/ 0 w 12192000"/>
              <a:gd name="connsiteY943" fmla="*/ 4961331 h 8099368"/>
              <a:gd name="connsiteX944" fmla="*/ 0 w 12192000"/>
              <a:gd name="connsiteY944" fmla="*/ 4946834 h 8099368"/>
              <a:gd name="connsiteX945" fmla="*/ 0 w 12192000"/>
              <a:gd name="connsiteY945" fmla="*/ 4931043 h 8099368"/>
              <a:gd name="connsiteX946" fmla="*/ 0 w 12192000"/>
              <a:gd name="connsiteY946" fmla="*/ 4907485 h 8099368"/>
              <a:gd name="connsiteX947" fmla="*/ 0 w 12192000"/>
              <a:gd name="connsiteY947" fmla="*/ 4874607 h 8099368"/>
              <a:gd name="connsiteX948" fmla="*/ 0 w 12192000"/>
              <a:gd name="connsiteY948" fmla="*/ 4830857 h 8099368"/>
              <a:gd name="connsiteX949" fmla="*/ 0 w 12192000"/>
              <a:gd name="connsiteY949" fmla="*/ 4774680 h 8099368"/>
              <a:gd name="connsiteX950" fmla="*/ 0 w 12192000"/>
              <a:gd name="connsiteY950" fmla="*/ 4704524 h 8099368"/>
              <a:gd name="connsiteX951" fmla="*/ 0 w 12192000"/>
              <a:gd name="connsiteY951" fmla="*/ 4618836 h 8099368"/>
              <a:gd name="connsiteX952" fmla="*/ 0 w 12192000"/>
              <a:gd name="connsiteY952" fmla="*/ 4516062 h 8099368"/>
              <a:gd name="connsiteX953" fmla="*/ 0 w 12192000"/>
              <a:gd name="connsiteY953" fmla="*/ 4394648 h 8099368"/>
              <a:gd name="connsiteX954" fmla="*/ 0 w 12192000"/>
              <a:gd name="connsiteY954" fmla="*/ 4253042 h 8099368"/>
              <a:gd name="connsiteX955" fmla="*/ 0 w 12192000"/>
              <a:gd name="connsiteY955" fmla="*/ 4089690 h 8099368"/>
              <a:gd name="connsiteX956" fmla="*/ 0 w 12192000"/>
              <a:gd name="connsiteY956" fmla="*/ 3903039 h 8099368"/>
              <a:gd name="connsiteX957" fmla="*/ 0 w 12192000"/>
              <a:gd name="connsiteY957" fmla="*/ 3898104 h 8099368"/>
              <a:gd name="connsiteX958" fmla="*/ 0 w 12192000"/>
              <a:gd name="connsiteY958" fmla="*/ 3886383 h 8099368"/>
              <a:gd name="connsiteX959" fmla="*/ 0 w 12192000"/>
              <a:gd name="connsiteY959" fmla="*/ 3863558 h 8099368"/>
              <a:gd name="connsiteX960" fmla="*/ 0 w 12192000"/>
              <a:gd name="connsiteY960" fmla="*/ 3825927 h 8099368"/>
              <a:gd name="connsiteX961" fmla="*/ 0 w 12192000"/>
              <a:gd name="connsiteY961" fmla="*/ 3769789 h 8099368"/>
              <a:gd name="connsiteX962" fmla="*/ 0 w 12192000"/>
              <a:gd name="connsiteY962" fmla="*/ 3691443 h 8099368"/>
              <a:gd name="connsiteX963" fmla="*/ 0 w 12192000"/>
              <a:gd name="connsiteY963" fmla="*/ 3587187 h 8099368"/>
              <a:gd name="connsiteX964" fmla="*/ 0 w 12192000"/>
              <a:gd name="connsiteY964" fmla="*/ 3584366 h 8099368"/>
              <a:gd name="connsiteX965" fmla="*/ 0 w 12192000"/>
              <a:gd name="connsiteY965" fmla="*/ 3577669 h 8099368"/>
              <a:gd name="connsiteX966" fmla="*/ 0 w 12192000"/>
              <a:gd name="connsiteY966" fmla="*/ 3564625 h 8099368"/>
              <a:gd name="connsiteX967" fmla="*/ 0 w 12192000"/>
              <a:gd name="connsiteY967" fmla="*/ 3563259 h 8099368"/>
              <a:gd name="connsiteX968" fmla="*/ 0 w 12192000"/>
              <a:gd name="connsiteY968" fmla="*/ 3553697 h 8099368"/>
              <a:gd name="connsiteX969" fmla="*/ 0 w 12192000"/>
              <a:gd name="connsiteY969" fmla="*/ 3527744 h 8099368"/>
              <a:gd name="connsiteX970" fmla="*/ 0 w 12192000"/>
              <a:gd name="connsiteY970" fmla="*/ 3506058 h 8099368"/>
              <a:gd name="connsiteX971" fmla="*/ 0 w 12192000"/>
              <a:gd name="connsiteY971" fmla="*/ 3477202 h 8099368"/>
              <a:gd name="connsiteX972" fmla="*/ 0 w 12192000"/>
              <a:gd name="connsiteY972" fmla="*/ 3440149 h 8099368"/>
              <a:gd name="connsiteX973" fmla="*/ 0 w 12192000"/>
              <a:gd name="connsiteY973" fmla="*/ 3393876 h 8099368"/>
              <a:gd name="connsiteX974" fmla="*/ 0 w 12192000"/>
              <a:gd name="connsiteY974" fmla="*/ 3337358 h 8099368"/>
              <a:gd name="connsiteX975" fmla="*/ 0 w 12192000"/>
              <a:gd name="connsiteY975" fmla="*/ 3269571 h 8099368"/>
              <a:gd name="connsiteX976" fmla="*/ 0 w 12192000"/>
              <a:gd name="connsiteY976" fmla="*/ 3189490 h 8099368"/>
              <a:gd name="connsiteX977" fmla="*/ 0 w 12192000"/>
              <a:gd name="connsiteY977" fmla="*/ 3096090 h 8099368"/>
              <a:gd name="connsiteX978" fmla="*/ 0 w 12192000"/>
              <a:gd name="connsiteY978" fmla="*/ 2988347 h 8099368"/>
              <a:gd name="connsiteX979" fmla="*/ 0 w 12192000"/>
              <a:gd name="connsiteY979" fmla="*/ 2865237 h 8099368"/>
              <a:gd name="connsiteX980" fmla="*/ 0 w 12192000"/>
              <a:gd name="connsiteY980" fmla="*/ 2862417 h 8099368"/>
              <a:gd name="connsiteX981" fmla="*/ 0 w 12192000"/>
              <a:gd name="connsiteY981" fmla="*/ 2855719 h 8099368"/>
              <a:gd name="connsiteX982" fmla="*/ 0 w 12192000"/>
              <a:gd name="connsiteY982" fmla="*/ 2842676 h 8099368"/>
              <a:gd name="connsiteX983" fmla="*/ 0 w 12192000"/>
              <a:gd name="connsiteY983" fmla="*/ 2841883 h 8099368"/>
              <a:gd name="connsiteX984" fmla="*/ 0 w 12192000"/>
              <a:gd name="connsiteY984" fmla="*/ 2836331 h 8099368"/>
              <a:gd name="connsiteX985" fmla="*/ 0 w 12192000"/>
              <a:gd name="connsiteY985" fmla="*/ 2821261 h 8099368"/>
              <a:gd name="connsiteX986" fmla="*/ 0 w 12192000"/>
              <a:gd name="connsiteY986" fmla="*/ 2791914 h 8099368"/>
              <a:gd name="connsiteX987" fmla="*/ 0 w 12192000"/>
              <a:gd name="connsiteY987" fmla="*/ 2743531 h 8099368"/>
              <a:gd name="connsiteX988" fmla="*/ 0 w 12192000"/>
              <a:gd name="connsiteY988" fmla="*/ 2671354 h 8099368"/>
              <a:gd name="connsiteX989" fmla="*/ 0 w 12192000"/>
              <a:gd name="connsiteY989" fmla="*/ 2624855 h 8099368"/>
              <a:gd name="connsiteX990" fmla="*/ 0 w 12192000"/>
              <a:gd name="connsiteY990" fmla="*/ 2570623 h 8099368"/>
              <a:gd name="connsiteX991" fmla="*/ 0 w 12192000"/>
              <a:gd name="connsiteY991" fmla="*/ 2508063 h 8099368"/>
              <a:gd name="connsiteX992" fmla="*/ 0 w 12192000"/>
              <a:gd name="connsiteY992" fmla="*/ 2459141 h 8099368"/>
              <a:gd name="connsiteX993" fmla="*/ 44989 w 12192000"/>
              <a:gd name="connsiteY993" fmla="*/ 2459141 h 8099368"/>
              <a:gd name="connsiteX994" fmla="*/ 22495 w 12192000"/>
              <a:gd name="connsiteY994" fmla="*/ 2414019 h 8099368"/>
              <a:gd name="connsiteX995" fmla="*/ 0 w 12192000"/>
              <a:gd name="connsiteY995" fmla="*/ 2414019 h 8099368"/>
              <a:gd name="connsiteX996" fmla="*/ 0 w 12192000"/>
              <a:gd name="connsiteY996" fmla="*/ 2413181 h 8099368"/>
              <a:gd name="connsiteX997" fmla="*/ 0 w 12192000"/>
              <a:gd name="connsiteY997" fmla="*/ 2407321 h 8099368"/>
              <a:gd name="connsiteX998" fmla="*/ 0 w 12192000"/>
              <a:gd name="connsiteY998" fmla="*/ 2391414 h 8099368"/>
              <a:gd name="connsiteX999" fmla="*/ 0 w 12192000"/>
              <a:gd name="connsiteY999" fmla="*/ 2360436 h 8099368"/>
              <a:gd name="connsiteX1000" fmla="*/ 0 w 12192000"/>
              <a:gd name="connsiteY1000" fmla="*/ 2309366 h 8099368"/>
              <a:gd name="connsiteX1001" fmla="*/ 0 w 12192000"/>
              <a:gd name="connsiteY1001" fmla="*/ 2274726 h 8099368"/>
              <a:gd name="connsiteX1002" fmla="*/ 0 w 12192000"/>
              <a:gd name="connsiteY1002" fmla="*/ 2233179 h 8099368"/>
              <a:gd name="connsiteX1003" fmla="*/ 0 w 12192000"/>
              <a:gd name="connsiteY1003" fmla="*/ 2184097 h 8099368"/>
              <a:gd name="connsiteX1004" fmla="*/ 0 w 12192000"/>
              <a:gd name="connsiteY1004" fmla="*/ 2126852 h 8099368"/>
              <a:gd name="connsiteX1005" fmla="*/ 0 w 12192000"/>
              <a:gd name="connsiteY1005" fmla="*/ 2060816 h 8099368"/>
              <a:gd name="connsiteX1006" fmla="*/ 0 w 12192000"/>
              <a:gd name="connsiteY1006" fmla="*/ 1985361 h 8099368"/>
              <a:gd name="connsiteX1007" fmla="*/ 134967 w 12192000"/>
              <a:gd name="connsiteY1007" fmla="*/ 1985361 h 8099368"/>
              <a:gd name="connsiteX1008" fmla="*/ 89978 w 12192000"/>
              <a:gd name="connsiteY1008" fmla="*/ 1962800 h 8099368"/>
              <a:gd name="connsiteX1009" fmla="*/ 22495 w 12192000"/>
              <a:gd name="connsiteY1009" fmla="*/ 1917678 h 8099368"/>
              <a:gd name="connsiteX1010" fmla="*/ 0 w 12192000"/>
              <a:gd name="connsiteY1010" fmla="*/ 1895117 h 8099368"/>
              <a:gd name="connsiteX1011" fmla="*/ 0 w 12192000"/>
              <a:gd name="connsiteY1011" fmla="*/ 1892782 h 8099368"/>
              <a:gd name="connsiteX1012" fmla="*/ 0 w 12192000"/>
              <a:gd name="connsiteY1012" fmla="*/ 1876434 h 8099368"/>
              <a:gd name="connsiteX1013" fmla="*/ 0 w 12192000"/>
              <a:gd name="connsiteY1013" fmla="*/ 1858627 h 8099368"/>
              <a:gd name="connsiteX1014" fmla="*/ 0 w 12192000"/>
              <a:gd name="connsiteY1014" fmla="*/ 1832061 h 8099368"/>
              <a:gd name="connsiteX1015" fmla="*/ 0 w 12192000"/>
              <a:gd name="connsiteY1015" fmla="*/ 1794987 h 8099368"/>
              <a:gd name="connsiteX1016" fmla="*/ 0 w 12192000"/>
              <a:gd name="connsiteY1016" fmla="*/ 1745651 h 8099368"/>
              <a:gd name="connsiteX1017" fmla="*/ 0 w 12192000"/>
              <a:gd name="connsiteY1017" fmla="*/ 1682303 h 8099368"/>
              <a:gd name="connsiteX1018" fmla="*/ 0 w 12192000"/>
              <a:gd name="connsiteY1018" fmla="*/ 1603192 h 8099368"/>
              <a:gd name="connsiteX1019" fmla="*/ 0 w 12192000"/>
              <a:gd name="connsiteY1019" fmla="*/ 1506564 h 8099368"/>
              <a:gd name="connsiteX1020" fmla="*/ 0 w 12192000"/>
              <a:gd name="connsiteY1020" fmla="*/ 1390669 h 8099368"/>
              <a:gd name="connsiteX1021" fmla="*/ 0 w 12192000"/>
              <a:gd name="connsiteY1021" fmla="*/ 1253756 h 8099368"/>
              <a:gd name="connsiteX1022" fmla="*/ 0 w 12192000"/>
              <a:gd name="connsiteY1022" fmla="*/ 1094073 h 8099368"/>
              <a:gd name="connsiteX1023" fmla="*/ 0 w 12192000"/>
              <a:gd name="connsiteY1023" fmla="*/ 909867 h 8099368"/>
              <a:gd name="connsiteX1024" fmla="*/ 0 w 12192000"/>
              <a:gd name="connsiteY1024" fmla="*/ 699389 h 8099368"/>
              <a:gd name="connsiteX1025" fmla="*/ 382406 w 12192000"/>
              <a:gd name="connsiteY1025" fmla="*/ 902437 h 8099368"/>
              <a:gd name="connsiteX1026" fmla="*/ 944768 w 12192000"/>
              <a:gd name="connsiteY1026" fmla="*/ 1218290 h 8099368"/>
              <a:gd name="connsiteX1027" fmla="*/ 989757 w 12192000"/>
              <a:gd name="connsiteY1027" fmla="*/ 1240851 h 8099368"/>
              <a:gd name="connsiteX1028" fmla="*/ 494878 w 12192000"/>
              <a:gd name="connsiteY1028" fmla="*/ 857315 h 8099368"/>
              <a:gd name="connsiteX1029" fmla="*/ 472384 w 12192000"/>
              <a:gd name="connsiteY1029" fmla="*/ 834754 h 8099368"/>
              <a:gd name="connsiteX1030" fmla="*/ 472384 w 12192000"/>
              <a:gd name="connsiteY1030" fmla="*/ 789632 h 8099368"/>
              <a:gd name="connsiteX1031" fmla="*/ 539867 w 12192000"/>
              <a:gd name="connsiteY1031" fmla="*/ 857315 h 8099368"/>
              <a:gd name="connsiteX1032" fmla="*/ 854790 w 12192000"/>
              <a:gd name="connsiteY1032" fmla="*/ 970120 h 8099368"/>
              <a:gd name="connsiteX1033" fmla="*/ 562362 w 12192000"/>
              <a:gd name="connsiteY1033" fmla="*/ 812193 h 8099368"/>
              <a:gd name="connsiteX1034" fmla="*/ 404901 w 12192000"/>
              <a:gd name="connsiteY1034" fmla="*/ 699389 h 8099368"/>
              <a:gd name="connsiteX1035" fmla="*/ 652340 w 12192000"/>
              <a:gd name="connsiteY1035" fmla="*/ 834754 h 8099368"/>
              <a:gd name="connsiteX1036" fmla="*/ 719823 w 12192000"/>
              <a:gd name="connsiteY1036" fmla="*/ 857315 h 8099368"/>
              <a:gd name="connsiteX1037" fmla="*/ 562362 w 12192000"/>
              <a:gd name="connsiteY1037" fmla="*/ 721950 h 8099368"/>
              <a:gd name="connsiteX1038" fmla="*/ 427395 w 12192000"/>
              <a:gd name="connsiteY1038" fmla="*/ 654267 h 8099368"/>
              <a:gd name="connsiteX1039" fmla="*/ 742318 w 12192000"/>
              <a:gd name="connsiteY1039" fmla="*/ 789632 h 8099368"/>
              <a:gd name="connsiteX1040" fmla="*/ 877284 w 12192000"/>
              <a:gd name="connsiteY1040" fmla="*/ 812193 h 8099368"/>
              <a:gd name="connsiteX1041" fmla="*/ 899779 w 12192000"/>
              <a:gd name="connsiteY1041" fmla="*/ 789632 h 8099368"/>
              <a:gd name="connsiteX1042" fmla="*/ 809801 w 12192000"/>
              <a:gd name="connsiteY1042" fmla="*/ 721950 h 8099368"/>
              <a:gd name="connsiteX1043" fmla="*/ 539867 w 12192000"/>
              <a:gd name="connsiteY1043" fmla="*/ 586584 h 8099368"/>
              <a:gd name="connsiteX1044" fmla="*/ 607351 w 12192000"/>
              <a:gd name="connsiteY1044" fmla="*/ 564023 h 8099368"/>
              <a:gd name="connsiteX1045" fmla="*/ 629845 w 12192000"/>
              <a:gd name="connsiteY1045" fmla="*/ 541462 h 8099368"/>
              <a:gd name="connsiteX1046" fmla="*/ 787307 w 12192000"/>
              <a:gd name="connsiteY1046" fmla="*/ 609145 h 8099368"/>
              <a:gd name="connsiteX1047" fmla="*/ 652340 w 12192000"/>
              <a:gd name="connsiteY1047" fmla="*/ 586584 h 8099368"/>
              <a:gd name="connsiteX1048" fmla="*/ 877284 w 12192000"/>
              <a:gd name="connsiteY1048" fmla="*/ 721950 h 8099368"/>
              <a:gd name="connsiteX1049" fmla="*/ 967262 w 12192000"/>
              <a:gd name="connsiteY1049" fmla="*/ 744510 h 8099368"/>
              <a:gd name="connsiteX1050" fmla="*/ 1034746 w 12192000"/>
              <a:gd name="connsiteY1050" fmla="*/ 676828 h 8099368"/>
              <a:gd name="connsiteX1051" fmla="*/ 787307 w 12192000"/>
              <a:gd name="connsiteY1051" fmla="*/ 518901 h 8099368"/>
              <a:gd name="connsiteX1052" fmla="*/ 584856 w 12192000"/>
              <a:gd name="connsiteY1052" fmla="*/ 451218 h 8099368"/>
              <a:gd name="connsiteX1053" fmla="*/ 562362 w 12192000"/>
              <a:gd name="connsiteY1053" fmla="*/ 406097 h 8099368"/>
              <a:gd name="connsiteX1054" fmla="*/ 652340 w 12192000"/>
              <a:gd name="connsiteY1054" fmla="*/ 451218 h 8099368"/>
              <a:gd name="connsiteX1055" fmla="*/ 584856 w 12192000"/>
              <a:gd name="connsiteY1055" fmla="*/ 383536 h 8099368"/>
              <a:gd name="connsiteX1056" fmla="*/ 517373 w 12192000"/>
              <a:gd name="connsiteY1056" fmla="*/ 360975 h 8099368"/>
              <a:gd name="connsiteX1057" fmla="*/ 427395 w 12192000"/>
              <a:gd name="connsiteY1057" fmla="*/ 293292 h 8099368"/>
              <a:gd name="connsiteX1058" fmla="*/ 584856 w 12192000"/>
              <a:gd name="connsiteY1058" fmla="*/ 360975 h 8099368"/>
              <a:gd name="connsiteX1059" fmla="*/ 629845 w 12192000"/>
              <a:gd name="connsiteY1059" fmla="*/ 406097 h 8099368"/>
              <a:gd name="connsiteX1060" fmla="*/ 1147218 w 12192000"/>
              <a:gd name="connsiteY1060" fmla="*/ 654267 h 8099368"/>
              <a:gd name="connsiteX1061" fmla="*/ 1034746 w 12192000"/>
              <a:gd name="connsiteY1061" fmla="*/ 586584 h 8099368"/>
              <a:gd name="connsiteX1062" fmla="*/ 809801 w 12192000"/>
              <a:gd name="connsiteY1062" fmla="*/ 428658 h 8099368"/>
              <a:gd name="connsiteX1063" fmla="*/ 719823 w 12192000"/>
              <a:gd name="connsiteY1063" fmla="*/ 406097 h 8099368"/>
              <a:gd name="connsiteX1064" fmla="*/ 742318 w 12192000"/>
              <a:gd name="connsiteY1064" fmla="*/ 406097 h 8099368"/>
              <a:gd name="connsiteX1065" fmla="*/ 674834 w 12192000"/>
              <a:gd name="connsiteY1065" fmla="*/ 338414 h 8099368"/>
              <a:gd name="connsiteX1066" fmla="*/ 562362 w 12192000"/>
              <a:gd name="connsiteY1066" fmla="*/ 270731 h 8099368"/>
              <a:gd name="connsiteX1067" fmla="*/ 404901 w 12192000"/>
              <a:gd name="connsiteY1067" fmla="*/ 180488 h 8099368"/>
              <a:gd name="connsiteX1068" fmla="*/ 382406 w 12192000"/>
              <a:gd name="connsiteY1068" fmla="*/ 157927 h 8099368"/>
              <a:gd name="connsiteX1069" fmla="*/ 314923 w 12192000"/>
              <a:gd name="connsiteY1069" fmla="*/ 112805 h 8099368"/>
              <a:gd name="connsiteX1070" fmla="*/ 224945 w 12192000"/>
              <a:gd name="connsiteY1070" fmla="*/ 67683 h 8099368"/>
              <a:gd name="connsiteX1071" fmla="*/ 112472 w 12192000"/>
              <a:gd name="connsiteY1071" fmla="*/ 0 h 8099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Lst>
            <a:rect l="l" t="t" r="r" b="b"/>
            <a:pathLst>
              <a:path w="12192000" h="8099368">
                <a:moveTo>
                  <a:pt x="6471976" y="6950228"/>
                </a:moveTo>
                <a:lnTo>
                  <a:pt x="6486842" y="6951583"/>
                </a:lnTo>
                <a:cubicBezTo>
                  <a:pt x="6495278" y="6954404"/>
                  <a:pt x="6500901" y="6960044"/>
                  <a:pt x="6500901" y="6971324"/>
                </a:cubicBezTo>
                <a:cubicBezTo>
                  <a:pt x="6489654" y="6965684"/>
                  <a:pt x="6481219" y="6958634"/>
                  <a:pt x="6473135" y="6951231"/>
                </a:cubicBezTo>
                <a:close/>
                <a:moveTo>
                  <a:pt x="9762599" y="6948763"/>
                </a:moveTo>
                <a:cubicBezTo>
                  <a:pt x="9830082" y="6971324"/>
                  <a:pt x="9875071" y="6993885"/>
                  <a:pt x="9920060" y="7016446"/>
                </a:cubicBezTo>
                <a:cubicBezTo>
                  <a:pt x="10100016" y="7084129"/>
                  <a:pt x="10189993" y="7151812"/>
                  <a:pt x="10347455" y="7219494"/>
                </a:cubicBezTo>
                <a:cubicBezTo>
                  <a:pt x="10167499" y="7151812"/>
                  <a:pt x="9987543" y="7084129"/>
                  <a:pt x="9897565" y="7016446"/>
                </a:cubicBezTo>
                <a:cubicBezTo>
                  <a:pt x="9852576" y="6993885"/>
                  <a:pt x="9807588" y="6971324"/>
                  <a:pt x="9762599" y="6948763"/>
                </a:cubicBezTo>
                <a:close/>
                <a:moveTo>
                  <a:pt x="7892826" y="6551161"/>
                </a:moveTo>
                <a:lnTo>
                  <a:pt x="7916998" y="6561350"/>
                </a:lnTo>
                <a:cubicBezTo>
                  <a:pt x="7922271" y="6563818"/>
                  <a:pt x="7923676" y="6565228"/>
                  <a:pt x="7918053" y="6565228"/>
                </a:cubicBezTo>
                <a:close/>
                <a:moveTo>
                  <a:pt x="7862076" y="6534013"/>
                </a:moveTo>
                <a:lnTo>
                  <a:pt x="7892826" y="6551161"/>
                </a:lnTo>
                <a:lnTo>
                  <a:pt x="7892746" y="6551127"/>
                </a:lnTo>
                <a:cubicBezTo>
                  <a:pt x="7882905" y="6546897"/>
                  <a:pt x="7872361" y="6541962"/>
                  <a:pt x="7864277" y="6536674"/>
                </a:cubicBezTo>
                <a:close/>
                <a:moveTo>
                  <a:pt x="4206466" y="6429862"/>
                </a:moveTo>
                <a:cubicBezTo>
                  <a:pt x="4296443" y="6474984"/>
                  <a:pt x="4341432" y="6497545"/>
                  <a:pt x="4386421" y="6520106"/>
                </a:cubicBezTo>
                <a:cubicBezTo>
                  <a:pt x="4296443" y="6497545"/>
                  <a:pt x="4251454" y="6474984"/>
                  <a:pt x="4206466" y="6429862"/>
                </a:cubicBezTo>
                <a:close/>
                <a:moveTo>
                  <a:pt x="7379061" y="6060797"/>
                </a:moveTo>
                <a:lnTo>
                  <a:pt x="7386609" y="6063622"/>
                </a:lnTo>
                <a:lnTo>
                  <a:pt x="7389432" y="6066068"/>
                </a:lnTo>
                <a:cubicBezTo>
                  <a:pt x="7395056" y="6068888"/>
                  <a:pt x="7400680" y="6068888"/>
                  <a:pt x="7400680" y="6068888"/>
                </a:cubicBezTo>
                <a:cubicBezTo>
                  <a:pt x="7389433" y="6068888"/>
                  <a:pt x="7383809" y="6068888"/>
                  <a:pt x="7380997" y="6066068"/>
                </a:cubicBezTo>
                <a:close/>
                <a:moveTo>
                  <a:pt x="1507129" y="5662791"/>
                </a:moveTo>
                <a:cubicBezTo>
                  <a:pt x="1552119" y="5662791"/>
                  <a:pt x="1574613" y="5685352"/>
                  <a:pt x="1619602" y="5707913"/>
                </a:cubicBezTo>
                <a:cubicBezTo>
                  <a:pt x="1619602" y="5707913"/>
                  <a:pt x="1619602" y="5707913"/>
                  <a:pt x="1597107" y="5707913"/>
                </a:cubicBezTo>
                <a:cubicBezTo>
                  <a:pt x="1574613" y="5685352"/>
                  <a:pt x="1529624" y="5685352"/>
                  <a:pt x="1507129" y="5662791"/>
                </a:cubicBezTo>
                <a:close/>
                <a:moveTo>
                  <a:pt x="1529627" y="5640232"/>
                </a:moveTo>
                <a:lnTo>
                  <a:pt x="1687085" y="5707913"/>
                </a:lnTo>
                <a:cubicBezTo>
                  <a:pt x="1737698" y="5730474"/>
                  <a:pt x="1788310" y="5753035"/>
                  <a:pt x="1844546" y="5775596"/>
                </a:cubicBezTo>
                <a:cubicBezTo>
                  <a:pt x="1934524" y="5798156"/>
                  <a:pt x="2024502" y="5820717"/>
                  <a:pt x="2114480" y="5888400"/>
                </a:cubicBezTo>
                <a:cubicBezTo>
                  <a:pt x="2181964" y="5910961"/>
                  <a:pt x="2226952" y="5933522"/>
                  <a:pt x="2226952" y="5956083"/>
                </a:cubicBezTo>
                <a:cubicBezTo>
                  <a:pt x="2159469" y="5933522"/>
                  <a:pt x="2136975" y="5910961"/>
                  <a:pt x="2091986" y="5888400"/>
                </a:cubicBezTo>
                <a:cubicBezTo>
                  <a:pt x="2046997" y="5888400"/>
                  <a:pt x="2024502" y="5865839"/>
                  <a:pt x="2002008" y="5865839"/>
                </a:cubicBezTo>
                <a:cubicBezTo>
                  <a:pt x="1979513" y="5843278"/>
                  <a:pt x="1934524" y="5843278"/>
                  <a:pt x="1912030" y="5820717"/>
                </a:cubicBezTo>
                <a:cubicBezTo>
                  <a:pt x="1912030" y="5820717"/>
                  <a:pt x="1889536" y="5820717"/>
                  <a:pt x="1889536" y="5820717"/>
                </a:cubicBezTo>
                <a:cubicBezTo>
                  <a:pt x="1777063" y="5753035"/>
                  <a:pt x="1664591" y="5707913"/>
                  <a:pt x="1574613" y="5662791"/>
                </a:cubicBezTo>
                <a:close/>
                <a:moveTo>
                  <a:pt x="1529620" y="5640228"/>
                </a:moveTo>
                <a:lnTo>
                  <a:pt x="1529627" y="5640232"/>
                </a:lnTo>
                <a:lnTo>
                  <a:pt x="1529624" y="5640230"/>
                </a:lnTo>
                <a:close/>
                <a:moveTo>
                  <a:pt x="10572399" y="2481701"/>
                </a:moveTo>
                <a:cubicBezTo>
                  <a:pt x="10572399" y="2481701"/>
                  <a:pt x="10594894" y="2481701"/>
                  <a:pt x="10594894" y="2481701"/>
                </a:cubicBezTo>
                <a:cubicBezTo>
                  <a:pt x="10617388" y="2481701"/>
                  <a:pt x="10662377" y="2504262"/>
                  <a:pt x="10684872" y="2526823"/>
                </a:cubicBezTo>
                <a:cubicBezTo>
                  <a:pt x="10639883" y="2504262"/>
                  <a:pt x="10617388" y="2504262"/>
                  <a:pt x="10572399" y="2481701"/>
                </a:cubicBezTo>
                <a:close/>
                <a:moveTo>
                  <a:pt x="4791322" y="2098166"/>
                </a:moveTo>
                <a:cubicBezTo>
                  <a:pt x="4802569" y="2098166"/>
                  <a:pt x="4808193" y="2098166"/>
                  <a:pt x="4811005" y="2100986"/>
                </a:cubicBezTo>
                <a:lnTo>
                  <a:pt x="4812941" y="2106256"/>
                </a:lnTo>
                <a:lnTo>
                  <a:pt x="4805393" y="2103432"/>
                </a:lnTo>
                <a:lnTo>
                  <a:pt x="4802569" y="2100986"/>
                </a:lnTo>
                <a:cubicBezTo>
                  <a:pt x="4796946" y="2098166"/>
                  <a:pt x="4791322" y="2098166"/>
                  <a:pt x="4791322" y="2098166"/>
                </a:cubicBezTo>
                <a:close/>
                <a:moveTo>
                  <a:pt x="7805580" y="1624386"/>
                </a:moveTo>
                <a:cubicBezTo>
                  <a:pt x="7895558" y="1646947"/>
                  <a:pt x="7940547" y="1669508"/>
                  <a:pt x="7985536" y="1714630"/>
                </a:cubicBezTo>
                <a:cubicBezTo>
                  <a:pt x="7895558" y="1669508"/>
                  <a:pt x="7850569" y="1646947"/>
                  <a:pt x="7805580" y="1624386"/>
                </a:cubicBezTo>
                <a:close/>
                <a:moveTo>
                  <a:pt x="4299175" y="1593331"/>
                </a:moveTo>
                <a:lnTo>
                  <a:pt x="4299255" y="1593365"/>
                </a:lnTo>
                <a:cubicBezTo>
                  <a:pt x="4309097" y="1597595"/>
                  <a:pt x="4319641" y="1602530"/>
                  <a:pt x="4327725" y="1607818"/>
                </a:cubicBezTo>
                <a:lnTo>
                  <a:pt x="4329926" y="1610479"/>
                </a:lnTo>
                <a:close/>
                <a:moveTo>
                  <a:pt x="4273949" y="1579265"/>
                </a:moveTo>
                <a:lnTo>
                  <a:pt x="4299175" y="1593331"/>
                </a:lnTo>
                <a:lnTo>
                  <a:pt x="4275003" y="1583142"/>
                </a:lnTo>
                <a:cubicBezTo>
                  <a:pt x="4269731" y="1580675"/>
                  <a:pt x="4268325" y="1579265"/>
                  <a:pt x="4273949" y="1579265"/>
                </a:cubicBezTo>
                <a:close/>
                <a:moveTo>
                  <a:pt x="1844546" y="879876"/>
                </a:moveTo>
                <a:cubicBezTo>
                  <a:pt x="2024502" y="970120"/>
                  <a:pt x="2204458" y="1037802"/>
                  <a:pt x="2294436" y="1105485"/>
                </a:cubicBezTo>
                <a:cubicBezTo>
                  <a:pt x="2339425" y="1128046"/>
                  <a:pt x="2384414" y="1150607"/>
                  <a:pt x="2429403" y="1173168"/>
                </a:cubicBezTo>
                <a:cubicBezTo>
                  <a:pt x="2361919" y="1150607"/>
                  <a:pt x="2316930" y="1128046"/>
                  <a:pt x="2271942" y="1105485"/>
                </a:cubicBezTo>
                <a:cubicBezTo>
                  <a:pt x="2091986" y="1037802"/>
                  <a:pt x="2002008" y="970120"/>
                  <a:pt x="1844546" y="879876"/>
                </a:cubicBezTo>
                <a:close/>
                <a:moveTo>
                  <a:pt x="112472" y="0"/>
                </a:moveTo>
                <a:cubicBezTo>
                  <a:pt x="202450" y="22561"/>
                  <a:pt x="202450" y="45122"/>
                  <a:pt x="247439" y="67683"/>
                </a:cubicBezTo>
                <a:cubicBezTo>
                  <a:pt x="247439" y="67683"/>
                  <a:pt x="247439" y="67683"/>
                  <a:pt x="269934" y="67683"/>
                </a:cubicBezTo>
                <a:cubicBezTo>
                  <a:pt x="269934" y="67683"/>
                  <a:pt x="292428" y="67683"/>
                  <a:pt x="292428" y="67683"/>
                </a:cubicBezTo>
                <a:cubicBezTo>
                  <a:pt x="292428" y="67683"/>
                  <a:pt x="292428" y="67683"/>
                  <a:pt x="292428" y="45122"/>
                </a:cubicBezTo>
                <a:cubicBezTo>
                  <a:pt x="247439" y="45122"/>
                  <a:pt x="202450" y="22561"/>
                  <a:pt x="202450" y="0"/>
                </a:cubicBezTo>
                <a:cubicBezTo>
                  <a:pt x="269934" y="22561"/>
                  <a:pt x="292428" y="45122"/>
                  <a:pt x="314923" y="45122"/>
                </a:cubicBezTo>
                <a:cubicBezTo>
                  <a:pt x="382406" y="90244"/>
                  <a:pt x="427395" y="112805"/>
                  <a:pt x="494878" y="157927"/>
                </a:cubicBezTo>
                <a:cubicBezTo>
                  <a:pt x="494878" y="157927"/>
                  <a:pt x="517373" y="157927"/>
                  <a:pt x="517373" y="180488"/>
                </a:cubicBezTo>
                <a:cubicBezTo>
                  <a:pt x="539867" y="180488"/>
                  <a:pt x="562362" y="203048"/>
                  <a:pt x="607351" y="225609"/>
                </a:cubicBezTo>
                <a:cubicBezTo>
                  <a:pt x="674834" y="225609"/>
                  <a:pt x="742318" y="248170"/>
                  <a:pt x="809801" y="248170"/>
                </a:cubicBezTo>
                <a:cubicBezTo>
                  <a:pt x="832295" y="270731"/>
                  <a:pt x="787307" y="270731"/>
                  <a:pt x="787307" y="293292"/>
                </a:cubicBezTo>
                <a:cubicBezTo>
                  <a:pt x="764812" y="338414"/>
                  <a:pt x="832295" y="406097"/>
                  <a:pt x="989757" y="451218"/>
                </a:cubicBezTo>
                <a:cubicBezTo>
                  <a:pt x="1147218" y="518901"/>
                  <a:pt x="1147218" y="541462"/>
                  <a:pt x="1169713" y="564023"/>
                </a:cubicBezTo>
                <a:cubicBezTo>
                  <a:pt x="1237196" y="609145"/>
                  <a:pt x="1282185" y="631706"/>
                  <a:pt x="1327174" y="654267"/>
                </a:cubicBezTo>
                <a:cubicBezTo>
                  <a:pt x="1327174" y="676828"/>
                  <a:pt x="1349668" y="676828"/>
                  <a:pt x="1349668" y="676828"/>
                </a:cubicBezTo>
                <a:cubicBezTo>
                  <a:pt x="1349668" y="676828"/>
                  <a:pt x="1349668" y="676828"/>
                  <a:pt x="1349668" y="699389"/>
                </a:cubicBezTo>
                <a:cubicBezTo>
                  <a:pt x="1417152" y="721950"/>
                  <a:pt x="1484635" y="744510"/>
                  <a:pt x="1507129" y="789632"/>
                </a:cubicBezTo>
                <a:cubicBezTo>
                  <a:pt x="1552119" y="789632"/>
                  <a:pt x="1574613" y="812193"/>
                  <a:pt x="1597107" y="812193"/>
                </a:cubicBezTo>
                <a:cubicBezTo>
                  <a:pt x="1844546" y="947559"/>
                  <a:pt x="2091986" y="1105485"/>
                  <a:pt x="2339425" y="1240851"/>
                </a:cubicBezTo>
                <a:cubicBezTo>
                  <a:pt x="2384414" y="1263412"/>
                  <a:pt x="2429403" y="1285973"/>
                  <a:pt x="2519381" y="1285973"/>
                </a:cubicBezTo>
                <a:cubicBezTo>
                  <a:pt x="2541875" y="1285973"/>
                  <a:pt x="2496886" y="1263412"/>
                  <a:pt x="2541875" y="1263412"/>
                </a:cubicBezTo>
                <a:cubicBezTo>
                  <a:pt x="2496886" y="1240851"/>
                  <a:pt x="2451897" y="1218290"/>
                  <a:pt x="2429403" y="1173168"/>
                </a:cubicBezTo>
                <a:cubicBezTo>
                  <a:pt x="2474392" y="1195729"/>
                  <a:pt x="2519381" y="1218290"/>
                  <a:pt x="2541875" y="1240851"/>
                </a:cubicBezTo>
                <a:cubicBezTo>
                  <a:pt x="2564370" y="1240851"/>
                  <a:pt x="2586864" y="1240851"/>
                  <a:pt x="2586864" y="1240851"/>
                </a:cubicBezTo>
                <a:cubicBezTo>
                  <a:pt x="2609359" y="1218290"/>
                  <a:pt x="2631853" y="1218290"/>
                  <a:pt x="2609359" y="1218290"/>
                </a:cubicBezTo>
                <a:cubicBezTo>
                  <a:pt x="2631853" y="1218290"/>
                  <a:pt x="2429403" y="1150607"/>
                  <a:pt x="2631853" y="1195729"/>
                </a:cubicBezTo>
                <a:cubicBezTo>
                  <a:pt x="2631853" y="1195729"/>
                  <a:pt x="2744325" y="1218290"/>
                  <a:pt x="2744325" y="1173168"/>
                </a:cubicBezTo>
                <a:cubicBezTo>
                  <a:pt x="2676842" y="1150607"/>
                  <a:pt x="2699336" y="1128046"/>
                  <a:pt x="2609359" y="1105485"/>
                </a:cubicBezTo>
                <a:cubicBezTo>
                  <a:pt x="2496886" y="1060363"/>
                  <a:pt x="2564370" y="1105485"/>
                  <a:pt x="2519381" y="1105485"/>
                </a:cubicBezTo>
                <a:cubicBezTo>
                  <a:pt x="2429403" y="1082924"/>
                  <a:pt x="2429403" y="1037802"/>
                  <a:pt x="2384414" y="1015242"/>
                </a:cubicBezTo>
                <a:cubicBezTo>
                  <a:pt x="2541875" y="1060363"/>
                  <a:pt x="2586864" y="1060363"/>
                  <a:pt x="2609359" y="1037802"/>
                </a:cubicBezTo>
                <a:cubicBezTo>
                  <a:pt x="2564370" y="1015242"/>
                  <a:pt x="2451897" y="970120"/>
                  <a:pt x="2474392" y="947559"/>
                </a:cubicBezTo>
                <a:cubicBezTo>
                  <a:pt x="2541875" y="992681"/>
                  <a:pt x="2654347" y="1015242"/>
                  <a:pt x="2654347" y="1037802"/>
                </a:cubicBezTo>
                <a:cubicBezTo>
                  <a:pt x="2789314" y="1128046"/>
                  <a:pt x="2991764" y="1195729"/>
                  <a:pt x="3104237" y="1285973"/>
                </a:cubicBezTo>
                <a:cubicBezTo>
                  <a:pt x="3171720" y="1308534"/>
                  <a:pt x="3239203" y="1331095"/>
                  <a:pt x="3284193" y="1353655"/>
                </a:cubicBezTo>
                <a:cubicBezTo>
                  <a:pt x="3486643" y="1466460"/>
                  <a:pt x="3711587" y="1579265"/>
                  <a:pt x="3936532" y="1669508"/>
                </a:cubicBezTo>
                <a:cubicBezTo>
                  <a:pt x="4071499" y="1737191"/>
                  <a:pt x="4228960" y="1804874"/>
                  <a:pt x="4363927" y="1872556"/>
                </a:cubicBezTo>
                <a:cubicBezTo>
                  <a:pt x="4498894" y="1940239"/>
                  <a:pt x="4656355" y="2007922"/>
                  <a:pt x="4791322" y="2098166"/>
                </a:cubicBezTo>
                <a:lnTo>
                  <a:pt x="4805393" y="2103432"/>
                </a:lnTo>
                <a:lnTo>
                  <a:pt x="4810302" y="2107684"/>
                </a:lnTo>
                <a:cubicBezTo>
                  <a:pt x="4812410" y="2110856"/>
                  <a:pt x="4813816" y="2115087"/>
                  <a:pt x="4813816" y="2120727"/>
                </a:cubicBezTo>
                <a:cubicBezTo>
                  <a:pt x="4813816" y="2115087"/>
                  <a:pt x="4813816" y="2110856"/>
                  <a:pt x="4813465" y="2107684"/>
                </a:cubicBezTo>
                <a:lnTo>
                  <a:pt x="4812941" y="2106256"/>
                </a:lnTo>
                <a:lnTo>
                  <a:pt x="4979713" y="2168669"/>
                </a:lnTo>
                <a:cubicBezTo>
                  <a:pt x="5038761" y="2194050"/>
                  <a:pt x="5094997" y="2222251"/>
                  <a:pt x="5151233" y="2256092"/>
                </a:cubicBezTo>
                <a:cubicBezTo>
                  <a:pt x="5173728" y="2256092"/>
                  <a:pt x="5196222" y="2256092"/>
                  <a:pt x="5218717" y="2256092"/>
                </a:cubicBezTo>
                <a:cubicBezTo>
                  <a:pt x="5196222" y="2256092"/>
                  <a:pt x="5151233" y="2233531"/>
                  <a:pt x="5128739" y="2210970"/>
                </a:cubicBezTo>
                <a:cubicBezTo>
                  <a:pt x="4993772" y="2143288"/>
                  <a:pt x="4836311" y="2075605"/>
                  <a:pt x="4701344" y="2007922"/>
                </a:cubicBezTo>
                <a:cubicBezTo>
                  <a:pt x="4656355" y="1962800"/>
                  <a:pt x="4588872" y="1940239"/>
                  <a:pt x="4543883" y="1917678"/>
                </a:cubicBezTo>
                <a:cubicBezTo>
                  <a:pt x="4408916" y="1849996"/>
                  <a:pt x="4363927" y="1804874"/>
                  <a:pt x="4228960" y="1759752"/>
                </a:cubicBezTo>
                <a:cubicBezTo>
                  <a:pt x="4161476" y="1714630"/>
                  <a:pt x="4116488" y="1669508"/>
                  <a:pt x="3981521" y="1624386"/>
                </a:cubicBezTo>
                <a:cubicBezTo>
                  <a:pt x="3959027" y="1601825"/>
                  <a:pt x="3936532" y="1579265"/>
                  <a:pt x="3891543" y="1579265"/>
                </a:cubicBezTo>
                <a:cubicBezTo>
                  <a:pt x="3801565" y="1511582"/>
                  <a:pt x="3644104" y="1443899"/>
                  <a:pt x="3576621" y="1398777"/>
                </a:cubicBezTo>
                <a:cubicBezTo>
                  <a:pt x="3531632" y="1353655"/>
                  <a:pt x="3621609" y="1353655"/>
                  <a:pt x="3554126" y="1308534"/>
                </a:cubicBezTo>
                <a:cubicBezTo>
                  <a:pt x="3554126" y="1308534"/>
                  <a:pt x="3554126" y="1308534"/>
                  <a:pt x="3531632" y="1308534"/>
                </a:cubicBezTo>
                <a:cubicBezTo>
                  <a:pt x="3464148" y="1285973"/>
                  <a:pt x="3396665" y="1308534"/>
                  <a:pt x="3306687" y="1263412"/>
                </a:cubicBezTo>
                <a:cubicBezTo>
                  <a:pt x="3284193" y="1240851"/>
                  <a:pt x="3239203" y="1218290"/>
                  <a:pt x="3216709" y="1195729"/>
                </a:cubicBezTo>
                <a:cubicBezTo>
                  <a:pt x="3126731" y="1173168"/>
                  <a:pt x="3059248" y="1105485"/>
                  <a:pt x="2969270" y="1150607"/>
                </a:cubicBezTo>
                <a:cubicBezTo>
                  <a:pt x="2969270" y="1173168"/>
                  <a:pt x="2879292" y="1150607"/>
                  <a:pt x="2834303" y="1128046"/>
                </a:cubicBezTo>
                <a:cubicBezTo>
                  <a:pt x="2744325" y="1082924"/>
                  <a:pt x="2901787" y="1128046"/>
                  <a:pt x="2879292" y="1105485"/>
                </a:cubicBezTo>
                <a:cubicBezTo>
                  <a:pt x="2834303" y="1082924"/>
                  <a:pt x="2856798" y="1082924"/>
                  <a:pt x="2856798" y="1060363"/>
                </a:cubicBezTo>
                <a:cubicBezTo>
                  <a:pt x="2879292" y="1060363"/>
                  <a:pt x="2901787" y="1082924"/>
                  <a:pt x="2901787" y="1082924"/>
                </a:cubicBezTo>
                <a:cubicBezTo>
                  <a:pt x="2924281" y="1082924"/>
                  <a:pt x="2901787" y="1105485"/>
                  <a:pt x="2901787" y="1105485"/>
                </a:cubicBezTo>
                <a:cubicBezTo>
                  <a:pt x="3036753" y="1105485"/>
                  <a:pt x="3149225" y="1128046"/>
                  <a:pt x="3261698" y="1195729"/>
                </a:cubicBezTo>
                <a:cubicBezTo>
                  <a:pt x="3284193" y="1195729"/>
                  <a:pt x="3351676" y="1218290"/>
                  <a:pt x="3396665" y="1240851"/>
                </a:cubicBezTo>
                <a:cubicBezTo>
                  <a:pt x="3216709" y="1128046"/>
                  <a:pt x="3014259" y="1037802"/>
                  <a:pt x="2834303" y="924998"/>
                </a:cubicBezTo>
                <a:cubicBezTo>
                  <a:pt x="2811809" y="924998"/>
                  <a:pt x="2811809" y="902437"/>
                  <a:pt x="2766820" y="902437"/>
                </a:cubicBezTo>
                <a:cubicBezTo>
                  <a:pt x="2721831" y="902437"/>
                  <a:pt x="2721831" y="902437"/>
                  <a:pt x="2766820" y="947559"/>
                </a:cubicBezTo>
                <a:cubicBezTo>
                  <a:pt x="2811809" y="947559"/>
                  <a:pt x="2834303" y="970120"/>
                  <a:pt x="2856798" y="992681"/>
                </a:cubicBezTo>
                <a:cubicBezTo>
                  <a:pt x="2879292" y="1015242"/>
                  <a:pt x="2901787" y="1037802"/>
                  <a:pt x="2879292" y="1037802"/>
                </a:cubicBezTo>
                <a:cubicBezTo>
                  <a:pt x="2834303" y="1015242"/>
                  <a:pt x="2811809" y="992681"/>
                  <a:pt x="2811809" y="992681"/>
                </a:cubicBezTo>
                <a:cubicBezTo>
                  <a:pt x="2789314" y="970120"/>
                  <a:pt x="2744325" y="947559"/>
                  <a:pt x="2721831" y="947559"/>
                </a:cubicBezTo>
                <a:cubicBezTo>
                  <a:pt x="2676842" y="924998"/>
                  <a:pt x="2631853" y="902437"/>
                  <a:pt x="2586864" y="879876"/>
                </a:cubicBezTo>
                <a:cubicBezTo>
                  <a:pt x="2496886" y="857315"/>
                  <a:pt x="2451897" y="834754"/>
                  <a:pt x="2474392" y="812193"/>
                </a:cubicBezTo>
                <a:cubicBezTo>
                  <a:pt x="2541875" y="789632"/>
                  <a:pt x="2429403" y="744510"/>
                  <a:pt x="2316930" y="699389"/>
                </a:cubicBezTo>
                <a:cubicBezTo>
                  <a:pt x="2271942" y="699389"/>
                  <a:pt x="2204458" y="676828"/>
                  <a:pt x="2204458" y="654267"/>
                </a:cubicBezTo>
                <a:cubicBezTo>
                  <a:pt x="2159469" y="631706"/>
                  <a:pt x="2091986" y="609145"/>
                  <a:pt x="2069491" y="564023"/>
                </a:cubicBezTo>
                <a:cubicBezTo>
                  <a:pt x="2024502" y="541462"/>
                  <a:pt x="1912030" y="473779"/>
                  <a:pt x="1957019" y="451218"/>
                </a:cubicBezTo>
                <a:cubicBezTo>
                  <a:pt x="1867041" y="406097"/>
                  <a:pt x="1777063" y="360975"/>
                  <a:pt x="1709580" y="315853"/>
                </a:cubicBezTo>
                <a:cubicBezTo>
                  <a:pt x="1642096" y="293292"/>
                  <a:pt x="1574613" y="270731"/>
                  <a:pt x="1552119" y="248170"/>
                </a:cubicBezTo>
                <a:cubicBezTo>
                  <a:pt x="1664591" y="270731"/>
                  <a:pt x="1687085" y="293292"/>
                  <a:pt x="1732074" y="315853"/>
                </a:cubicBezTo>
                <a:cubicBezTo>
                  <a:pt x="1867041" y="383536"/>
                  <a:pt x="2024502" y="473779"/>
                  <a:pt x="2114480" y="541462"/>
                </a:cubicBezTo>
                <a:cubicBezTo>
                  <a:pt x="2136975" y="541462"/>
                  <a:pt x="2159469" y="541462"/>
                  <a:pt x="2181964" y="564023"/>
                </a:cubicBezTo>
                <a:cubicBezTo>
                  <a:pt x="2204458" y="564023"/>
                  <a:pt x="2249447" y="586584"/>
                  <a:pt x="2271942" y="609145"/>
                </a:cubicBezTo>
                <a:cubicBezTo>
                  <a:pt x="2204458" y="586584"/>
                  <a:pt x="2181964" y="564023"/>
                  <a:pt x="2159469" y="564023"/>
                </a:cubicBezTo>
                <a:cubicBezTo>
                  <a:pt x="2114480" y="541462"/>
                  <a:pt x="2069491" y="541462"/>
                  <a:pt x="2114480" y="564023"/>
                </a:cubicBezTo>
                <a:cubicBezTo>
                  <a:pt x="2159469" y="586584"/>
                  <a:pt x="2204458" y="609145"/>
                  <a:pt x="2226952" y="631706"/>
                </a:cubicBezTo>
                <a:cubicBezTo>
                  <a:pt x="2249447" y="631706"/>
                  <a:pt x="2249447" y="631706"/>
                  <a:pt x="2249447" y="631706"/>
                </a:cubicBezTo>
                <a:cubicBezTo>
                  <a:pt x="2384414" y="676828"/>
                  <a:pt x="2541875" y="721950"/>
                  <a:pt x="2609359" y="767071"/>
                </a:cubicBezTo>
                <a:cubicBezTo>
                  <a:pt x="2699336" y="812193"/>
                  <a:pt x="2721831" y="834754"/>
                  <a:pt x="2721831" y="857315"/>
                </a:cubicBezTo>
                <a:cubicBezTo>
                  <a:pt x="2789314" y="879876"/>
                  <a:pt x="2834303" y="902437"/>
                  <a:pt x="2901787" y="924998"/>
                </a:cubicBezTo>
                <a:cubicBezTo>
                  <a:pt x="2969270" y="992681"/>
                  <a:pt x="3149225" y="1060363"/>
                  <a:pt x="3261698" y="1128046"/>
                </a:cubicBezTo>
                <a:cubicBezTo>
                  <a:pt x="3261698" y="1128046"/>
                  <a:pt x="3284193" y="1128046"/>
                  <a:pt x="3284193" y="1128046"/>
                </a:cubicBezTo>
                <a:cubicBezTo>
                  <a:pt x="3261698" y="1105485"/>
                  <a:pt x="3239203" y="1105485"/>
                  <a:pt x="3194215" y="1082924"/>
                </a:cubicBezTo>
                <a:cubicBezTo>
                  <a:pt x="3194215" y="1082924"/>
                  <a:pt x="3216709" y="1082924"/>
                  <a:pt x="3216709" y="1082924"/>
                </a:cubicBezTo>
                <a:cubicBezTo>
                  <a:pt x="3261698" y="1105485"/>
                  <a:pt x="3284193" y="1105485"/>
                  <a:pt x="3329181" y="1128046"/>
                </a:cubicBezTo>
                <a:cubicBezTo>
                  <a:pt x="3396665" y="1173168"/>
                  <a:pt x="3441654" y="1195729"/>
                  <a:pt x="3509137" y="1240851"/>
                </a:cubicBezTo>
                <a:cubicBezTo>
                  <a:pt x="3576621" y="1240851"/>
                  <a:pt x="3599115" y="1263412"/>
                  <a:pt x="3621609" y="1285973"/>
                </a:cubicBezTo>
                <a:cubicBezTo>
                  <a:pt x="3554126" y="1263412"/>
                  <a:pt x="3509137" y="1240851"/>
                  <a:pt x="3486643" y="1240851"/>
                </a:cubicBezTo>
                <a:cubicBezTo>
                  <a:pt x="3441654" y="1218290"/>
                  <a:pt x="3419159" y="1195729"/>
                  <a:pt x="3351676" y="1173168"/>
                </a:cubicBezTo>
                <a:cubicBezTo>
                  <a:pt x="3441654" y="1218290"/>
                  <a:pt x="3531632" y="1285973"/>
                  <a:pt x="3644104" y="1331095"/>
                </a:cubicBezTo>
                <a:cubicBezTo>
                  <a:pt x="3711587" y="1353655"/>
                  <a:pt x="3734082" y="1398777"/>
                  <a:pt x="3846554" y="1421338"/>
                </a:cubicBezTo>
                <a:cubicBezTo>
                  <a:pt x="3981521" y="1443899"/>
                  <a:pt x="4026510" y="1466460"/>
                  <a:pt x="4071499" y="1511582"/>
                </a:cubicBezTo>
                <a:cubicBezTo>
                  <a:pt x="4138982" y="1556704"/>
                  <a:pt x="4228960" y="1601825"/>
                  <a:pt x="4341432" y="1624386"/>
                </a:cubicBezTo>
                <a:lnTo>
                  <a:pt x="4329926" y="1610479"/>
                </a:lnTo>
                <a:lnTo>
                  <a:pt x="4364981" y="1630027"/>
                </a:lnTo>
                <a:cubicBezTo>
                  <a:pt x="4460934" y="1680789"/>
                  <a:pt x="4566377" y="1731551"/>
                  <a:pt x="4633860" y="1782313"/>
                </a:cubicBezTo>
                <a:cubicBezTo>
                  <a:pt x="4678849" y="1804874"/>
                  <a:pt x="4723838" y="1827435"/>
                  <a:pt x="4768827" y="1849996"/>
                </a:cubicBezTo>
                <a:cubicBezTo>
                  <a:pt x="5038761" y="1962800"/>
                  <a:pt x="5263705" y="2053044"/>
                  <a:pt x="5466156" y="2165849"/>
                </a:cubicBezTo>
                <a:cubicBezTo>
                  <a:pt x="5668606" y="2278653"/>
                  <a:pt x="5871056" y="2368897"/>
                  <a:pt x="6096001" y="2459141"/>
                </a:cubicBezTo>
                <a:cubicBezTo>
                  <a:pt x="6073506" y="2414019"/>
                  <a:pt x="5916046" y="2368897"/>
                  <a:pt x="5848562" y="2323775"/>
                </a:cubicBezTo>
                <a:cubicBezTo>
                  <a:pt x="5691100" y="2256092"/>
                  <a:pt x="5488650" y="2165849"/>
                  <a:pt x="5331189" y="2075605"/>
                </a:cubicBezTo>
                <a:cubicBezTo>
                  <a:pt x="5286200" y="2075605"/>
                  <a:pt x="5218717" y="2053044"/>
                  <a:pt x="5263705" y="2030483"/>
                </a:cubicBezTo>
                <a:cubicBezTo>
                  <a:pt x="5263705" y="2030483"/>
                  <a:pt x="5286200" y="2030483"/>
                  <a:pt x="5308694" y="2030483"/>
                </a:cubicBezTo>
                <a:cubicBezTo>
                  <a:pt x="5376178" y="2030483"/>
                  <a:pt x="5421167" y="2075605"/>
                  <a:pt x="5443662" y="2075605"/>
                </a:cubicBezTo>
                <a:cubicBezTo>
                  <a:pt x="5460532" y="2109446"/>
                  <a:pt x="5502710" y="2130597"/>
                  <a:pt x="5551213" y="2139057"/>
                </a:cubicBezTo>
                <a:lnTo>
                  <a:pt x="5578628" y="2141381"/>
                </a:lnTo>
                <a:lnTo>
                  <a:pt x="5578628" y="2143288"/>
                </a:lnTo>
                <a:cubicBezTo>
                  <a:pt x="5578628" y="2143288"/>
                  <a:pt x="5601122" y="2143288"/>
                  <a:pt x="5601122" y="2143288"/>
                </a:cubicBezTo>
                <a:lnTo>
                  <a:pt x="5578628" y="2141381"/>
                </a:lnTo>
                <a:lnTo>
                  <a:pt x="5578628" y="2130245"/>
                </a:lnTo>
                <a:cubicBezTo>
                  <a:pt x="5578628" y="2120727"/>
                  <a:pt x="5578628" y="2120727"/>
                  <a:pt x="5578628" y="2120727"/>
                </a:cubicBezTo>
                <a:cubicBezTo>
                  <a:pt x="5691100" y="2165849"/>
                  <a:pt x="5781078" y="2233531"/>
                  <a:pt x="5893551" y="2278653"/>
                </a:cubicBezTo>
                <a:cubicBezTo>
                  <a:pt x="5916046" y="2278653"/>
                  <a:pt x="5938539" y="2301214"/>
                  <a:pt x="5961034" y="2301214"/>
                </a:cubicBezTo>
                <a:cubicBezTo>
                  <a:pt x="5961034" y="2301214"/>
                  <a:pt x="5983528" y="2301214"/>
                  <a:pt x="6006023" y="2301214"/>
                </a:cubicBezTo>
                <a:cubicBezTo>
                  <a:pt x="5983528" y="2301214"/>
                  <a:pt x="5961034" y="2278653"/>
                  <a:pt x="5983528" y="2278653"/>
                </a:cubicBezTo>
                <a:cubicBezTo>
                  <a:pt x="6006023" y="2278653"/>
                  <a:pt x="6028517" y="2301214"/>
                  <a:pt x="6051012" y="2301214"/>
                </a:cubicBezTo>
                <a:cubicBezTo>
                  <a:pt x="6073506" y="2346336"/>
                  <a:pt x="6140990" y="2368897"/>
                  <a:pt x="6230968" y="2391458"/>
                </a:cubicBezTo>
                <a:cubicBezTo>
                  <a:pt x="6253462" y="2368897"/>
                  <a:pt x="6275956" y="2391458"/>
                  <a:pt x="6298451" y="2391458"/>
                </a:cubicBezTo>
                <a:cubicBezTo>
                  <a:pt x="6320945" y="2414019"/>
                  <a:pt x="6343440" y="2414019"/>
                  <a:pt x="6343440" y="2414019"/>
                </a:cubicBezTo>
                <a:cubicBezTo>
                  <a:pt x="6298451" y="2368897"/>
                  <a:pt x="6230968" y="2346336"/>
                  <a:pt x="6163484" y="2323775"/>
                </a:cubicBezTo>
                <a:cubicBezTo>
                  <a:pt x="6163484" y="2323775"/>
                  <a:pt x="6163484" y="2346336"/>
                  <a:pt x="6118495" y="2323775"/>
                </a:cubicBezTo>
                <a:cubicBezTo>
                  <a:pt x="6073506" y="2301214"/>
                  <a:pt x="6073506" y="2301214"/>
                  <a:pt x="6073506" y="2278653"/>
                </a:cubicBezTo>
                <a:cubicBezTo>
                  <a:pt x="6051012" y="2278653"/>
                  <a:pt x="6006023" y="2256092"/>
                  <a:pt x="5961034" y="2233531"/>
                </a:cubicBezTo>
                <a:cubicBezTo>
                  <a:pt x="5871056" y="2210970"/>
                  <a:pt x="5848562" y="2165849"/>
                  <a:pt x="5713595" y="2120727"/>
                </a:cubicBezTo>
                <a:cubicBezTo>
                  <a:pt x="5758584" y="2143288"/>
                  <a:pt x="5781078" y="2165849"/>
                  <a:pt x="5826067" y="2188409"/>
                </a:cubicBezTo>
                <a:cubicBezTo>
                  <a:pt x="5871056" y="2210970"/>
                  <a:pt x="5938539" y="2233531"/>
                  <a:pt x="5983528" y="2278653"/>
                </a:cubicBezTo>
                <a:cubicBezTo>
                  <a:pt x="5871056" y="2233531"/>
                  <a:pt x="5826067" y="2210970"/>
                  <a:pt x="5803573" y="2188409"/>
                </a:cubicBezTo>
                <a:cubicBezTo>
                  <a:pt x="5668606" y="2120727"/>
                  <a:pt x="5533639" y="2053044"/>
                  <a:pt x="5421167" y="1985361"/>
                </a:cubicBezTo>
                <a:cubicBezTo>
                  <a:pt x="5353683" y="1962800"/>
                  <a:pt x="5218717" y="1917678"/>
                  <a:pt x="5196222" y="1872556"/>
                </a:cubicBezTo>
                <a:cubicBezTo>
                  <a:pt x="5038761" y="1849996"/>
                  <a:pt x="4971278" y="1804874"/>
                  <a:pt x="4948783" y="1759752"/>
                </a:cubicBezTo>
                <a:cubicBezTo>
                  <a:pt x="4926288" y="1737191"/>
                  <a:pt x="4903794" y="1737191"/>
                  <a:pt x="4858805" y="1714630"/>
                </a:cubicBezTo>
                <a:cubicBezTo>
                  <a:pt x="4813816" y="1692069"/>
                  <a:pt x="4768827" y="1669508"/>
                  <a:pt x="4791322" y="1669508"/>
                </a:cubicBezTo>
                <a:cubicBezTo>
                  <a:pt x="4791322" y="1646947"/>
                  <a:pt x="4881300" y="1669508"/>
                  <a:pt x="4903794" y="1692069"/>
                </a:cubicBezTo>
                <a:cubicBezTo>
                  <a:pt x="4926288" y="1669508"/>
                  <a:pt x="4836311" y="1646947"/>
                  <a:pt x="4881300" y="1624386"/>
                </a:cubicBezTo>
                <a:cubicBezTo>
                  <a:pt x="4881300" y="1624386"/>
                  <a:pt x="4858805" y="1624386"/>
                  <a:pt x="4836311" y="1601825"/>
                </a:cubicBezTo>
                <a:cubicBezTo>
                  <a:pt x="4791322" y="1601825"/>
                  <a:pt x="4768827" y="1579265"/>
                  <a:pt x="4768827" y="1579265"/>
                </a:cubicBezTo>
                <a:cubicBezTo>
                  <a:pt x="4746333" y="1556704"/>
                  <a:pt x="4746333" y="1556704"/>
                  <a:pt x="4746333" y="1556704"/>
                </a:cubicBezTo>
                <a:cubicBezTo>
                  <a:pt x="4701344" y="1534143"/>
                  <a:pt x="4678849" y="1534143"/>
                  <a:pt x="4656355" y="1511582"/>
                </a:cubicBezTo>
                <a:cubicBezTo>
                  <a:pt x="4566377" y="1466460"/>
                  <a:pt x="4476399" y="1443899"/>
                  <a:pt x="4453905" y="1398777"/>
                </a:cubicBezTo>
                <a:cubicBezTo>
                  <a:pt x="4431410" y="1376216"/>
                  <a:pt x="4408916" y="1353655"/>
                  <a:pt x="4386421" y="1331095"/>
                </a:cubicBezTo>
                <a:cubicBezTo>
                  <a:pt x="4476399" y="1353655"/>
                  <a:pt x="4498894" y="1376216"/>
                  <a:pt x="4521389" y="1398777"/>
                </a:cubicBezTo>
                <a:cubicBezTo>
                  <a:pt x="4543883" y="1398777"/>
                  <a:pt x="4566377" y="1398777"/>
                  <a:pt x="4611366" y="1398777"/>
                </a:cubicBezTo>
                <a:cubicBezTo>
                  <a:pt x="4656355" y="1398777"/>
                  <a:pt x="4656355" y="1398777"/>
                  <a:pt x="4633860" y="1376216"/>
                </a:cubicBezTo>
                <a:cubicBezTo>
                  <a:pt x="4588872" y="1353655"/>
                  <a:pt x="4543883" y="1331095"/>
                  <a:pt x="4498894" y="1308534"/>
                </a:cubicBezTo>
                <a:cubicBezTo>
                  <a:pt x="4498894" y="1308534"/>
                  <a:pt x="4521389" y="1308534"/>
                  <a:pt x="4521389" y="1308534"/>
                </a:cubicBezTo>
                <a:cubicBezTo>
                  <a:pt x="4566377" y="1331095"/>
                  <a:pt x="4611366" y="1353655"/>
                  <a:pt x="4656355" y="1376216"/>
                </a:cubicBezTo>
                <a:cubicBezTo>
                  <a:pt x="4656355" y="1376216"/>
                  <a:pt x="4678849" y="1376216"/>
                  <a:pt x="4678849" y="1376216"/>
                </a:cubicBezTo>
                <a:cubicBezTo>
                  <a:pt x="4768827" y="1398777"/>
                  <a:pt x="4768827" y="1421338"/>
                  <a:pt x="4768827" y="1421338"/>
                </a:cubicBezTo>
                <a:cubicBezTo>
                  <a:pt x="4768827" y="1443899"/>
                  <a:pt x="4723838" y="1421338"/>
                  <a:pt x="4701344" y="1398777"/>
                </a:cubicBezTo>
                <a:cubicBezTo>
                  <a:pt x="4701344" y="1421338"/>
                  <a:pt x="4701344" y="1421338"/>
                  <a:pt x="4701344" y="1421338"/>
                </a:cubicBezTo>
                <a:cubicBezTo>
                  <a:pt x="4723838" y="1443899"/>
                  <a:pt x="4746333" y="1443899"/>
                  <a:pt x="4746333" y="1466460"/>
                </a:cubicBezTo>
                <a:cubicBezTo>
                  <a:pt x="4768827" y="1443899"/>
                  <a:pt x="4813816" y="1466460"/>
                  <a:pt x="4836311" y="1466460"/>
                </a:cubicBezTo>
                <a:cubicBezTo>
                  <a:pt x="4881300" y="1466460"/>
                  <a:pt x="4926288" y="1466460"/>
                  <a:pt x="4926288" y="1466460"/>
                </a:cubicBezTo>
                <a:cubicBezTo>
                  <a:pt x="4926288" y="1443899"/>
                  <a:pt x="4858805" y="1421338"/>
                  <a:pt x="4813816" y="1421338"/>
                </a:cubicBezTo>
                <a:cubicBezTo>
                  <a:pt x="4746333" y="1398777"/>
                  <a:pt x="4656355" y="1353655"/>
                  <a:pt x="4678849" y="1331095"/>
                </a:cubicBezTo>
                <a:cubicBezTo>
                  <a:pt x="4768827" y="1353655"/>
                  <a:pt x="4881300" y="1376216"/>
                  <a:pt x="4948783" y="1421338"/>
                </a:cubicBezTo>
                <a:cubicBezTo>
                  <a:pt x="5128739" y="1489021"/>
                  <a:pt x="5241211" y="1556704"/>
                  <a:pt x="5376178" y="1646947"/>
                </a:cubicBezTo>
                <a:cubicBezTo>
                  <a:pt x="5466156" y="1692069"/>
                  <a:pt x="5578628" y="1737191"/>
                  <a:pt x="5691100" y="1782313"/>
                </a:cubicBezTo>
                <a:cubicBezTo>
                  <a:pt x="5803573" y="1827435"/>
                  <a:pt x="5893551" y="1827435"/>
                  <a:pt x="5983528" y="1849996"/>
                </a:cubicBezTo>
                <a:cubicBezTo>
                  <a:pt x="5916046" y="1804874"/>
                  <a:pt x="5826067" y="1782313"/>
                  <a:pt x="5803573" y="1737191"/>
                </a:cubicBezTo>
                <a:cubicBezTo>
                  <a:pt x="5736089" y="1714630"/>
                  <a:pt x="5691100" y="1669508"/>
                  <a:pt x="5623617" y="1646947"/>
                </a:cubicBezTo>
                <a:cubicBezTo>
                  <a:pt x="5488650" y="1579265"/>
                  <a:pt x="5331189" y="1511582"/>
                  <a:pt x="5241211" y="1421338"/>
                </a:cubicBezTo>
                <a:cubicBezTo>
                  <a:pt x="5061256" y="1353655"/>
                  <a:pt x="4971278" y="1285973"/>
                  <a:pt x="4858805" y="1218290"/>
                </a:cubicBezTo>
                <a:cubicBezTo>
                  <a:pt x="4813816" y="1218290"/>
                  <a:pt x="4791322" y="1195729"/>
                  <a:pt x="4768827" y="1195729"/>
                </a:cubicBezTo>
                <a:cubicBezTo>
                  <a:pt x="4746333" y="1173168"/>
                  <a:pt x="4723838" y="1173168"/>
                  <a:pt x="4723838" y="1173168"/>
                </a:cubicBezTo>
                <a:cubicBezTo>
                  <a:pt x="4746333" y="1173168"/>
                  <a:pt x="4768827" y="1195729"/>
                  <a:pt x="4791322" y="1173168"/>
                </a:cubicBezTo>
                <a:cubicBezTo>
                  <a:pt x="4813816" y="1173168"/>
                  <a:pt x="4836311" y="1195729"/>
                  <a:pt x="4836311" y="1195729"/>
                </a:cubicBezTo>
                <a:cubicBezTo>
                  <a:pt x="4836311" y="1195729"/>
                  <a:pt x="4858805" y="1218290"/>
                  <a:pt x="4881300" y="1218290"/>
                </a:cubicBezTo>
                <a:cubicBezTo>
                  <a:pt x="4903794" y="1240851"/>
                  <a:pt x="4926288" y="1240851"/>
                  <a:pt x="4948783" y="1263412"/>
                </a:cubicBezTo>
                <a:cubicBezTo>
                  <a:pt x="4993772" y="1285973"/>
                  <a:pt x="5038761" y="1308534"/>
                  <a:pt x="5061256" y="1308534"/>
                </a:cubicBezTo>
                <a:cubicBezTo>
                  <a:pt x="5128739" y="1353655"/>
                  <a:pt x="5218717" y="1398777"/>
                  <a:pt x="5263705" y="1421338"/>
                </a:cubicBezTo>
                <a:cubicBezTo>
                  <a:pt x="5286200" y="1443899"/>
                  <a:pt x="5308694" y="1466460"/>
                  <a:pt x="5353683" y="1466460"/>
                </a:cubicBezTo>
                <a:cubicBezTo>
                  <a:pt x="5353683" y="1466460"/>
                  <a:pt x="5286200" y="1443899"/>
                  <a:pt x="5308694" y="1443899"/>
                </a:cubicBezTo>
                <a:cubicBezTo>
                  <a:pt x="5353683" y="1443899"/>
                  <a:pt x="5353683" y="1421338"/>
                  <a:pt x="5308694" y="1398777"/>
                </a:cubicBezTo>
                <a:cubicBezTo>
                  <a:pt x="5263705" y="1398777"/>
                  <a:pt x="5263705" y="1376216"/>
                  <a:pt x="5263705" y="1376216"/>
                </a:cubicBezTo>
                <a:cubicBezTo>
                  <a:pt x="5263705" y="1376216"/>
                  <a:pt x="5263705" y="1376216"/>
                  <a:pt x="5241211" y="1376216"/>
                </a:cubicBezTo>
                <a:cubicBezTo>
                  <a:pt x="5218717" y="1353655"/>
                  <a:pt x="5173728" y="1353655"/>
                  <a:pt x="5218717" y="1353655"/>
                </a:cubicBezTo>
                <a:cubicBezTo>
                  <a:pt x="5241211" y="1353655"/>
                  <a:pt x="5241211" y="1331095"/>
                  <a:pt x="5241211" y="1331095"/>
                </a:cubicBezTo>
                <a:cubicBezTo>
                  <a:pt x="5241211" y="1331095"/>
                  <a:pt x="5218717" y="1331095"/>
                  <a:pt x="5218717" y="1331095"/>
                </a:cubicBezTo>
                <a:cubicBezTo>
                  <a:pt x="5128739" y="1308534"/>
                  <a:pt x="5061256" y="1285973"/>
                  <a:pt x="4971278" y="1240851"/>
                </a:cubicBezTo>
                <a:cubicBezTo>
                  <a:pt x="5061256" y="1240851"/>
                  <a:pt x="5061256" y="1240851"/>
                  <a:pt x="5038761" y="1195729"/>
                </a:cubicBezTo>
                <a:cubicBezTo>
                  <a:pt x="5016266" y="1150607"/>
                  <a:pt x="5128739" y="1195729"/>
                  <a:pt x="5173728" y="1195729"/>
                </a:cubicBezTo>
                <a:cubicBezTo>
                  <a:pt x="5173728" y="1173168"/>
                  <a:pt x="5151233" y="1173168"/>
                  <a:pt x="5128739" y="1128046"/>
                </a:cubicBezTo>
                <a:cubicBezTo>
                  <a:pt x="5218717" y="1173168"/>
                  <a:pt x="5308694" y="1195729"/>
                  <a:pt x="5398672" y="1218290"/>
                </a:cubicBezTo>
                <a:cubicBezTo>
                  <a:pt x="5353683" y="1218290"/>
                  <a:pt x="5376178" y="1263412"/>
                  <a:pt x="5308694" y="1240851"/>
                </a:cubicBezTo>
                <a:cubicBezTo>
                  <a:pt x="5263705" y="1240851"/>
                  <a:pt x="5263705" y="1240851"/>
                  <a:pt x="5286200" y="1263412"/>
                </a:cubicBezTo>
                <a:cubicBezTo>
                  <a:pt x="5308694" y="1285973"/>
                  <a:pt x="5353683" y="1285973"/>
                  <a:pt x="5353683" y="1285973"/>
                </a:cubicBezTo>
                <a:cubicBezTo>
                  <a:pt x="5398672" y="1263412"/>
                  <a:pt x="5443662" y="1263412"/>
                  <a:pt x="5533639" y="1285973"/>
                </a:cubicBezTo>
                <a:cubicBezTo>
                  <a:pt x="5623617" y="1331095"/>
                  <a:pt x="5713595" y="1353655"/>
                  <a:pt x="5781078" y="1376216"/>
                </a:cubicBezTo>
                <a:cubicBezTo>
                  <a:pt x="5803573" y="1398777"/>
                  <a:pt x="5848562" y="1421338"/>
                  <a:pt x="5893551" y="1421338"/>
                </a:cubicBezTo>
                <a:cubicBezTo>
                  <a:pt x="5916046" y="1421338"/>
                  <a:pt x="5916046" y="1398777"/>
                  <a:pt x="5893551" y="1376216"/>
                </a:cubicBezTo>
                <a:cubicBezTo>
                  <a:pt x="5893551" y="1376216"/>
                  <a:pt x="5871056" y="1353655"/>
                  <a:pt x="5893551" y="1353655"/>
                </a:cubicBezTo>
                <a:cubicBezTo>
                  <a:pt x="5803573" y="1308534"/>
                  <a:pt x="5668606" y="1240851"/>
                  <a:pt x="5578628" y="1173168"/>
                </a:cubicBezTo>
                <a:cubicBezTo>
                  <a:pt x="5533639" y="1150607"/>
                  <a:pt x="5511145" y="1128046"/>
                  <a:pt x="5466156" y="1105485"/>
                </a:cubicBezTo>
                <a:cubicBezTo>
                  <a:pt x="5376178" y="1060363"/>
                  <a:pt x="5353683" y="1037802"/>
                  <a:pt x="5241211" y="992681"/>
                </a:cubicBezTo>
                <a:cubicBezTo>
                  <a:pt x="5308694" y="992681"/>
                  <a:pt x="5331189" y="1015242"/>
                  <a:pt x="5353683" y="1015242"/>
                </a:cubicBezTo>
                <a:cubicBezTo>
                  <a:pt x="5353683" y="1015242"/>
                  <a:pt x="5331189" y="992681"/>
                  <a:pt x="5353683" y="992681"/>
                </a:cubicBezTo>
                <a:cubicBezTo>
                  <a:pt x="5398672" y="1015242"/>
                  <a:pt x="5443662" y="1015242"/>
                  <a:pt x="5443662" y="1037802"/>
                </a:cubicBezTo>
                <a:cubicBezTo>
                  <a:pt x="5421167" y="1037802"/>
                  <a:pt x="5398672" y="1037802"/>
                  <a:pt x="5376178" y="1015242"/>
                </a:cubicBezTo>
                <a:cubicBezTo>
                  <a:pt x="5421167" y="1060363"/>
                  <a:pt x="5488650" y="1082924"/>
                  <a:pt x="5511145" y="1105485"/>
                </a:cubicBezTo>
                <a:cubicBezTo>
                  <a:pt x="5601122" y="1173168"/>
                  <a:pt x="5758584" y="1240851"/>
                  <a:pt x="5893551" y="1308534"/>
                </a:cubicBezTo>
                <a:cubicBezTo>
                  <a:pt x="6028517" y="1376216"/>
                  <a:pt x="6140990" y="1443899"/>
                  <a:pt x="6275956" y="1489021"/>
                </a:cubicBezTo>
                <a:cubicBezTo>
                  <a:pt x="6298451" y="1511582"/>
                  <a:pt x="6298451" y="1511582"/>
                  <a:pt x="6320945" y="1511582"/>
                </a:cubicBezTo>
                <a:cubicBezTo>
                  <a:pt x="6343440" y="1534143"/>
                  <a:pt x="6388429" y="1534143"/>
                  <a:pt x="6410923" y="1556704"/>
                </a:cubicBezTo>
                <a:cubicBezTo>
                  <a:pt x="6658362" y="1669508"/>
                  <a:pt x="6883307" y="1804874"/>
                  <a:pt x="7130746" y="1917678"/>
                </a:cubicBezTo>
                <a:cubicBezTo>
                  <a:pt x="7288207" y="1985361"/>
                  <a:pt x="7378185" y="2030483"/>
                  <a:pt x="7513152" y="2098166"/>
                </a:cubicBezTo>
                <a:cubicBezTo>
                  <a:pt x="7535647" y="2075605"/>
                  <a:pt x="7468163" y="2053044"/>
                  <a:pt x="7423174" y="2030483"/>
                </a:cubicBezTo>
                <a:cubicBezTo>
                  <a:pt x="7423174" y="2030483"/>
                  <a:pt x="7423174" y="2007922"/>
                  <a:pt x="7423174" y="2007922"/>
                </a:cubicBezTo>
                <a:cubicBezTo>
                  <a:pt x="7378185" y="1985361"/>
                  <a:pt x="7355691" y="1962800"/>
                  <a:pt x="7310702" y="1940239"/>
                </a:cubicBezTo>
                <a:cubicBezTo>
                  <a:pt x="7243219" y="1917678"/>
                  <a:pt x="7175735" y="1895117"/>
                  <a:pt x="7153241" y="1872556"/>
                </a:cubicBezTo>
                <a:cubicBezTo>
                  <a:pt x="7108252" y="1849996"/>
                  <a:pt x="7063263" y="1827435"/>
                  <a:pt x="7040768" y="1804874"/>
                </a:cubicBezTo>
                <a:cubicBezTo>
                  <a:pt x="6928296" y="1782313"/>
                  <a:pt x="6883307" y="1737191"/>
                  <a:pt x="6793329" y="1692069"/>
                </a:cubicBezTo>
                <a:cubicBezTo>
                  <a:pt x="6770835" y="1692069"/>
                  <a:pt x="6748340" y="1692069"/>
                  <a:pt x="6748340" y="1669508"/>
                </a:cubicBezTo>
                <a:cubicBezTo>
                  <a:pt x="6680857" y="1646947"/>
                  <a:pt x="6545890" y="1601825"/>
                  <a:pt x="6523396" y="1556704"/>
                </a:cubicBezTo>
                <a:cubicBezTo>
                  <a:pt x="6455912" y="1534143"/>
                  <a:pt x="6433418" y="1489021"/>
                  <a:pt x="6320945" y="1489021"/>
                </a:cubicBezTo>
                <a:cubicBezTo>
                  <a:pt x="6365934" y="1511582"/>
                  <a:pt x="6410923" y="1534143"/>
                  <a:pt x="6455912" y="1556704"/>
                </a:cubicBezTo>
                <a:cubicBezTo>
                  <a:pt x="6455912" y="1556704"/>
                  <a:pt x="6433418" y="1556704"/>
                  <a:pt x="6433418" y="1556704"/>
                </a:cubicBezTo>
                <a:cubicBezTo>
                  <a:pt x="6388429" y="1534143"/>
                  <a:pt x="6343440" y="1511582"/>
                  <a:pt x="6298451" y="1489021"/>
                </a:cubicBezTo>
                <a:cubicBezTo>
                  <a:pt x="6275956" y="1466460"/>
                  <a:pt x="6298451" y="1443899"/>
                  <a:pt x="6298451" y="1443899"/>
                </a:cubicBezTo>
                <a:cubicBezTo>
                  <a:pt x="6253462" y="1421338"/>
                  <a:pt x="6208473" y="1398777"/>
                  <a:pt x="6163484" y="1376216"/>
                </a:cubicBezTo>
                <a:cubicBezTo>
                  <a:pt x="6051012" y="1331095"/>
                  <a:pt x="6051012" y="1285973"/>
                  <a:pt x="5938539" y="1240851"/>
                </a:cubicBezTo>
                <a:cubicBezTo>
                  <a:pt x="5893551" y="1240851"/>
                  <a:pt x="5893551" y="1218290"/>
                  <a:pt x="5826067" y="1195729"/>
                </a:cubicBezTo>
                <a:cubicBezTo>
                  <a:pt x="5826067" y="1195729"/>
                  <a:pt x="5871056" y="1218290"/>
                  <a:pt x="5848562" y="1240851"/>
                </a:cubicBezTo>
                <a:cubicBezTo>
                  <a:pt x="5736089" y="1218290"/>
                  <a:pt x="5736089" y="1195729"/>
                  <a:pt x="5691100" y="1173168"/>
                </a:cubicBezTo>
                <a:cubicBezTo>
                  <a:pt x="5691100" y="1173168"/>
                  <a:pt x="5713595" y="1173168"/>
                  <a:pt x="5736089" y="1173168"/>
                </a:cubicBezTo>
                <a:cubicBezTo>
                  <a:pt x="5736089" y="1173168"/>
                  <a:pt x="5826067" y="1173168"/>
                  <a:pt x="5736089" y="1128046"/>
                </a:cubicBezTo>
                <a:cubicBezTo>
                  <a:pt x="5691100" y="1128046"/>
                  <a:pt x="5668606" y="1105485"/>
                  <a:pt x="5713595" y="1105485"/>
                </a:cubicBezTo>
                <a:cubicBezTo>
                  <a:pt x="5758584" y="1105485"/>
                  <a:pt x="5781078" y="1128046"/>
                  <a:pt x="5803573" y="1128046"/>
                </a:cubicBezTo>
                <a:cubicBezTo>
                  <a:pt x="5893551" y="1173168"/>
                  <a:pt x="5961034" y="1218290"/>
                  <a:pt x="6006023" y="1240851"/>
                </a:cubicBezTo>
                <a:cubicBezTo>
                  <a:pt x="6118495" y="1308534"/>
                  <a:pt x="6343440" y="1376216"/>
                  <a:pt x="6455912" y="1443899"/>
                </a:cubicBezTo>
                <a:cubicBezTo>
                  <a:pt x="6433418" y="1443899"/>
                  <a:pt x="6388429" y="1421338"/>
                  <a:pt x="6388429" y="1421338"/>
                </a:cubicBezTo>
                <a:cubicBezTo>
                  <a:pt x="6365934" y="1421338"/>
                  <a:pt x="6388429" y="1443899"/>
                  <a:pt x="6388429" y="1443899"/>
                </a:cubicBezTo>
                <a:cubicBezTo>
                  <a:pt x="6500901" y="1511582"/>
                  <a:pt x="6635868" y="1534143"/>
                  <a:pt x="6770835" y="1579265"/>
                </a:cubicBezTo>
                <a:cubicBezTo>
                  <a:pt x="6815824" y="1601825"/>
                  <a:pt x="6815824" y="1579265"/>
                  <a:pt x="6793329" y="1556704"/>
                </a:cubicBezTo>
                <a:cubicBezTo>
                  <a:pt x="6770835" y="1556704"/>
                  <a:pt x="6703351" y="1534143"/>
                  <a:pt x="6748340" y="1511582"/>
                </a:cubicBezTo>
                <a:cubicBezTo>
                  <a:pt x="6815824" y="1511582"/>
                  <a:pt x="6815824" y="1556704"/>
                  <a:pt x="6860813" y="1556704"/>
                </a:cubicBezTo>
                <a:cubicBezTo>
                  <a:pt x="6995779" y="1556704"/>
                  <a:pt x="6995779" y="1556704"/>
                  <a:pt x="6860813" y="1489021"/>
                </a:cubicBezTo>
                <a:cubicBezTo>
                  <a:pt x="6838318" y="1466460"/>
                  <a:pt x="6838318" y="1466460"/>
                  <a:pt x="6838318" y="1443899"/>
                </a:cubicBezTo>
                <a:cubicBezTo>
                  <a:pt x="6860813" y="1443899"/>
                  <a:pt x="6883307" y="1443899"/>
                  <a:pt x="6883307" y="1443899"/>
                </a:cubicBezTo>
                <a:cubicBezTo>
                  <a:pt x="6860813" y="1443899"/>
                  <a:pt x="6860813" y="1421338"/>
                  <a:pt x="6838318" y="1421338"/>
                </a:cubicBezTo>
                <a:cubicBezTo>
                  <a:pt x="6793329" y="1376216"/>
                  <a:pt x="6680857" y="1353655"/>
                  <a:pt x="6613373" y="1308534"/>
                </a:cubicBezTo>
                <a:cubicBezTo>
                  <a:pt x="6635868" y="1308534"/>
                  <a:pt x="6635868" y="1308534"/>
                  <a:pt x="6658362" y="1308534"/>
                </a:cubicBezTo>
                <a:cubicBezTo>
                  <a:pt x="6635868" y="1285973"/>
                  <a:pt x="6500901" y="1240851"/>
                  <a:pt x="6568385" y="1240851"/>
                </a:cubicBezTo>
                <a:cubicBezTo>
                  <a:pt x="6613373" y="1240851"/>
                  <a:pt x="6658362" y="1285973"/>
                  <a:pt x="6703351" y="1308534"/>
                </a:cubicBezTo>
                <a:cubicBezTo>
                  <a:pt x="6770835" y="1331095"/>
                  <a:pt x="6815824" y="1376216"/>
                  <a:pt x="6905802" y="1398777"/>
                </a:cubicBezTo>
                <a:cubicBezTo>
                  <a:pt x="6928296" y="1398777"/>
                  <a:pt x="6950790" y="1398777"/>
                  <a:pt x="6973285" y="1398777"/>
                </a:cubicBezTo>
                <a:cubicBezTo>
                  <a:pt x="6973285" y="1398777"/>
                  <a:pt x="6883307" y="1353655"/>
                  <a:pt x="6950790" y="1353655"/>
                </a:cubicBezTo>
                <a:cubicBezTo>
                  <a:pt x="6973285" y="1376216"/>
                  <a:pt x="6995779" y="1398777"/>
                  <a:pt x="7018274" y="1398777"/>
                </a:cubicBezTo>
                <a:cubicBezTo>
                  <a:pt x="7175735" y="1466460"/>
                  <a:pt x="7265713" y="1511582"/>
                  <a:pt x="7378185" y="1579265"/>
                </a:cubicBezTo>
                <a:cubicBezTo>
                  <a:pt x="7423174" y="1579265"/>
                  <a:pt x="7378185" y="1556704"/>
                  <a:pt x="7355691" y="1534143"/>
                </a:cubicBezTo>
                <a:cubicBezTo>
                  <a:pt x="7243219" y="1511582"/>
                  <a:pt x="7310702" y="1511582"/>
                  <a:pt x="7310702" y="1489021"/>
                </a:cubicBezTo>
                <a:cubicBezTo>
                  <a:pt x="7220724" y="1466460"/>
                  <a:pt x="7175735" y="1443899"/>
                  <a:pt x="7108252" y="1398777"/>
                </a:cubicBezTo>
                <a:cubicBezTo>
                  <a:pt x="7063263" y="1398777"/>
                  <a:pt x="7085757" y="1376216"/>
                  <a:pt x="7108252" y="1376216"/>
                </a:cubicBezTo>
                <a:cubicBezTo>
                  <a:pt x="7040768" y="1353655"/>
                  <a:pt x="6973285" y="1308534"/>
                  <a:pt x="6928296" y="1263412"/>
                </a:cubicBezTo>
                <a:cubicBezTo>
                  <a:pt x="6973285" y="1285973"/>
                  <a:pt x="6995779" y="1285973"/>
                  <a:pt x="7018274" y="1308534"/>
                </a:cubicBezTo>
                <a:cubicBezTo>
                  <a:pt x="7018274" y="1285973"/>
                  <a:pt x="6950790" y="1263412"/>
                  <a:pt x="7063263" y="1285973"/>
                </a:cubicBezTo>
                <a:cubicBezTo>
                  <a:pt x="7130746" y="1285973"/>
                  <a:pt x="7130746" y="1308534"/>
                  <a:pt x="7153241" y="1331095"/>
                </a:cubicBezTo>
                <a:cubicBezTo>
                  <a:pt x="7220724" y="1353655"/>
                  <a:pt x="7288207" y="1376216"/>
                  <a:pt x="7333196" y="1421338"/>
                </a:cubicBezTo>
                <a:cubicBezTo>
                  <a:pt x="7423174" y="1466460"/>
                  <a:pt x="7513152" y="1511582"/>
                  <a:pt x="7603130" y="1579265"/>
                </a:cubicBezTo>
                <a:cubicBezTo>
                  <a:pt x="7783086" y="1669508"/>
                  <a:pt x="8008030" y="1759752"/>
                  <a:pt x="8142997" y="1872556"/>
                </a:cubicBezTo>
                <a:cubicBezTo>
                  <a:pt x="8187986" y="1872556"/>
                  <a:pt x="8210481" y="1895117"/>
                  <a:pt x="8255470" y="1917678"/>
                </a:cubicBezTo>
                <a:cubicBezTo>
                  <a:pt x="8255470" y="1917678"/>
                  <a:pt x="8255470" y="1895117"/>
                  <a:pt x="8300458" y="1917678"/>
                </a:cubicBezTo>
                <a:cubicBezTo>
                  <a:pt x="8322953" y="1917678"/>
                  <a:pt x="8300458" y="1940239"/>
                  <a:pt x="8300458" y="1940239"/>
                </a:cubicBezTo>
                <a:cubicBezTo>
                  <a:pt x="8322953" y="1962800"/>
                  <a:pt x="8367942" y="1962800"/>
                  <a:pt x="8412931" y="1985361"/>
                </a:cubicBezTo>
                <a:cubicBezTo>
                  <a:pt x="8502908" y="2030483"/>
                  <a:pt x="8547897" y="2053044"/>
                  <a:pt x="8615381" y="2098166"/>
                </a:cubicBezTo>
                <a:cubicBezTo>
                  <a:pt x="8637875" y="2098166"/>
                  <a:pt x="8637875" y="2075605"/>
                  <a:pt x="8637875" y="2075605"/>
                </a:cubicBezTo>
                <a:cubicBezTo>
                  <a:pt x="8660370" y="2075605"/>
                  <a:pt x="8705359" y="2098166"/>
                  <a:pt x="8727853" y="2120727"/>
                </a:cubicBezTo>
                <a:cubicBezTo>
                  <a:pt x="8772842" y="2120727"/>
                  <a:pt x="8772842" y="2143288"/>
                  <a:pt x="8817831" y="2143288"/>
                </a:cubicBezTo>
                <a:lnTo>
                  <a:pt x="8907809" y="2188409"/>
                </a:lnTo>
                <a:lnTo>
                  <a:pt x="8907809" y="2188409"/>
                </a:lnTo>
                <a:lnTo>
                  <a:pt x="8907809" y="2188410"/>
                </a:lnTo>
                <a:lnTo>
                  <a:pt x="8930303" y="2199689"/>
                </a:lnTo>
                <a:lnTo>
                  <a:pt x="8930303" y="2199690"/>
                </a:lnTo>
                <a:cubicBezTo>
                  <a:pt x="8935927" y="2205330"/>
                  <a:pt x="8941551" y="2210970"/>
                  <a:pt x="8952798" y="2210970"/>
                </a:cubicBezTo>
                <a:lnTo>
                  <a:pt x="8930303" y="2199689"/>
                </a:lnTo>
                <a:lnTo>
                  <a:pt x="8921165" y="2191935"/>
                </a:lnTo>
                <a:lnTo>
                  <a:pt x="8907809" y="2188410"/>
                </a:lnTo>
                <a:lnTo>
                  <a:pt x="8907809" y="2188409"/>
                </a:lnTo>
                <a:lnTo>
                  <a:pt x="8903943" y="2175014"/>
                </a:lnTo>
                <a:cubicBezTo>
                  <a:pt x="8896562" y="2164438"/>
                  <a:pt x="8879690" y="2160208"/>
                  <a:pt x="8862820" y="2143288"/>
                </a:cubicBezTo>
                <a:cubicBezTo>
                  <a:pt x="8840325" y="2120727"/>
                  <a:pt x="8795337" y="2098166"/>
                  <a:pt x="8772842" y="2075605"/>
                </a:cubicBezTo>
                <a:cubicBezTo>
                  <a:pt x="8727853" y="2030483"/>
                  <a:pt x="8592886" y="1985361"/>
                  <a:pt x="8547897" y="1940239"/>
                </a:cubicBezTo>
                <a:cubicBezTo>
                  <a:pt x="8435425" y="1895117"/>
                  <a:pt x="8390436" y="1872556"/>
                  <a:pt x="8322953" y="1827435"/>
                </a:cubicBezTo>
                <a:cubicBezTo>
                  <a:pt x="8187986" y="1759752"/>
                  <a:pt x="8075514" y="1692069"/>
                  <a:pt x="7940547" y="1624386"/>
                </a:cubicBezTo>
                <a:cubicBezTo>
                  <a:pt x="7895558" y="1601825"/>
                  <a:pt x="7850569" y="1579265"/>
                  <a:pt x="7850569" y="1556704"/>
                </a:cubicBezTo>
                <a:cubicBezTo>
                  <a:pt x="7828075" y="1556704"/>
                  <a:pt x="7805580" y="1556704"/>
                  <a:pt x="7805580" y="1534143"/>
                </a:cubicBezTo>
                <a:cubicBezTo>
                  <a:pt x="7783086" y="1556704"/>
                  <a:pt x="7715602" y="1534143"/>
                  <a:pt x="7670613" y="1511582"/>
                </a:cubicBezTo>
                <a:cubicBezTo>
                  <a:pt x="7625624" y="1511582"/>
                  <a:pt x="7625624" y="1534143"/>
                  <a:pt x="7670613" y="1534143"/>
                </a:cubicBezTo>
                <a:cubicBezTo>
                  <a:pt x="7715602" y="1579265"/>
                  <a:pt x="7760591" y="1601825"/>
                  <a:pt x="7805580" y="1624386"/>
                </a:cubicBezTo>
                <a:cubicBezTo>
                  <a:pt x="7760591" y="1624386"/>
                  <a:pt x="7715602" y="1624386"/>
                  <a:pt x="7670613" y="1579265"/>
                </a:cubicBezTo>
                <a:cubicBezTo>
                  <a:pt x="7648119" y="1556704"/>
                  <a:pt x="7580636" y="1534143"/>
                  <a:pt x="7513152" y="1511582"/>
                </a:cubicBezTo>
                <a:cubicBezTo>
                  <a:pt x="7490658" y="1489021"/>
                  <a:pt x="7445669" y="1466460"/>
                  <a:pt x="7468163" y="1466460"/>
                </a:cubicBezTo>
                <a:cubicBezTo>
                  <a:pt x="7490658" y="1466460"/>
                  <a:pt x="7513152" y="1466460"/>
                  <a:pt x="7580636" y="1489021"/>
                </a:cubicBezTo>
                <a:cubicBezTo>
                  <a:pt x="7603130" y="1511582"/>
                  <a:pt x="7603130" y="1489021"/>
                  <a:pt x="7603130" y="1489021"/>
                </a:cubicBezTo>
                <a:cubicBezTo>
                  <a:pt x="7625624" y="1489021"/>
                  <a:pt x="7625624" y="1489021"/>
                  <a:pt x="7625624" y="1489021"/>
                </a:cubicBezTo>
                <a:cubicBezTo>
                  <a:pt x="7603130" y="1466460"/>
                  <a:pt x="7513152" y="1443899"/>
                  <a:pt x="7513152" y="1421338"/>
                </a:cubicBezTo>
                <a:cubicBezTo>
                  <a:pt x="7558141" y="1421338"/>
                  <a:pt x="7603130" y="1466460"/>
                  <a:pt x="7648119" y="1466460"/>
                </a:cubicBezTo>
                <a:cubicBezTo>
                  <a:pt x="7558141" y="1398777"/>
                  <a:pt x="7468163" y="1331095"/>
                  <a:pt x="7333196" y="1285973"/>
                </a:cubicBezTo>
                <a:cubicBezTo>
                  <a:pt x="7333196" y="1263412"/>
                  <a:pt x="7310702" y="1263412"/>
                  <a:pt x="7288207" y="1240851"/>
                </a:cubicBezTo>
                <a:cubicBezTo>
                  <a:pt x="7265713" y="1240851"/>
                  <a:pt x="7243219" y="1240851"/>
                  <a:pt x="7243219" y="1218290"/>
                </a:cubicBezTo>
                <a:cubicBezTo>
                  <a:pt x="7175735" y="1195729"/>
                  <a:pt x="7130746" y="1195729"/>
                  <a:pt x="7085757" y="1173168"/>
                </a:cubicBezTo>
                <a:cubicBezTo>
                  <a:pt x="7063263" y="1173168"/>
                  <a:pt x="7063263" y="1173168"/>
                  <a:pt x="7063263" y="1173168"/>
                </a:cubicBezTo>
                <a:cubicBezTo>
                  <a:pt x="7063263" y="1150607"/>
                  <a:pt x="7063263" y="1128046"/>
                  <a:pt x="7085757" y="1150607"/>
                </a:cubicBezTo>
                <a:cubicBezTo>
                  <a:pt x="7130746" y="1105485"/>
                  <a:pt x="6905802" y="1037802"/>
                  <a:pt x="6883307" y="992681"/>
                </a:cubicBezTo>
                <a:cubicBezTo>
                  <a:pt x="6973285" y="1037802"/>
                  <a:pt x="7040768" y="1082924"/>
                  <a:pt x="7130746" y="1105485"/>
                </a:cubicBezTo>
                <a:cubicBezTo>
                  <a:pt x="7175735" y="1128046"/>
                  <a:pt x="7243219" y="1150607"/>
                  <a:pt x="7288207" y="1195729"/>
                </a:cubicBezTo>
                <a:cubicBezTo>
                  <a:pt x="7378185" y="1218290"/>
                  <a:pt x="7468163" y="1263412"/>
                  <a:pt x="7535647" y="1308534"/>
                </a:cubicBezTo>
                <a:cubicBezTo>
                  <a:pt x="7558141" y="1308534"/>
                  <a:pt x="7558141" y="1308534"/>
                  <a:pt x="7558141" y="1308534"/>
                </a:cubicBezTo>
                <a:cubicBezTo>
                  <a:pt x="7603130" y="1308534"/>
                  <a:pt x="7648119" y="1331095"/>
                  <a:pt x="7670613" y="1353655"/>
                </a:cubicBezTo>
                <a:cubicBezTo>
                  <a:pt x="7693108" y="1376216"/>
                  <a:pt x="7738097" y="1398777"/>
                  <a:pt x="7783086" y="1398777"/>
                </a:cubicBezTo>
                <a:cubicBezTo>
                  <a:pt x="7873064" y="1421338"/>
                  <a:pt x="7918053" y="1443899"/>
                  <a:pt x="7918053" y="1489021"/>
                </a:cubicBezTo>
                <a:cubicBezTo>
                  <a:pt x="7918053" y="1489021"/>
                  <a:pt x="7985536" y="1534143"/>
                  <a:pt x="8075514" y="1556704"/>
                </a:cubicBezTo>
                <a:cubicBezTo>
                  <a:pt x="8075514" y="1534143"/>
                  <a:pt x="8053019" y="1511582"/>
                  <a:pt x="8098008" y="1534143"/>
                </a:cubicBezTo>
                <a:cubicBezTo>
                  <a:pt x="8098008" y="1534143"/>
                  <a:pt x="8120503" y="1534143"/>
                  <a:pt x="8120503" y="1534143"/>
                </a:cubicBezTo>
                <a:cubicBezTo>
                  <a:pt x="8120503" y="1511582"/>
                  <a:pt x="8030525" y="1489021"/>
                  <a:pt x="8030525" y="1466460"/>
                </a:cubicBezTo>
                <a:cubicBezTo>
                  <a:pt x="7963041" y="1443899"/>
                  <a:pt x="8008030" y="1443899"/>
                  <a:pt x="8008030" y="1421338"/>
                </a:cubicBezTo>
                <a:cubicBezTo>
                  <a:pt x="7963041" y="1421338"/>
                  <a:pt x="7940547" y="1421338"/>
                  <a:pt x="7895558" y="1398777"/>
                </a:cubicBezTo>
                <a:cubicBezTo>
                  <a:pt x="7850569" y="1353655"/>
                  <a:pt x="7760591" y="1331095"/>
                  <a:pt x="7693108" y="1285973"/>
                </a:cubicBezTo>
                <a:cubicBezTo>
                  <a:pt x="7625624" y="1263412"/>
                  <a:pt x="7625624" y="1240851"/>
                  <a:pt x="7603130" y="1218290"/>
                </a:cubicBezTo>
                <a:cubicBezTo>
                  <a:pt x="7490658" y="1195729"/>
                  <a:pt x="7603130" y="1173168"/>
                  <a:pt x="7445669" y="1128046"/>
                </a:cubicBezTo>
                <a:cubicBezTo>
                  <a:pt x="7445669" y="1105485"/>
                  <a:pt x="7378185" y="1082924"/>
                  <a:pt x="7333196" y="1060363"/>
                </a:cubicBezTo>
                <a:cubicBezTo>
                  <a:pt x="7220724" y="1015242"/>
                  <a:pt x="7108252" y="947559"/>
                  <a:pt x="7040768" y="902437"/>
                </a:cubicBezTo>
                <a:cubicBezTo>
                  <a:pt x="7040768" y="902437"/>
                  <a:pt x="7063263" y="902437"/>
                  <a:pt x="7063263" y="902437"/>
                </a:cubicBezTo>
                <a:cubicBezTo>
                  <a:pt x="7108252" y="924998"/>
                  <a:pt x="7130746" y="924998"/>
                  <a:pt x="7153241" y="947559"/>
                </a:cubicBezTo>
                <a:cubicBezTo>
                  <a:pt x="7220724" y="947559"/>
                  <a:pt x="7265713" y="970120"/>
                  <a:pt x="7288207" y="992681"/>
                </a:cubicBezTo>
                <a:cubicBezTo>
                  <a:pt x="7378185" y="1037802"/>
                  <a:pt x="7513152" y="1105485"/>
                  <a:pt x="7603130" y="1150607"/>
                </a:cubicBezTo>
                <a:cubicBezTo>
                  <a:pt x="7603130" y="1150607"/>
                  <a:pt x="7625624" y="1173168"/>
                  <a:pt x="7648119" y="1173168"/>
                </a:cubicBezTo>
                <a:cubicBezTo>
                  <a:pt x="7693108" y="1218290"/>
                  <a:pt x="7805580" y="1285973"/>
                  <a:pt x="7918053" y="1353655"/>
                </a:cubicBezTo>
                <a:cubicBezTo>
                  <a:pt x="8008030" y="1398777"/>
                  <a:pt x="8120503" y="1443899"/>
                  <a:pt x="8187986" y="1489021"/>
                </a:cubicBezTo>
                <a:cubicBezTo>
                  <a:pt x="8232975" y="1534143"/>
                  <a:pt x="8345447" y="1556704"/>
                  <a:pt x="8390436" y="1601825"/>
                </a:cubicBezTo>
                <a:cubicBezTo>
                  <a:pt x="8390436" y="1601825"/>
                  <a:pt x="8412931" y="1624386"/>
                  <a:pt x="8412931" y="1624386"/>
                </a:cubicBezTo>
                <a:cubicBezTo>
                  <a:pt x="8502908" y="1646947"/>
                  <a:pt x="8547897" y="1669508"/>
                  <a:pt x="8592886" y="1714630"/>
                </a:cubicBezTo>
                <a:cubicBezTo>
                  <a:pt x="8772842" y="1804874"/>
                  <a:pt x="8975292" y="1895117"/>
                  <a:pt x="9200237" y="2007922"/>
                </a:cubicBezTo>
                <a:cubicBezTo>
                  <a:pt x="9200237" y="1962800"/>
                  <a:pt x="9110259" y="1940239"/>
                  <a:pt x="9065270" y="1895117"/>
                </a:cubicBezTo>
                <a:cubicBezTo>
                  <a:pt x="9200237" y="1962800"/>
                  <a:pt x="9267720" y="2007922"/>
                  <a:pt x="9380193" y="2053044"/>
                </a:cubicBezTo>
                <a:cubicBezTo>
                  <a:pt x="9402687" y="2075605"/>
                  <a:pt x="9470171" y="2075605"/>
                  <a:pt x="9470171" y="2075605"/>
                </a:cubicBezTo>
                <a:cubicBezTo>
                  <a:pt x="9560148" y="2098166"/>
                  <a:pt x="9560148" y="2120727"/>
                  <a:pt x="9582643" y="2120727"/>
                </a:cubicBezTo>
                <a:cubicBezTo>
                  <a:pt x="9627632" y="2143288"/>
                  <a:pt x="9672621" y="2165849"/>
                  <a:pt x="9672621" y="2188409"/>
                </a:cubicBezTo>
                <a:cubicBezTo>
                  <a:pt x="9987543" y="2346336"/>
                  <a:pt x="10234982" y="2481701"/>
                  <a:pt x="10527410" y="2639628"/>
                </a:cubicBezTo>
                <a:cubicBezTo>
                  <a:pt x="10549905" y="2639628"/>
                  <a:pt x="10572399" y="2639628"/>
                  <a:pt x="10594894" y="2639628"/>
                </a:cubicBezTo>
                <a:cubicBezTo>
                  <a:pt x="10594894" y="2639628"/>
                  <a:pt x="10617388" y="2639628"/>
                  <a:pt x="10639883" y="2662189"/>
                </a:cubicBezTo>
                <a:cubicBezTo>
                  <a:pt x="10707366" y="2684750"/>
                  <a:pt x="10774850" y="2729872"/>
                  <a:pt x="10842333" y="2752432"/>
                </a:cubicBezTo>
                <a:cubicBezTo>
                  <a:pt x="10864827" y="2774993"/>
                  <a:pt x="10887322" y="2774993"/>
                  <a:pt x="10909816" y="2774993"/>
                </a:cubicBezTo>
                <a:cubicBezTo>
                  <a:pt x="11061654" y="2859597"/>
                  <a:pt x="11238798" y="2944200"/>
                  <a:pt x="11412779" y="3019286"/>
                </a:cubicBezTo>
                <a:lnTo>
                  <a:pt x="11476197" y="3045691"/>
                </a:lnTo>
                <a:lnTo>
                  <a:pt x="11472178" y="3045724"/>
                </a:lnTo>
                <a:cubicBezTo>
                  <a:pt x="11483425" y="3051364"/>
                  <a:pt x="11494673" y="3055595"/>
                  <a:pt x="11505568" y="3059120"/>
                </a:cubicBezTo>
                <a:lnTo>
                  <a:pt x="11515296" y="3061970"/>
                </a:lnTo>
                <a:lnTo>
                  <a:pt x="11584650" y="3090846"/>
                </a:lnTo>
                <a:cubicBezTo>
                  <a:pt x="11573403" y="3079566"/>
                  <a:pt x="11556532" y="3073926"/>
                  <a:pt x="11536850" y="3068285"/>
                </a:cubicBezTo>
                <a:lnTo>
                  <a:pt x="11515296" y="3061970"/>
                </a:lnTo>
                <a:lnTo>
                  <a:pt x="11476197" y="3045691"/>
                </a:lnTo>
                <a:lnTo>
                  <a:pt x="11514707" y="3045372"/>
                </a:lnTo>
                <a:cubicBezTo>
                  <a:pt x="11549503" y="3044314"/>
                  <a:pt x="11562156" y="3040084"/>
                  <a:pt x="11562156" y="3023163"/>
                </a:cubicBezTo>
                <a:cubicBezTo>
                  <a:pt x="11494673" y="3000603"/>
                  <a:pt x="11472178" y="2978041"/>
                  <a:pt x="11404695" y="2955481"/>
                </a:cubicBezTo>
                <a:cubicBezTo>
                  <a:pt x="11337211" y="2955481"/>
                  <a:pt x="11314717" y="2932920"/>
                  <a:pt x="11269728" y="2887798"/>
                </a:cubicBezTo>
                <a:cubicBezTo>
                  <a:pt x="11269728" y="2887798"/>
                  <a:pt x="11269728" y="2865237"/>
                  <a:pt x="11269728" y="2865237"/>
                </a:cubicBezTo>
                <a:cubicBezTo>
                  <a:pt x="11224739" y="2865237"/>
                  <a:pt x="11202244" y="2842676"/>
                  <a:pt x="11157256" y="2842676"/>
                </a:cubicBezTo>
                <a:cubicBezTo>
                  <a:pt x="11134761" y="2820115"/>
                  <a:pt x="11112267" y="2820115"/>
                  <a:pt x="11067278" y="2797554"/>
                </a:cubicBezTo>
                <a:cubicBezTo>
                  <a:pt x="11067278" y="2797554"/>
                  <a:pt x="11044783" y="2774993"/>
                  <a:pt x="11044783" y="2774993"/>
                </a:cubicBezTo>
                <a:cubicBezTo>
                  <a:pt x="10999794" y="2752432"/>
                  <a:pt x="10954805" y="2729872"/>
                  <a:pt x="10954805" y="2729872"/>
                </a:cubicBezTo>
                <a:cubicBezTo>
                  <a:pt x="10977300" y="2729872"/>
                  <a:pt x="10999794" y="2729872"/>
                  <a:pt x="10999794" y="2729872"/>
                </a:cubicBezTo>
                <a:cubicBezTo>
                  <a:pt x="11044783" y="2752432"/>
                  <a:pt x="11067278" y="2774993"/>
                  <a:pt x="11112267" y="2797554"/>
                </a:cubicBezTo>
                <a:cubicBezTo>
                  <a:pt x="11089772" y="2774993"/>
                  <a:pt x="11044783" y="2752432"/>
                  <a:pt x="11022289" y="2729872"/>
                </a:cubicBezTo>
                <a:cubicBezTo>
                  <a:pt x="10977300" y="2707311"/>
                  <a:pt x="10932311" y="2684750"/>
                  <a:pt x="10887322" y="2662189"/>
                </a:cubicBezTo>
                <a:cubicBezTo>
                  <a:pt x="10819839" y="2617067"/>
                  <a:pt x="10729861" y="2594506"/>
                  <a:pt x="10662377" y="2549384"/>
                </a:cubicBezTo>
                <a:cubicBezTo>
                  <a:pt x="10549905" y="2504262"/>
                  <a:pt x="10459927" y="2459141"/>
                  <a:pt x="10347455" y="2391458"/>
                </a:cubicBezTo>
                <a:cubicBezTo>
                  <a:pt x="10257477" y="2391458"/>
                  <a:pt x="10167499" y="2346336"/>
                  <a:pt x="10077521" y="2278653"/>
                </a:cubicBezTo>
                <a:cubicBezTo>
                  <a:pt x="10010038" y="2256092"/>
                  <a:pt x="9965049" y="2233531"/>
                  <a:pt x="9965049" y="2210970"/>
                </a:cubicBezTo>
                <a:cubicBezTo>
                  <a:pt x="10032532" y="2233531"/>
                  <a:pt x="10055027" y="2256092"/>
                  <a:pt x="10100016" y="2278653"/>
                </a:cubicBezTo>
                <a:cubicBezTo>
                  <a:pt x="10145005" y="2278653"/>
                  <a:pt x="10167499" y="2301214"/>
                  <a:pt x="10189993" y="2301214"/>
                </a:cubicBezTo>
                <a:cubicBezTo>
                  <a:pt x="10212488" y="2323775"/>
                  <a:pt x="10257477" y="2346336"/>
                  <a:pt x="10279971" y="2346336"/>
                </a:cubicBezTo>
                <a:cubicBezTo>
                  <a:pt x="10279971" y="2368897"/>
                  <a:pt x="10302466" y="2368897"/>
                  <a:pt x="10302466" y="2368897"/>
                </a:cubicBezTo>
                <a:cubicBezTo>
                  <a:pt x="10414938" y="2414019"/>
                  <a:pt x="10527410" y="2459141"/>
                  <a:pt x="10617388" y="2504262"/>
                </a:cubicBezTo>
                <a:cubicBezTo>
                  <a:pt x="10662377" y="2526823"/>
                  <a:pt x="10707366" y="2571945"/>
                  <a:pt x="10752355" y="2594506"/>
                </a:cubicBezTo>
                <a:cubicBezTo>
                  <a:pt x="10774850" y="2594506"/>
                  <a:pt x="10774850" y="2571945"/>
                  <a:pt x="10774850" y="2571945"/>
                </a:cubicBezTo>
                <a:cubicBezTo>
                  <a:pt x="10729861" y="2549384"/>
                  <a:pt x="10707366" y="2549384"/>
                  <a:pt x="10684872" y="2526823"/>
                </a:cubicBezTo>
                <a:cubicBezTo>
                  <a:pt x="10684872" y="2504262"/>
                  <a:pt x="10639883" y="2481701"/>
                  <a:pt x="10617388" y="2481701"/>
                </a:cubicBezTo>
                <a:cubicBezTo>
                  <a:pt x="10594894" y="2459141"/>
                  <a:pt x="10549905" y="2459141"/>
                  <a:pt x="10549905" y="2436580"/>
                </a:cubicBezTo>
                <a:cubicBezTo>
                  <a:pt x="10549905" y="2436580"/>
                  <a:pt x="10572399" y="2459141"/>
                  <a:pt x="10594894" y="2459141"/>
                </a:cubicBezTo>
                <a:cubicBezTo>
                  <a:pt x="10617388" y="2436580"/>
                  <a:pt x="10527410" y="2414019"/>
                  <a:pt x="10572399" y="2414019"/>
                </a:cubicBezTo>
                <a:cubicBezTo>
                  <a:pt x="10572399" y="2414019"/>
                  <a:pt x="10527410" y="2391458"/>
                  <a:pt x="10504916" y="2368897"/>
                </a:cubicBezTo>
                <a:cubicBezTo>
                  <a:pt x="10504916" y="2368897"/>
                  <a:pt x="10482422" y="2368897"/>
                  <a:pt x="10459927" y="2346336"/>
                </a:cubicBezTo>
                <a:cubicBezTo>
                  <a:pt x="10459927" y="2346336"/>
                  <a:pt x="10392444" y="2301214"/>
                  <a:pt x="10369949" y="2278653"/>
                </a:cubicBezTo>
                <a:cubicBezTo>
                  <a:pt x="10414938" y="2301214"/>
                  <a:pt x="10437433" y="2323775"/>
                  <a:pt x="10482422" y="2346336"/>
                </a:cubicBezTo>
                <a:cubicBezTo>
                  <a:pt x="10549905" y="2346336"/>
                  <a:pt x="10572399" y="2368897"/>
                  <a:pt x="10617388" y="2391458"/>
                </a:cubicBezTo>
                <a:cubicBezTo>
                  <a:pt x="10909816" y="2571945"/>
                  <a:pt x="11247233" y="2707311"/>
                  <a:pt x="11562156" y="2865237"/>
                </a:cubicBezTo>
                <a:cubicBezTo>
                  <a:pt x="11742112" y="2955481"/>
                  <a:pt x="11899573" y="3045724"/>
                  <a:pt x="12079529" y="3135968"/>
                </a:cubicBezTo>
                <a:cubicBezTo>
                  <a:pt x="12079529" y="3135968"/>
                  <a:pt x="12079529" y="3135968"/>
                  <a:pt x="12126978" y="3135968"/>
                </a:cubicBezTo>
                <a:lnTo>
                  <a:pt x="12192000" y="3135968"/>
                </a:lnTo>
                <a:lnTo>
                  <a:pt x="12192000" y="3316455"/>
                </a:lnTo>
                <a:lnTo>
                  <a:pt x="12171264" y="3303060"/>
                </a:lnTo>
                <a:cubicBezTo>
                  <a:pt x="12147012" y="3292484"/>
                  <a:pt x="12113271" y="3288254"/>
                  <a:pt x="12079529" y="3271333"/>
                </a:cubicBezTo>
                <a:cubicBezTo>
                  <a:pt x="12090776" y="3282614"/>
                  <a:pt x="12107647" y="3293895"/>
                  <a:pt x="12127329" y="3305175"/>
                </a:cubicBezTo>
                <a:lnTo>
                  <a:pt x="12192000" y="3339016"/>
                </a:lnTo>
                <a:lnTo>
                  <a:pt x="12192000" y="5730474"/>
                </a:lnTo>
                <a:lnTo>
                  <a:pt x="12172319" y="5730474"/>
                </a:lnTo>
                <a:cubicBezTo>
                  <a:pt x="12169507" y="5730474"/>
                  <a:pt x="12169507" y="5730474"/>
                  <a:pt x="12169507" y="5730474"/>
                </a:cubicBezTo>
                <a:cubicBezTo>
                  <a:pt x="12169507" y="5730474"/>
                  <a:pt x="12169507" y="5743164"/>
                  <a:pt x="12178997" y="5749510"/>
                </a:cubicBezTo>
                <a:lnTo>
                  <a:pt x="12192000" y="5753034"/>
                </a:lnTo>
                <a:lnTo>
                  <a:pt x="12192000" y="6181692"/>
                </a:lnTo>
                <a:lnTo>
                  <a:pt x="12158259" y="6169002"/>
                </a:lnTo>
                <a:cubicBezTo>
                  <a:pt x="12124517" y="6160541"/>
                  <a:pt x="12090776" y="6164771"/>
                  <a:pt x="12057034" y="6181692"/>
                </a:cubicBezTo>
                <a:cubicBezTo>
                  <a:pt x="12079529" y="6181692"/>
                  <a:pt x="12102023" y="6181692"/>
                  <a:pt x="12102023" y="6204253"/>
                </a:cubicBezTo>
                <a:cubicBezTo>
                  <a:pt x="12124518" y="6204253"/>
                  <a:pt x="12147012" y="6226814"/>
                  <a:pt x="12169507" y="6249375"/>
                </a:cubicBezTo>
                <a:cubicBezTo>
                  <a:pt x="12169507" y="6249375"/>
                  <a:pt x="12182160" y="6249375"/>
                  <a:pt x="12188486" y="6258893"/>
                </a:cubicBezTo>
                <a:lnTo>
                  <a:pt x="12192000" y="6271932"/>
                </a:lnTo>
                <a:lnTo>
                  <a:pt x="12192000" y="7422542"/>
                </a:lnTo>
                <a:lnTo>
                  <a:pt x="11992362" y="7321018"/>
                </a:lnTo>
                <a:cubicBezTo>
                  <a:pt x="11927691" y="7287177"/>
                  <a:pt x="11865831" y="7253336"/>
                  <a:pt x="11809595" y="7219494"/>
                </a:cubicBezTo>
                <a:cubicBezTo>
                  <a:pt x="11629639" y="7106690"/>
                  <a:pt x="11427189" y="7016446"/>
                  <a:pt x="11247233" y="6903642"/>
                </a:cubicBezTo>
                <a:cubicBezTo>
                  <a:pt x="11247233" y="6903642"/>
                  <a:pt x="11241609" y="6903642"/>
                  <a:pt x="11233174" y="6900822"/>
                </a:cubicBezTo>
                <a:lnTo>
                  <a:pt x="11227258" y="6898072"/>
                </a:lnTo>
                <a:lnTo>
                  <a:pt x="11202244" y="6881081"/>
                </a:lnTo>
                <a:cubicBezTo>
                  <a:pt x="11207868" y="6886721"/>
                  <a:pt x="11213491" y="6890951"/>
                  <a:pt x="11218764" y="6894124"/>
                </a:cubicBezTo>
                <a:lnTo>
                  <a:pt x="11227258" y="6898072"/>
                </a:lnTo>
                <a:lnTo>
                  <a:pt x="11345998" y="6978727"/>
                </a:lnTo>
                <a:cubicBezTo>
                  <a:pt x="11482020" y="7072848"/>
                  <a:pt x="11595898" y="7157452"/>
                  <a:pt x="11697123" y="7242055"/>
                </a:cubicBezTo>
                <a:cubicBezTo>
                  <a:pt x="11697123" y="7264616"/>
                  <a:pt x="11719617" y="7264616"/>
                  <a:pt x="11719617" y="7264616"/>
                </a:cubicBezTo>
                <a:cubicBezTo>
                  <a:pt x="11764606" y="7309738"/>
                  <a:pt x="11764606" y="7309738"/>
                  <a:pt x="11719617" y="7332299"/>
                </a:cubicBezTo>
                <a:cubicBezTo>
                  <a:pt x="11674628" y="7287177"/>
                  <a:pt x="11652134" y="7287177"/>
                  <a:pt x="11652134" y="7264616"/>
                </a:cubicBezTo>
                <a:cubicBezTo>
                  <a:pt x="11539661" y="7219494"/>
                  <a:pt x="11449684" y="7196933"/>
                  <a:pt x="11337211" y="7151812"/>
                </a:cubicBezTo>
                <a:cubicBezTo>
                  <a:pt x="11449684" y="7196933"/>
                  <a:pt x="11539661" y="7264616"/>
                  <a:pt x="11629639" y="7309738"/>
                </a:cubicBezTo>
                <a:cubicBezTo>
                  <a:pt x="11719617" y="7332299"/>
                  <a:pt x="11764606" y="7377421"/>
                  <a:pt x="11787101" y="7399982"/>
                </a:cubicBezTo>
                <a:cubicBezTo>
                  <a:pt x="11719617" y="7354860"/>
                  <a:pt x="11539661" y="7309738"/>
                  <a:pt x="11539661" y="7287177"/>
                </a:cubicBezTo>
                <a:cubicBezTo>
                  <a:pt x="11517167" y="7264616"/>
                  <a:pt x="11494673" y="7264616"/>
                  <a:pt x="11472178" y="7242055"/>
                </a:cubicBezTo>
                <a:cubicBezTo>
                  <a:pt x="11404695" y="7287177"/>
                  <a:pt x="11629639" y="7332299"/>
                  <a:pt x="11629639" y="7377421"/>
                </a:cubicBezTo>
                <a:cubicBezTo>
                  <a:pt x="11629639" y="7399982"/>
                  <a:pt x="11742112" y="7422543"/>
                  <a:pt x="11764606" y="7445104"/>
                </a:cubicBezTo>
                <a:cubicBezTo>
                  <a:pt x="11607145" y="7399982"/>
                  <a:pt x="11584650" y="7354860"/>
                  <a:pt x="11449684" y="7332299"/>
                </a:cubicBezTo>
                <a:cubicBezTo>
                  <a:pt x="11404695" y="7332299"/>
                  <a:pt x="11382200" y="7309738"/>
                  <a:pt x="11314717" y="7287177"/>
                </a:cubicBezTo>
                <a:cubicBezTo>
                  <a:pt x="11292222" y="7309738"/>
                  <a:pt x="11382200" y="7332299"/>
                  <a:pt x="11292222" y="7332299"/>
                </a:cubicBezTo>
                <a:cubicBezTo>
                  <a:pt x="11269728" y="7332299"/>
                  <a:pt x="11359706" y="7354860"/>
                  <a:pt x="11382200" y="7377421"/>
                </a:cubicBezTo>
                <a:cubicBezTo>
                  <a:pt x="11472178" y="7422543"/>
                  <a:pt x="11562156" y="7467665"/>
                  <a:pt x="11652134" y="7512786"/>
                </a:cubicBezTo>
                <a:cubicBezTo>
                  <a:pt x="11697123" y="7557908"/>
                  <a:pt x="11697123" y="7557908"/>
                  <a:pt x="11584650" y="7535347"/>
                </a:cubicBezTo>
                <a:cubicBezTo>
                  <a:pt x="11562156" y="7535347"/>
                  <a:pt x="11629639" y="7580469"/>
                  <a:pt x="11562156" y="7557908"/>
                </a:cubicBezTo>
                <a:cubicBezTo>
                  <a:pt x="11472178" y="7557908"/>
                  <a:pt x="11449684" y="7512786"/>
                  <a:pt x="11404695" y="7490225"/>
                </a:cubicBezTo>
                <a:cubicBezTo>
                  <a:pt x="11449684" y="7512786"/>
                  <a:pt x="11494673" y="7535347"/>
                  <a:pt x="11539661" y="7512786"/>
                </a:cubicBezTo>
                <a:cubicBezTo>
                  <a:pt x="11494673" y="7490225"/>
                  <a:pt x="11404695" y="7445104"/>
                  <a:pt x="11314717" y="7399982"/>
                </a:cubicBezTo>
                <a:cubicBezTo>
                  <a:pt x="11269728" y="7377421"/>
                  <a:pt x="11247233" y="7377421"/>
                  <a:pt x="11224739" y="7377421"/>
                </a:cubicBezTo>
                <a:cubicBezTo>
                  <a:pt x="11224739" y="7399982"/>
                  <a:pt x="11067278" y="7399982"/>
                  <a:pt x="11157256" y="7445104"/>
                </a:cubicBezTo>
                <a:cubicBezTo>
                  <a:pt x="11269728" y="7490225"/>
                  <a:pt x="11359706" y="7535347"/>
                  <a:pt x="11404695" y="7580469"/>
                </a:cubicBezTo>
                <a:cubicBezTo>
                  <a:pt x="11494673" y="7603030"/>
                  <a:pt x="11562156" y="7625591"/>
                  <a:pt x="11629639" y="7648152"/>
                </a:cubicBezTo>
                <a:cubicBezTo>
                  <a:pt x="11629639" y="7670713"/>
                  <a:pt x="11674628" y="7693274"/>
                  <a:pt x="11629639" y="7670713"/>
                </a:cubicBezTo>
                <a:cubicBezTo>
                  <a:pt x="11584650" y="7670713"/>
                  <a:pt x="11562156" y="7648152"/>
                  <a:pt x="11539661" y="7648152"/>
                </a:cubicBezTo>
                <a:cubicBezTo>
                  <a:pt x="11539661" y="7670713"/>
                  <a:pt x="11607145" y="7693274"/>
                  <a:pt x="11607145" y="7715835"/>
                </a:cubicBezTo>
                <a:cubicBezTo>
                  <a:pt x="11629639" y="7715835"/>
                  <a:pt x="11652134" y="7715835"/>
                  <a:pt x="11674628" y="7738396"/>
                </a:cubicBezTo>
                <a:cubicBezTo>
                  <a:pt x="11719617" y="7760956"/>
                  <a:pt x="11742112" y="7783517"/>
                  <a:pt x="11764606" y="7806078"/>
                </a:cubicBezTo>
                <a:cubicBezTo>
                  <a:pt x="11697123" y="7783517"/>
                  <a:pt x="11652134" y="7760956"/>
                  <a:pt x="11607145" y="7738396"/>
                </a:cubicBezTo>
                <a:cubicBezTo>
                  <a:pt x="11562156" y="7715835"/>
                  <a:pt x="11562156" y="7715835"/>
                  <a:pt x="11562156" y="7693274"/>
                </a:cubicBezTo>
                <a:cubicBezTo>
                  <a:pt x="11427189" y="7625591"/>
                  <a:pt x="11247233" y="7535347"/>
                  <a:pt x="11044783" y="7445104"/>
                </a:cubicBezTo>
                <a:cubicBezTo>
                  <a:pt x="11044783" y="7467665"/>
                  <a:pt x="11134761" y="7512786"/>
                  <a:pt x="11157256" y="7535347"/>
                </a:cubicBezTo>
                <a:cubicBezTo>
                  <a:pt x="11269728" y="7580469"/>
                  <a:pt x="11247233" y="7603030"/>
                  <a:pt x="11382200" y="7670713"/>
                </a:cubicBezTo>
                <a:cubicBezTo>
                  <a:pt x="11404695" y="7670713"/>
                  <a:pt x="11449684" y="7670713"/>
                  <a:pt x="11472178" y="7693274"/>
                </a:cubicBezTo>
                <a:lnTo>
                  <a:pt x="11449684" y="7693274"/>
                </a:lnTo>
                <a:cubicBezTo>
                  <a:pt x="11449684" y="7715835"/>
                  <a:pt x="11494673" y="7738396"/>
                  <a:pt x="11517167" y="7760956"/>
                </a:cubicBezTo>
                <a:cubicBezTo>
                  <a:pt x="11562156" y="7783517"/>
                  <a:pt x="11629639" y="7806078"/>
                  <a:pt x="11629639" y="7828639"/>
                </a:cubicBezTo>
                <a:cubicBezTo>
                  <a:pt x="11697123" y="7851200"/>
                  <a:pt x="11719617" y="7873761"/>
                  <a:pt x="11787101" y="7896322"/>
                </a:cubicBezTo>
                <a:cubicBezTo>
                  <a:pt x="11809595" y="7918883"/>
                  <a:pt x="11809595" y="7918883"/>
                  <a:pt x="11809595" y="7918883"/>
                </a:cubicBezTo>
                <a:cubicBezTo>
                  <a:pt x="11832090" y="7941444"/>
                  <a:pt x="11899573" y="7964005"/>
                  <a:pt x="11877078" y="7986566"/>
                </a:cubicBezTo>
                <a:cubicBezTo>
                  <a:pt x="11922067" y="7986566"/>
                  <a:pt x="11944562" y="8009127"/>
                  <a:pt x="11967056" y="8031687"/>
                </a:cubicBezTo>
                <a:cubicBezTo>
                  <a:pt x="12017669" y="8048608"/>
                  <a:pt x="12055629" y="8065529"/>
                  <a:pt x="12071445" y="8082449"/>
                </a:cubicBezTo>
                <a:lnTo>
                  <a:pt x="12079528" y="8099368"/>
                </a:lnTo>
                <a:lnTo>
                  <a:pt x="12079525" y="8099368"/>
                </a:lnTo>
                <a:lnTo>
                  <a:pt x="12026807" y="8072932"/>
                </a:lnTo>
                <a:cubicBezTo>
                  <a:pt x="11986739" y="8052838"/>
                  <a:pt x="11978304" y="8048608"/>
                  <a:pt x="11944562" y="8031687"/>
                </a:cubicBezTo>
                <a:cubicBezTo>
                  <a:pt x="11944562" y="8009127"/>
                  <a:pt x="11944562" y="8009127"/>
                  <a:pt x="11922067" y="8009127"/>
                </a:cubicBezTo>
                <a:cubicBezTo>
                  <a:pt x="11922067" y="8009127"/>
                  <a:pt x="11899573" y="8009127"/>
                  <a:pt x="11899573" y="8009127"/>
                </a:cubicBezTo>
                <a:cubicBezTo>
                  <a:pt x="11899573" y="8009127"/>
                  <a:pt x="11899573" y="8031687"/>
                  <a:pt x="11899573" y="8031687"/>
                </a:cubicBezTo>
                <a:cubicBezTo>
                  <a:pt x="11944562" y="8054248"/>
                  <a:pt x="11989551" y="8054248"/>
                  <a:pt x="11989551" y="8076809"/>
                </a:cubicBezTo>
                <a:cubicBezTo>
                  <a:pt x="11922067" y="8054248"/>
                  <a:pt x="11899573" y="8054248"/>
                  <a:pt x="11877078" y="8031687"/>
                </a:cubicBezTo>
                <a:cubicBezTo>
                  <a:pt x="11809595" y="7986566"/>
                  <a:pt x="11764606" y="7964005"/>
                  <a:pt x="11697123" y="7918883"/>
                </a:cubicBezTo>
                <a:cubicBezTo>
                  <a:pt x="11697123" y="7918883"/>
                  <a:pt x="11674628" y="7918883"/>
                  <a:pt x="11674628" y="7918883"/>
                </a:cubicBezTo>
                <a:cubicBezTo>
                  <a:pt x="11652134" y="7896322"/>
                  <a:pt x="11629639" y="7873761"/>
                  <a:pt x="11584650" y="7873761"/>
                </a:cubicBezTo>
                <a:cubicBezTo>
                  <a:pt x="11517167" y="7851200"/>
                  <a:pt x="11449684" y="7851200"/>
                  <a:pt x="11382200" y="7828639"/>
                </a:cubicBezTo>
                <a:cubicBezTo>
                  <a:pt x="11359706" y="7806078"/>
                  <a:pt x="11404695" y="7806078"/>
                  <a:pt x="11404695" y="7806078"/>
                </a:cubicBezTo>
                <a:cubicBezTo>
                  <a:pt x="11449684" y="7760956"/>
                  <a:pt x="11359706" y="7693274"/>
                  <a:pt x="11202244" y="7648152"/>
                </a:cubicBezTo>
                <a:cubicBezTo>
                  <a:pt x="11044783" y="7580469"/>
                  <a:pt x="11044783" y="7557908"/>
                  <a:pt x="11022289" y="7535347"/>
                </a:cubicBezTo>
                <a:cubicBezTo>
                  <a:pt x="10954805" y="7490225"/>
                  <a:pt x="10909816" y="7467665"/>
                  <a:pt x="10864827" y="7445104"/>
                </a:cubicBezTo>
                <a:cubicBezTo>
                  <a:pt x="10864827" y="7422543"/>
                  <a:pt x="10842333" y="7422543"/>
                  <a:pt x="10842333" y="7422543"/>
                </a:cubicBezTo>
                <a:cubicBezTo>
                  <a:pt x="10774850" y="7399982"/>
                  <a:pt x="10707366" y="7354860"/>
                  <a:pt x="10684872" y="7332299"/>
                </a:cubicBezTo>
                <a:cubicBezTo>
                  <a:pt x="10639883" y="7332299"/>
                  <a:pt x="10617388" y="7309738"/>
                  <a:pt x="10594894" y="7287177"/>
                </a:cubicBezTo>
                <a:cubicBezTo>
                  <a:pt x="10347455" y="7151812"/>
                  <a:pt x="10100016" y="7039007"/>
                  <a:pt x="9852576" y="6903642"/>
                </a:cubicBezTo>
                <a:cubicBezTo>
                  <a:pt x="9807588" y="6881081"/>
                  <a:pt x="9762599" y="6835959"/>
                  <a:pt x="9672621" y="6835959"/>
                </a:cubicBezTo>
                <a:cubicBezTo>
                  <a:pt x="9650126" y="6858520"/>
                  <a:pt x="9695115" y="6881081"/>
                  <a:pt x="9650126" y="6881081"/>
                </a:cubicBezTo>
                <a:cubicBezTo>
                  <a:pt x="9695115" y="6903642"/>
                  <a:pt x="9740104" y="6926202"/>
                  <a:pt x="9762599" y="6948763"/>
                </a:cubicBezTo>
                <a:cubicBezTo>
                  <a:pt x="9717610" y="6926202"/>
                  <a:pt x="9672621" y="6903642"/>
                  <a:pt x="9650126" y="6903642"/>
                </a:cubicBezTo>
                <a:cubicBezTo>
                  <a:pt x="9627632" y="6903642"/>
                  <a:pt x="9605137" y="6903642"/>
                  <a:pt x="9605137" y="6903642"/>
                </a:cubicBezTo>
                <a:lnTo>
                  <a:pt x="9582643" y="6903642"/>
                </a:lnTo>
                <a:cubicBezTo>
                  <a:pt x="9560148" y="6926202"/>
                  <a:pt x="9762599" y="6971324"/>
                  <a:pt x="9560148" y="6926202"/>
                </a:cubicBezTo>
                <a:cubicBezTo>
                  <a:pt x="9560148" y="6926202"/>
                  <a:pt x="9447676" y="6926202"/>
                  <a:pt x="9447676" y="6948763"/>
                </a:cubicBezTo>
                <a:cubicBezTo>
                  <a:pt x="9515159" y="6971324"/>
                  <a:pt x="9492665" y="6993885"/>
                  <a:pt x="9582643" y="7016446"/>
                </a:cubicBezTo>
                <a:cubicBezTo>
                  <a:pt x="9695115" y="7061568"/>
                  <a:pt x="9627632" y="7016446"/>
                  <a:pt x="9672621" y="7016446"/>
                </a:cubicBezTo>
                <a:cubicBezTo>
                  <a:pt x="9762599" y="7039007"/>
                  <a:pt x="9762599" y="7084129"/>
                  <a:pt x="9807588" y="7106690"/>
                </a:cubicBezTo>
                <a:cubicBezTo>
                  <a:pt x="9650126" y="7061568"/>
                  <a:pt x="9627632" y="7061568"/>
                  <a:pt x="9582643" y="7084129"/>
                </a:cubicBezTo>
                <a:cubicBezTo>
                  <a:pt x="9627632" y="7106690"/>
                  <a:pt x="9740104" y="7151812"/>
                  <a:pt x="9717610" y="7174373"/>
                </a:cubicBezTo>
                <a:cubicBezTo>
                  <a:pt x="9650126" y="7129251"/>
                  <a:pt x="9560148" y="7106690"/>
                  <a:pt x="9537654" y="7084129"/>
                </a:cubicBezTo>
                <a:cubicBezTo>
                  <a:pt x="9402687" y="6993885"/>
                  <a:pt x="9200237" y="6926202"/>
                  <a:pt x="9087765" y="6858520"/>
                </a:cubicBezTo>
                <a:cubicBezTo>
                  <a:pt x="9020281" y="6835959"/>
                  <a:pt x="8952798" y="6790837"/>
                  <a:pt x="8907809" y="6768276"/>
                </a:cubicBezTo>
                <a:cubicBezTo>
                  <a:pt x="8705359" y="6678032"/>
                  <a:pt x="8480414" y="6565228"/>
                  <a:pt x="8255470" y="6474984"/>
                </a:cubicBezTo>
                <a:cubicBezTo>
                  <a:pt x="8120503" y="6407301"/>
                  <a:pt x="7963041" y="6339619"/>
                  <a:pt x="7828075" y="6294497"/>
                </a:cubicBezTo>
                <a:cubicBezTo>
                  <a:pt x="7693108" y="6204253"/>
                  <a:pt x="7535647" y="6136570"/>
                  <a:pt x="7400680" y="6068888"/>
                </a:cubicBezTo>
                <a:lnTo>
                  <a:pt x="7386609" y="6063622"/>
                </a:lnTo>
                <a:lnTo>
                  <a:pt x="7381700" y="6059370"/>
                </a:lnTo>
                <a:cubicBezTo>
                  <a:pt x="7379591" y="6056197"/>
                  <a:pt x="7378185" y="6051967"/>
                  <a:pt x="7378185" y="6046327"/>
                </a:cubicBezTo>
                <a:cubicBezTo>
                  <a:pt x="7378185" y="6051967"/>
                  <a:pt x="7378185" y="6056197"/>
                  <a:pt x="7378537" y="6059370"/>
                </a:cubicBezTo>
                <a:lnTo>
                  <a:pt x="7379061" y="6060797"/>
                </a:lnTo>
                <a:lnTo>
                  <a:pt x="7212289" y="5998385"/>
                </a:lnTo>
                <a:cubicBezTo>
                  <a:pt x="7153241" y="5973004"/>
                  <a:pt x="7097005" y="5944802"/>
                  <a:pt x="7040768" y="5910961"/>
                </a:cubicBezTo>
                <a:cubicBezTo>
                  <a:pt x="7018274" y="5910961"/>
                  <a:pt x="6995779" y="5910961"/>
                  <a:pt x="6973285" y="5910961"/>
                </a:cubicBezTo>
                <a:cubicBezTo>
                  <a:pt x="6995779" y="5933522"/>
                  <a:pt x="7040768" y="5933522"/>
                  <a:pt x="7063263" y="5956083"/>
                </a:cubicBezTo>
                <a:cubicBezTo>
                  <a:pt x="7198230" y="6023766"/>
                  <a:pt x="7355691" y="6091448"/>
                  <a:pt x="7490658" y="6159131"/>
                </a:cubicBezTo>
                <a:cubicBezTo>
                  <a:pt x="7535647" y="6181692"/>
                  <a:pt x="7603130" y="6226814"/>
                  <a:pt x="7670613" y="6249375"/>
                </a:cubicBezTo>
                <a:cubicBezTo>
                  <a:pt x="7783086" y="6294497"/>
                  <a:pt x="7828075" y="6362179"/>
                  <a:pt x="7963041" y="6407301"/>
                </a:cubicBezTo>
                <a:cubicBezTo>
                  <a:pt x="8053019" y="6452423"/>
                  <a:pt x="8075514" y="6497545"/>
                  <a:pt x="8210481" y="6520106"/>
                </a:cubicBezTo>
                <a:cubicBezTo>
                  <a:pt x="8232975" y="6542667"/>
                  <a:pt x="8255470" y="6565228"/>
                  <a:pt x="8300458" y="6565228"/>
                </a:cubicBezTo>
                <a:cubicBezTo>
                  <a:pt x="8390436" y="6632911"/>
                  <a:pt x="8547897" y="6678032"/>
                  <a:pt x="8637875" y="6745715"/>
                </a:cubicBezTo>
                <a:cubicBezTo>
                  <a:pt x="8660370" y="6790837"/>
                  <a:pt x="8592886" y="6790837"/>
                  <a:pt x="8637875" y="6813398"/>
                </a:cubicBezTo>
                <a:cubicBezTo>
                  <a:pt x="8637875" y="6813398"/>
                  <a:pt x="8637875" y="6813398"/>
                  <a:pt x="8660370" y="6835959"/>
                </a:cubicBezTo>
                <a:cubicBezTo>
                  <a:pt x="8727853" y="6835959"/>
                  <a:pt x="8795337" y="6813398"/>
                  <a:pt x="8885314" y="6881081"/>
                </a:cubicBezTo>
                <a:cubicBezTo>
                  <a:pt x="8907809" y="6881081"/>
                  <a:pt x="8952798" y="6903642"/>
                  <a:pt x="8975292" y="6926202"/>
                </a:cubicBezTo>
                <a:cubicBezTo>
                  <a:pt x="9065270" y="6948763"/>
                  <a:pt x="9132754" y="7016446"/>
                  <a:pt x="9222731" y="6971324"/>
                </a:cubicBezTo>
                <a:cubicBezTo>
                  <a:pt x="9222731" y="6971324"/>
                  <a:pt x="9312709" y="6971324"/>
                  <a:pt x="9357698" y="6993885"/>
                </a:cubicBezTo>
                <a:cubicBezTo>
                  <a:pt x="9425181" y="7027727"/>
                  <a:pt x="9353480" y="7023497"/>
                  <a:pt x="9322902" y="7019266"/>
                </a:cubicBezTo>
                <a:lnTo>
                  <a:pt x="9315159" y="7017905"/>
                </a:lnTo>
                <a:lnTo>
                  <a:pt x="9312709" y="7016446"/>
                </a:lnTo>
                <a:cubicBezTo>
                  <a:pt x="9309897" y="7016446"/>
                  <a:pt x="9309897" y="7016799"/>
                  <a:pt x="9311874" y="7017327"/>
                </a:cubicBezTo>
                <a:lnTo>
                  <a:pt x="9315159" y="7017905"/>
                </a:lnTo>
                <a:lnTo>
                  <a:pt x="9335203" y="7029842"/>
                </a:lnTo>
                <a:cubicBezTo>
                  <a:pt x="9347857" y="7040417"/>
                  <a:pt x="9335204" y="7044647"/>
                  <a:pt x="9335204" y="7061568"/>
                </a:cubicBezTo>
                <a:cubicBezTo>
                  <a:pt x="9312709" y="7061568"/>
                  <a:pt x="9290215" y="7061568"/>
                  <a:pt x="9290215" y="7039007"/>
                </a:cubicBezTo>
                <a:cubicBezTo>
                  <a:pt x="9267720" y="7039007"/>
                  <a:pt x="9290215" y="7039007"/>
                  <a:pt x="9290215" y="7016446"/>
                </a:cubicBezTo>
                <a:cubicBezTo>
                  <a:pt x="9155248" y="7016446"/>
                  <a:pt x="9042776" y="7016446"/>
                  <a:pt x="8930303" y="6948763"/>
                </a:cubicBezTo>
                <a:cubicBezTo>
                  <a:pt x="8907809" y="6926202"/>
                  <a:pt x="8840325" y="6903642"/>
                  <a:pt x="8795337" y="6903642"/>
                </a:cubicBezTo>
                <a:cubicBezTo>
                  <a:pt x="8975292" y="6993885"/>
                  <a:pt x="9177742" y="7084129"/>
                  <a:pt x="9357698" y="7196933"/>
                </a:cubicBezTo>
                <a:cubicBezTo>
                  <a:pt x="9380193" y="7196933"/>
                  <a:pt x="9380193" y="7219494"/>
                  <a:pt x="9425182" y="7219494"/>
                </a:cubicBezTo>
                <a:cubicBezTo>
                  <a:pt x="9470171" y="7219494"/>
                  <a:pt x="9470171" y="7196933"/>
                  <a:pt x="9425182" y="7174373"/>
                </a:cubicBezTo>
                <a:cubicBezTo>
                  <a:pt x="9380193" y="7151812"/>
                  <a:pt x="9357698" y="7151812"/>
                  <a:pt x="9335204" y="7129251"/>
                </a:cubicBezTo>
                <a:cubicBezTo>
                  <a:pt x="9312709" y="7106690"/>
                  <a:pt x="9290215" y="7084129"/>
                  <a:pt x="9312709" y="7084129"/>
                </a:cubicBezTo>
                <a:cubicBezTo>
                  <a:pt x="9357698" y="7106690"/>
                  <a:pt x="9380193" y="7106690"/>
                  <a:pt x="9380193" y="7129251"/>
                </a:cubicBezTo>
                <a:cubicBezTo>
                  <a:pt x="9402687" y="7151812"/>
                  <a:pt x="9447676" y="7151812"/>
                  <a:pt x="9470171" y="7174373"/>
                </a:cubicBezTo>
                <a:cubicBezTo>
                  <a:pt x="9515159" y="7196933"/>
                  <a:pt x="9560148" y="7219494"/>
                  <a:pt x="9605137" y="7242055"/>
                </a:cubicBezTo>
                <a:cubicBezTo>
                  <a:pt x="9695115" y="7242055"/>
                  <a:pt x="9740104" y="7287177"/>
                  <a:pt x="9717610" y="7287177"/>
                </a:cubicBezTo>
                <a:cubicBezTo>
                  <a:pt x="9650126" y="7309738"/>
                  <a:pt x="9785093" y="7354860"/>
                  <a:pt x="9875071" y="7399982"/>
                </a:cubicBezTo>
                <a:cubicBezTo>
                  <a:pt x="9920060" y="7422543"/>
                  <a:pt x="9987543" y="7422543"/>
                  <a:pt x="9987543" y="7445104"/>
                </a:cubicBezTo>
                <a:cubicBezTo>
                  <a:pt x="10032532" y="7467665"/>
                  <a:pt x="10100016" y="7512786"/>
                  <a:pt x="10122510" y="7535347"/>
                </a:cubicBezTo>
                <a:cubicBezTo>
                  <a:pt x="10167499" y="7557908"/>
                  <a:pt x="10279971" y="7625591"/>
                  <a:pt x="10234982" y="7648152"/>
                </a:cubicBezTo>
                <a:cubicBezTo>
                  <a:pt x="10324960" y="7670713"/>
                  <a:pt x="10414938" y="7715835"/>
                  <a:pt x="10482422" y="7760956"/>
                </a:cubicBezTo>
                <a:cubicBezTo>
                  <a:pt x="10549905" y="7783517"/>
                  <a:pt x="10617388" y="7828639"/>
                  <a:pt x="10639883" y="7851200"/>
                </a:cubicBezTo>
                <a:cubicBezTo>
                  <a:pt x="10527410" y="7828639"/>
                  <a:pt x="10504916" y="7783517"/>
                  <a:pt x="10459927" y="7760956"/>
                </a:cubicBezTo>
                <a:cubicBezTo>
                  <a:pt x="10324960" y="7693274"/>
                  <a:pt x="10167499" y="7625591"/>
                  <a:pt x="10077521" y="7580469"/>
                </a:cubicBezTo>
                <a:cubicBezTo>
                  <a:pt x="10055027" y="7557908"/>
                  <a:pt x="10032532" y="7557908"/>
                  <a:pt x="10010038" y="7535347"/>
                </a:cubicBezTo>
                <a:cubicBezTo>
                  <a:pt x="9987543" y="7535347"/>
                  <a:pt x="9942554" y="7512786"/>
                  <a:pt x="9920060" y="7512786"/>
                </a:cubicBezTo>
                <a:cubicBezTo>
                  <a:pt x="9987543" y="7512786"/>
                  <a:pt x="10010038" y="7535347"/>
                  <a:pt x="10032532" y="7535347"/>
                </a:cubicBezTo>
                <a:cubicBezTo>
                  <a:pt x="10077521" y="7557908"/>
                  <a:pt x="10122510" y="7557908"/>
                  <a:pt x="10077521" y="7535347"/>
                </a:cubicBezTo>
                <a:cubicBezTo>
                  <a:pt x="10032532" y="7512786"/>
                  <a:pt x="9987543" y="7490225"/>
                  <a:pt x="9965049" y="7467665"/>
                </a:cubicBezTo>
                <a:cubicBezTo>
                  <a:pt x="9942554" y="7467665"/>
                  <a:pt x="9942554" y="7467665"/>
                  <a:pt x="9942554" y="7467665"/>
                </a:cubicBezTo>
                <a:cubicBezTo>
                  <a:pt x="9807588" y="7422543"/>
                  <a:pt x="9650126" y="7399982"/>
                  <a:pt x="9582643" y="7332299"/>
                </a:cubicBezTo>
                <a:cubicBezTo>
                  <a:pt x="9492665" y="7309738"/>
                  <a:pt x="9470171" y="7287177"/>
                  <a:pt x="9470171" y="7264616"/>
                </a:cubicBezTo>
                <a:cubicBezTo>
                  <a:pt x="9402687" y="7242055"/>
                  <a:pt x="9357698" y="7219494"/>
                  <a:pt x="9290215" y="7196933"/>
                </a:cubicBezTo>
                <a:cubicBezTo>
                  <a:pt x="9222731" y="7129251"/>
                  <a:pt x="9042776" y="7061568"/>
                  <a:pt x="8930303" y="6993885"/>
                </a:cubicBezTo>
                <a:cubicBezTo>
                  <a:pt x="8930303" y="6993885"/>
                  <a:pt x="8907809" y="6993885"/>
                  <a:pt x="8907809" y="6993885"/>
                </a:cubicBezTo>
                <a:cubicBezTo>
                  <a:pt x="8930303" y="7016446"/>
                  <a:pt x="8952798" y="7016446"/>
                  <a:pt x="8997787" y="7039007"/>
                </a:cubicBezTo>
                <a:cubicBezTo>
                  <a:pt x="8997787" y="7039007"/>
                  <a:pt x="8975292" y="7039007"/>
                  <a:pt x="8975292" y="7039007"/>
                </a:cubicBezTo>
                <a:cubicBezTo>
                  <a:pt x="8952798" y="7016446"/>
                  <a:pt x="8907809" y="7016446"/>
                  <a:pt x="8862820" y="6993885"/>
                </a:cubicBezTo>
                <a:cubicBezTo>
                  <a:pt x="8795337" y="6948763"/>
                  <a:pt x="8750348" y="6926202"/>
                  <a:pt x="8682864" y="6903642"/>
                </a:cubicBezTo>
                <a:cubicBezTo>
                  <a:pt x="8615381" y="6881081"/>
                  <a:pt x="8592886" y="6858520"/>
                  <a:pt x="8570392" y="6835959"/>
                </a:cubicBezTo>
                <a:cubicBezTo>
                  <a:pt x="8660370" y="6858520"/>
                  <a:pt x="8682864" y="6881081"/>
                  <a:pt x="8705359" y="6903642"/>
                </a:cubicBezTo>
                <a:cubicBezTo>
                  <a:pt x="8750348" y="6903642"/>
                  <a:pt x="8772842" y="6926202"/>
                  <a:pt x="8840325" y="6948763"/>
                </a:cubicBezTo>
                <a:cubicBezTo>
                  <a:pt x="8750348" y="6903642"/>
                  <a:pt x="8660370" y="6858520"/>
                  <a:pt x="8547897" y="6813398"/>
                </a:cubicBezTo>
                <a:cubicBezTo>
                  <a:pt x="8480414" y="6768276"/>
                  <a:pt x="8457920" y="6745715"/>
                  <a:pt x="8345447" y="6723154"/>
                </a:cubicBezTo>
                <a:cubicBezTo>
                  <a:pt x="8210481" y="6700593"/>
                  <a:pt x="8165492" y="6655471"/>
                  <a:pt x="8120503" y="6632911"/>
                </a:cubicBezTo>
                <a:cubicBezTo>
                  <a:pt x="8053019" y="6587789"/>
                  <a:pt x="7985536" y="6542667"/>
                  <a:pt x="7850569" y="6520106"/>
                </a:cubicBezTo>
                <a:lnTo>
                  <a:pt x="7862076" y="6534013"/>
                </a:lnTo>
                <a:lnTo>
                  <a:pt x="7827020" y="6514466"/>
                </a:lnTo>
                <a:cubicBezTo>
                  <a:pt x="7731067" y="6463703"/>
                  <a:pt x="7625624" y="6412941"/>
                  <a:pt x="7558141" y="6362179"/>
                </a:cubicBezTo>
                <a:cubicBezTo>
                  <a:pt x="7513152" y="6339619"/>
                  <a:pt x="7468163" y="6339619"/>
                  <a:pt x="7423174" y="6317058"/>
                </a:cubicBezTo>
                <a:cubicBezTo>
                  <a:pt x="7153241" y="6204253"/>
                  <a:pt x="6928296" y="6091448"/>
                  <a:pt x="6725846" y="6001205"/>
                </a:cubicBezTo>
                <a:cubicBezTo>
                  <a:pt x="6523396" y="5910961"/>
                  <a:pt x="6320945" y="5798156"/>
                  <a:pt x="6096001" y="5707913"/>
                </a:cubicBezTo>
                <a:cubicBezTo>
                  <a:pt x="6118495" y="5753035"/>
                  <a:pt x="6275956" y="5798156"/>
                  <a:pt x="6343440" y="5843278"/>
                </a:cubicBezTo>
                <a:cubicBezTo>
                  <a:pt x="6500901" y="5910961"/>
                  <a:pt x="6703351" y="6001205"/>
                  <a:pt x="6860813" y="6091448"/>
                </a:cubicBezTo>
                <a:cubicBezTo>
                  <a:pt x="6905802" y="6091448"/>
                  <a:pt x="6973285" y="6114009"/>
                  <a:pt x="6928296" y="6136570"/>
                </a:cubicBezTo>
                <a:cubicBezTo>
                  <a:pt x="6928296" y="6136570"/>
                  <a:pt x="6905802" y="6136570"/>
                  <a:pt x="6883307" y="6136570"/>
                </a:cubicBezTo>
                <a:cubicBezTo>
                  <a:pt x="6815824" y="6114009"/>
                  <a:pt x="6770835" y="6091448"/>
                  <a:pt x="6748340" y="6091448"/>
                </a:cubicBezTo>
                <a:cubicBezTo>
                  <a:pt x="6731469" y="6057607"/>
                  <a:pt x="6689292" y="6036456"/>
                  <a:pt x="6640789" y="6027996"/>
                </a:cubicBezTo>
                <a:lnTo>
                  <a:pt x="6613373" y="6025672"/>
                </a:lnTo>
                <a:lnTo>
                  <a:pt x="6613373" y="6023766"/>
                </a:lnTo>
                <a:cubicBezTo>
                  <a:pt x="6613373" y="6023766"/>
                  <a:pt x="6590879" y="6023766"/>
                  <a:pt x="6590879" y="6023766"/>
                </a:cubicBezTo>
                <a:lnTo>
                  <a:pt x="6613373" y="6025672"/>
                </a:lnTo>
                <a:lnTo>
                  <a:pt x="6613373" y="6036809"/>
                </a:lnTo>
                <a:cubicBezTo>
                  <a:pt x="6613373" y="6046327"/>
                  <a:pt x="6613373" y="6046327"/>
                  <a:pt x="6613373" y="6046327"/>
                </a:cubicBezTo>
                <a:cubicBezTo>
                  <a:pt x="6500901" y="6001205"/>
                  <a:pt x="6410923" y="5933522"/>
                  <a:pt x="6298451" y="5888400"/>
                </a:cubicBezTo>
                <a:cubicBezTo>
                  <a:pt x="6275956" y="5888400"/>
                  <a:pt x="6253462" y="5865839"/>
                  <a:pt x="6230968" y="5865839"/>
                </a:cubicBezTo>
                <a:cubicBezTo>
                  <a:pt x="6230968" y="5865839"/>
                  <a:pt x="6208473" y="5865839"/>
                  <a:pt x="6185979" y="5865839"/>
                </a:cubicBezTo>
                <a:cubicBezTo>
                  <a:pt x="6208473" y="5865839"/>
                  <a:pt x="6230968" y="5888400"/>
                  <a:pt x="6208473" y="5888400"/>
                </a:cubicBezTo>
                <a:cubicBezTo>
                  <a:pt x="6185979" y="5888400"/>
                  <a:pt x="6163484" y="5865839"/>
                  <a:pt x="6140990" y="5865839"/>
                </a:cubicBezTo>
                <a:cubicBezTo>
                  <a:pt x="6118495" y="5843278"/>
                  <a:pt x="6051012" y="5820717"/>
                  <a:pt x="5961034" y="5798156"/>
                </a:cubicBezTo>
                <a:cubicBezTo>
                  <a:pt x="5938539" y="5798156"/>
                  <a:pt x="5916046" y="5775596"/>
                  <a:pt x="5893551" y="5775596"/>
                </a:cubicBezTo>
                <a:cubicBezTo>
                  <a:pt x="5871056" y="5775596"/>
                  <a:pt x="5848562" y="5775596"/>
                  <a:pt x="5848562" y="5775596"/>
                </a:cubicBezTo>
                <a:cubicBezTo>
                  <a:pt x="5893551" y="5798156"/>
                  <a:pt x="5961034" y="5820717"/>
                  <a:pt x="6028517" y="5865839"/>
                </a:cubicBezTo>
                <a:cubicBezTo>
                  <a:pt x="6028517" y="5843278"/>
                  <a:pt x="6028517" y="5843278"/>
                  <a:pt x="6073506" y="5843278"/>
                </a:cubicBezTo>
                <a:cubicBezTo>
                  <a:pt x="6118495" y="5865839"/>
                  <a:pt x="6118495" y="5888400"/>
                  <a:pt x="6118495" y="5888400"/>
                </a:cubicBezTo>
                <a:cubicBezTo>
                  <a:pt x="6140990" y="5910961"/>
                  <a:pt x="6185979" y="5910961"/>
                  <a:pt x="6230968" y="5933522"/>
                </a:cubicBezTo>
                <a:cubicBezTo>
                  <a:pt x="6320945" y="5956083"/>
                  <a:pt x="6343440" y="6001205"/>
                  <a:pt x="6478407" y="6046327"/>
                </a:cubicBezTo>
                <a:cubicBezTo>
                  <a:pt x="6433418" y="6023766"/>
                  <a:pt x="6410923" y="6001205"/>
                  <a:pt x="6365934" y="5978644"/>
                </a:cubicBezTo>
                <a:cubicBezTo>
                  <a:pt x="6320945" y="5956083"/>
                  <a:pt x="6253462" y="5933522"/>
                  <a:pt x="6208473" y="5910961"/>
                </a:cubicBezTo>
                <a:cubicBezTo>
                  <a:pt x="6320945" y="5933522"/>
                  <a:pt x="6365934" y="5956083"/>
                  <a:pt x="6388429" y="5978644"/>
                </a:cubicBezTo>
                <a:cubicBezTo>
                  <a:pt x="6523396" y="6046327"/>
                  <a:pt x="6658362" y="6114009"/>
                  <a:pt x="6770835" y="6159131"/>
                </a:cubicBezTo>
                <a:cubicBezTo>
                  <a:pt x="6838318" y="6204253"/>
                  <a:pt x="6973285" y="6249375"/>
                  <a:pt x="6995779" y="6271936"/>
                </a:cubicBezTo>
                <a:cubicBezTo>
                  <a:pt x="7153241" y="6317058"/>
                  <a:pt x="7198230" y="6339619"/>
                  <a:pt x="7243219" y="6384740"/>
                </a:cubicBezTo>
                <a:cubicBezTo>
                  <a:pt x="7265713" y="6407301"/>
                  <a:pt x="7288207" y="6407301"/>
                  <a:pt x="7333196" y="6429862"/>
                </a:cubicBezTo>
                <a:cubicBezTo>
                  <a:pt x="7378185" y="6452423"/>
                  <a:pt x="7423174" y="6474984"/>
                  <a:pt x="7400680" y="6474984"/>
                </a:cubicBezTo>
                <a:cubicBezTo>
                  <a:pt x="7400680" y="6497545"/>
                  <a:pt x="7310702" y="6474984"/>
                  <a:pt x="7288207" y="6474984"/>
                </a:cubicBezTo>
                <a:cubicBezTo>
                  <a:pt x="7265713" y="6474984"/>
                  <a:pt x="7355691" y="6497545"/>
                  <a:pt x="7310702" y="6520106"/>
                </a:cubicBezTo>
                <a:cubicBezTo>
                  <a:pt x="7310702" y="6520106"/>
                  <a:pt x="7333196" y="6520106"/>
                  <a:pt x="7355691" y="6542667"/>
                </a:cubicBezTo>
                <a:cubicBezTo>
                  <a:pt x="7400680" y="6542667"/>
                  <a:pt x="7423174" y="6565228"/>
                  <a:pt x="7423174" y="6565228"/>
                </a:cubicBezTo>
                <a:cubicBezTo>
                  <a:pt x="7445669" y="6587789"/>
                  <a:pt x="7445669" y="6587789"/>
                  <a:pt x="7445669" y="6587789"/>
                </a:cubicBezTo>
                <a:cubicBezTo>
                  <a:pt x="7490658" y="6610350"/>
                  <a:pt x="7513152" y="6610350"/>
                  <a:pt x="7535647" y="6632911"/>
                </a:cubicBezTo>
                <a:cubicBezTo>
                  <a:pt x="7625624" y="6655471"/>
                  <a:pt x="7715602" y="6700593"/>
                  <a:pt x="7738097" y="6745715"/>
                </a:cubicBezTo>
                <a:cubicBezTo>
                  <a:pt x="7760591" y="6745715"/>
                  <a:pt x="7783086" y="6768276"/>
                  <a:pt x="7805580" y="6790837"/>
                </a:cubicBezTo>
                <a:cubicBezTo>
                  <a:pt x="7738097" y="6790837"/>
                  <a:pt x="7693108" y="6768276"/>
                  <a:pt x="7670613" y="6745715"/>
                </a:cubicBezTo>
                <a:cubicBezTo>
                  <a:pt x="7648119" y="6745715"/>
                  <a:pt x="7625624" y="6745715"/>
                  <a:pt x="7580636" y="6723154"/>
                </a:cubicBezTo>
                <a:cubicBezTo>
                  <a:pt x="7535647" y="6745715"/>
                  <a:pt x="7535647" y="6745715"/>
                  <a:pt x="7558141" y="6768276"/>
                </a:cubicBezTo>
                <a:cubicBezTo>
                  <a:pt x="7603130" y="6790837"/>
                  <a:pt x="7648119" y="6813398"/>
                  <a:pt x="7693108" y="6835959"/>
                </a:cubicBezTo>
                <a:cubicBezTo>
                  <a:pt x="7693108" y="6835959"/>
                  <a:pt x="7670613" y="6835959"/>
                  <a:pt x="7670613" y="6835959"/>
                </a:cubicBezTo>
                <a:cubicBezTo>
                  <a:pt x="7625624" y="6813398"/>
                  <a:pt x="7580636" y="6790837"/>
                  <a:pt x="7535647" y="6768276"/>
                </a:cubicBezTo>
                <a:cubicBezTo>
                  <a:pt x="7535647" y="6768276"/>
                  <a:pt x="7513152" y="6745715"/>
                  <a:pt x="7513152" y="6745715"/>
                </a:cubicBezTo>
                <a:cubicBezTo>
                  <a:pt x="7445669" y="6745715"/>
                  <a:pt x="7423174" y="6723154"/>
                  <a:pt x="7423174" y="6700593"/>
                </a:cubicBezTo>
                <a:cubicBezTo>
                  <a:pt x="7423174" y="6700593"/>
                  <a:pt x="7468163" y="6723154"/>
                  <a:pt x="7490658" y="6723154"/>
                </a:cubicBezTo>
                <a:cubicBezTo>
                  <a:pt x="7468163" y="6700593"/>
                  <a:pt x="7445669" y="6700593"/>
                  <a:pt x="7445669" y="6678032"/>
                </a:cubicBezTo>
                <a:cubicBezTo>
                  <a:pt x="7423174" y="6678032"/>
                  <a:pt x="7378185" y="6678032"/>
                  <a:pt x="7355691" y="6678032"/>
                </a:cubicBezTo>
                <a:cubicBezTo>
                  <a:pt x="7310702" y="6678032"/>
                  <a:pt x="7265713" y="6655471"/>
                  <a:pt x="7265713" y="6678032"/>
                </a:cubicBezTo>
                <a:cubicBezTo>
                  <a:pt x="7265713" y="6700593"/>
                  <a:pt x="7333196" y="6700593"/>
                  <a:pt x="7378185" y="6723154"/>
                </a:cubicBezTo>
                <a:cubicBezTo>
                  <a:pt x="7445669" y="6745715"/>
                  <a:pt x="7535647" y="6768276"/>
                  <a:pt x="7513152" y="6813398"/>
                </a:cubicBezTo>
                <a:cubicBezTo>
                  <a:pt x="7423174" y="6768276"/>
                  <a:pt x="7310702" y="6745715"/>
                  <a:pt x="7243219" y="6723154"/>
                </a:cubicBezTo>
                <a:cubicBezTo>
                  <a:pt x="7063263" y="6655471"/>
                  <a:pt x="6950790" y="6565228"/>
                  <a:pt x="6815824" y="6497545"/>
                </a:cubicBezTo>
                <a:cubicBezTo>
                  <a:pt x="6725846" y="6452423"/>
                  <a:pt x="6613373" y="6407301"/>
                  <a:pt x="6500901" y="6362179"/>
                </a:cubicBezTo>
                <a:cubicBezTo>
                  <a:pt x="6388429" y="6317058"/>
                  <a:pt x="6298451" y="6339619"/>
                  <a:pt x="6208473" y="6317058"/>
                </a:cubicBezTo>
                <a:cubicBezTo>
                  <a:pt x="6275956" y="6339619"/>
                  <a:pt x="6365934" y="6384740"/>
                  <a:pt x="6388429" y="6407301"/>
                </a:cubicBezTo>
                <a:cubicBezTo>
                  <a:pt x="6455912" y="6429862"/>
                  <a:pt x="6500901" y="6474984"/>
                  <a:pt x="6568385" y="6497545"/>
                </a:cubicBezTo>
                <a:cubicBezTo>
                  <a:pt x="6703351" y="6565228"/>
                  <a:pt x="6860813" y="6632911"/>
                  <a:pt x="6950790" y="6700593"/>
                </a:cubicBezTo>
                <a:cubicBezTo>
                  <a:pt x="7130746" y="6768276"/>
                  <a:pt x="7220724" y="6835959"/>
                  <a:pt x="7333196" y="6903642"/>
                </a:cubicBezTo>
                <a:cubicBezTo>
                  <a:pt x="7378185" y="6903642"/>
                  <a:pt x="7400680" y="6926202"/>
                  <a:pt x="7423174" y="6948763"/>
                </a:cubicBezTo>
                <a:cubicBezTo>
                  <a:pt x="7445669" y="6948763"/>
                  <a:pt x="7468163" y="6948763"/>
                  <a:pt x="7468163" y="6971324"/>
                </a:cubicBezTo>
                <a:cubicBezTo>
                  <a:pt x="7445669" y="6971324"/>
                  <a:pt x="7423174" y="6948763"/>
                  <a:pt x="7400680" y="6948763"/>
                </a:cubicBezTo>
                <a:cubicBezTo>
                  <a:pt x="7378185" y="6948763"/>
                  <a:pt x="7355691" y="6926202"/>
                  <a:pt x="7355691" y="6926202"/>
                </a:cubicBezTo>
                <a:cubicBezTo>
                  <a:pt x="7355691" y="6926202"/>
                  <a:pt x="7333196" y="6903642"/>
                  <a:pt x="7310702" y="6903642"/>
                </a:cubicBezTo>
                <a:cubicBezTo>
                  <a:pt x="7288207" y="6903642"/>
                  <a:pt x="7265713" y="6881081"/>
                  <a:pt x="7243219" y="6881081"/>
                </a:cubicBezTo>
                <a:cubicBezTo>
                  <a:pt x="7198230" y="6858520"/>
                  <a:pt x="7153241" y="6835959"/>
                  <a:pt x="7130746" y="6813398"/>
                </a:cubicBezTo>
                <a:cubicBezTo>
                  <a:pt x="7063263" y="6768276"/>
                  <a:pt x="6973285" y="6745715"/>
                  <a:pt x="6928296" y="6700593"/>
                </a:cubicBezTo>
                <a:cubicBezTo>
                  <a:pt x="6905802" y="6700593"/>
                  <a:pt x="6883307" y="6678032"/>
                  <a:pt x="6860813" y="6655471"/>
                </a:cubicBezTo>
                <a:cubicBezTo>
                  <a:pt x="6838318" y="6678032"/>
                  <a:pt x="6905802" y="6700593"/>
                  <a:pt x="6883307" y="6700593"/>
                </a:cubicBezTo>
                <a:cubicBezTo>
                  <a:pt x="6838318" y="6700593"/>
                  <a:pt x="6838318" y="6700593"/>
                  <a:pt x="6883307" y="6723154"/>
                </a:cubicBezTo>
                <a:cubicBezTo>
                  <a:pt x="6928296" y="6745715"/>
                  <a:pt x="6928296" y="6745715"/>
                  <a:pt x="6928296" y="6745715"/>
                </a:cubicBezTo>
                <a:cubicBezTo>
                  <a:pt x="6928296" y="6768276"/>
                  <a:pt x="6928296" y="6768276"/>
                  <a:pt x="6950790" y="6768276"/>
                </a:cubicBezTo>
                <a:cubicBezTo>
                  <a:pt x="6973285" y="6768276"/>
                  <a:pt x="7018274" y="6790837"/>
                  <a:pt x="6973285" y="6790837"/>
                </a:cubicBezTo>
                <a:cubicBezTo>
                  <a:pt x="6950790" y="6790837"/>
                  <a:pt x="6950790" y="6790837"/>
                  <a:pt x="6950790" y="6813398"/>
                </a:cubicBezTo>
                <a:cubicBezTo>
                  <a:pt x="6950790" y="6813398"/>
                  <a:pt x="6973285" y="6813398"/>
                  <a:pt x="6973285" y="6813398"/>
                </a:cubicBezTo>
                <a:cubicBezTo>
                  <a:pt x="7063263" y="6813398"/>
                  <a:pt x="7130746" y="6858520"/>
                  <a:pt x="7220724" y="6881081"/>
                </a:cubicBezTo>
                <a:cubicBezTo>
                  <a:pt x="7130746" y="6881081"/>
                  <a:pt x="7130746" y="6881081"/>
                  <a:pt x="7153241" y="6926202"/>
                </a:cubicBezTo>
                <a:cubicBezTo>
                  <a:pt x="7175735" y="6971324"/>
                  <a:pt x="7063263" y="6948763"/>
                  <a:pt x="7018274" y="6926202"/>
                </a:cubicBezTo>
                <a:cubicBezTo>
                  <a:pt x="7018274" y="6948763"/>
                  <a:pt x="7040768" y="6971324"/>
                  <a:pt x="7063263" y="6993885"/>
                </a:cubicBezTo>
                <a:cubicBezTo>
                  <a:pt x="6973285" y="6948763"/>
                  <a:pt x="6883307" y="6926202"/>
                  <a:pt x="6793329" y="6903642"/>
                </a:cubicBezTo>
                <a:cubicBezTo>
                  <a:pt x="6838318" y="6903642"/>
                  <a:pt x="6815824" y="6881081"/>
                  <a:pt x="6883307" y="6881081"/>
                </a:cubicBezTo>
                <a:cubicBezTo>
                  <a:pt x="6928296" y="6881081"/>
                  <a:pt x="6928296" y="6881081"/>
                  <a:pt x="6905802" y="6858520"/>
                </a:cubicBezTo>
                <a:cubicBezTo>
                  <a:pt x="6883307" y="6858520"/>
                  <a:pt x="6838318" y="6858520"/>
                  <a:pt x="6838318" y="6858520"/>
                </a:cubicBezTo>
                <a:cubicBezTo>
                  <a:pt x="6793329" y="6858520"/>
                  <a:pt x="6748340" y="6881081"/>
                  <a:pt x="6658362" y="6835959"/>
                </a:cubicBezTo>
                <a:cubicBezTo>
                  <a:pt x="6568385" y="6813398"/>
                  <a:pt x="6478407" y="6790837"/>
                  <a:pt x="6410923" y="6768276"/>
                </a:cubicBezTo>
                <a:cubicBezTo>
                  <a:pt x="6388429" y="6745715"/>
                  <a:pt x="6343440" y="6723154"/>
                  <a:pt x="6298451" y="6723154"/>
                </a:cubicBezTo>
                <a:cubicBezTo>
                  <a:pt x="6275956" y="6723154"/>
                  <a:pt x="6275956" y="6745715"/>
                  <a:pt x="6298451" y="6745715"/>
                </a:cubicBezTo>
                <a:cubicBezTo>
                  <a:pt x="6298451" y="6768276"/>
                  <a:pt x="6320945" y="6768276"/>
                  <a:pt x="6298451" y="6768276"/>
                </a:cubicBezTo>
                <a:cubicBezTo>
                  <a:pt x="6388429" y="6835959"/>
                  <a:pt x="6523396" y="6903642"/>
                  <a:pt x="6613373" y="6948763"/>
                </a:cubicBezTo>
                <a:cubicBezTo>
                  <a:pt x="6658362" y="6971324"/>
                  <a:pt x="6680857" y="6993885"/>
                  <a:pt x="6725846" y="7016446"/>
                </a:cubicBezTo>
                <a:cubicBezTo>
                  <a:pt x="6815824" y="7061568"/>
                  <a:pt x="6838318" y="7084129"/>
                  <a:pt x="6950790" y="7129251"/>
                </a:cubicBezTo>
                <a:cubicBezTo>
                  <a:pt x="6883307" y="7129251"/>
                  <a:pt x="6860813" y="7106690"/>
                  <a:pt x="6838318" y="7106690"/>
                </a:cubicBezTo>
                <a:cubicBezTo>
                  <a:pt x="6838318" y="7106690"/>
                  <a:pt x="6860813" y="7129251"/>
                  <a:pt x="6838318" y="7129251"/>
                </a:cubicBezTo>
                <a:cubicBezTo>
                  <a:pt x="6793329" y="7106690"/>
                  <a:pt x="6770835" y="7106690"/>
                  <a:pt x="6748340" y="7084129"/>
                </a:cubicBezTo>
                <a:cubicBezTo>
                  <a:pt x="6770835" y="7084129"/>
                  <a:pt x="6793329" y="7084129"/>
                  <a:pt x="6815824" y="7106690"/>
                </a:cubicBezTo>
                <a:cubicBezTo>
                  <a:pt x="6770835" y="7061568"/>
                  <a:pt x="6703351" y="7039007"/>
                  <a:pt x="6680857" y="7016446"/>
                </a:cubicBezTo>
                <a:cubicBezTo>
                  <a:pt x="6590879" y="6948763"/>
                  <a:pt x="6433418" y="6881081"/>
                  <a:pt x="6298451" y="6813398"/>
                </a:cubicBezTo>
                <a:cubicBezTo>
                  <a:pt x="6163484" y="6768276"/>
                  <a:pt x="6051012" y="6700593"/>
                  <a:pt x="5916046" y="6632911"/>
                </a:cubicBezTo>
                <a:cubicBezTo>
                  <a:pt x="5893551" y="6632911"/>
                  <a:pt x="5893551" y="6632911"/>
                  <a:pt x="5871056" y="6610350"/>
                </a:cubicBezTo>
                <a:cubicBezTo>
                  <a:pt x="5848562" y="6610350"/>
                  <a:pt x="5803573" y="6587789"/>
                  <a:pt x="5781078" y="6587789"/>
                </a:cubicBezTo>
                <a:cubicBezTo>
                  <a:pt x="5533639" y="6474984"/>
                  <a:pt x="5308694" y="6362179"/>
                  <a:pt x="5061256" y="6226814"/>
                </a:cubicBezTo>
                <a:cubicBezTo>
                  <a:pt x="4903794" y="6181692"/>
                  <a:pt x="4813816" y="6114009"/>
                  <a:pt x="4678849" y="6068888"/>
                </a:cubicBezTo>
                <a:cubicBezTo>
                  <a:pt x="4656355" y="6091448"/>
                  <a:pt x="4723838" y="6114009"/>
                  <a:pt x="4768827" y="6136570"/>
                </a:cubicBezTo>
                <a:cubicBezTo>
                  <a:pt x="4768827" y="6136570"/>
                  <a:pt x="4768827" y="6136570"/>
                  <a:pt x="4768827" y="6159131"/>
                </a:cubicBezTo>
                <a:cubicBezTo>
                  <a:pt x="4813816" y="6159131"/>
                  <a:pt x="4836311" y="6181692"/>
                  <a:pt x="4881300" y="6204253"/>
                </a:cubicBezTo>
                <a:cubicBezTo>
                  <a:pt x="4948783" y="6226814"/>
                  <a:pt x="5016266" y="6249375"/>
                  <a:pt x="5038761" y="6294497"/>
                </a:cubicBezTo>
                <a:cubicBezTo>
                  <a:pt x="5083750" y="6294497"/>
                  <a:pt x="5128739" y="6317058"/>
                  <a:pt x="5151233" y="6339619"/>
                </a:cubicBezTo>
                <a:cubicBezTo>
                  <a:pt x="5263705" y="6384740"/>
                  <a:pt x="5308694" y="6429862"/>
                  <a:pt x="5398672" y="6452423"/>
                </a:cubicBezTo>
                <a:cubicBezTo>
                  <a:pt x="5421167" y="6452423"/>
                  <a:pt x="5443662" y="6452423"/>
                  <a:pt x="5443662" y="6474984"/>
                </a:cubicBezTo>
                <a:cubicBezTo>
                  <a:pt x="5511145" y="6497545"/>
                  <a:pt x="5646111" y="6542667"/>
                  <a:pt x="5668606" y="6587789"/>
                </a:cubicBezTo>
                <a:cubicBezTo>
                  <a:pt x="5736089" y="6610350"/>
                  <a:pt x="5758584" y="6632911"/>
                  <a:pt x="5871056" y="6655471"/>
                </a:cubicBezTo>
                <a:cubicBezTo>
                  <a:pt x="5826067" y="6632911"/>
                  <a:pt x="5781078" y="6610350"/>
                  <a:pt x="5736089" y="6587789"/>
                </a:cubicBezTo>
                <a:cubicBezTo>
                  <a:pt x="5736089" y="6587789"/>
                  <a:pt x="5758584" y="6587789"/>
                  <a:pt x="5758584" y="6587789"/>
                </a:cubicBezTo>
                <a:cubicBezTo>
                  <a:pt x="5803573" y="6610350"/>
                  <a:pt x="5848562" y="6632911"/>
                  <a:pt x="5893551" y="6655471"/>
                </a:cubicBezTo>
                <a:cubicBezTo>
                  <a:pt x="5916046" y="6678032"/>
                  <a:pt x="5893551" y="6678032"/>
                  <a:pt x="5893551" y="6700593"/>
                </a:cubicBezTo>
                <a:cubicBezTo>
                  <a:pt x="5938539" y="6723154"/>
                  <a:pt x="5983528" y="6745715"/>
                  <a:pt x="6028517" y="6768276"/>
                </a:cubicBezTo>
                <a:cubicBezTo>
                  <a:pt x="6140990" y="6813398"/>
                  <a:pt x="6140990" y="6835959"/>
                  <a:pt x="6253462" y="6881081"/>
                </a:cubicBezTo>
                <a:cubicBezTo>
                  <a:pt x="6298451" y="6903642"/>
                  <a:pt x="6298451" y="6926202"/>
                  <a:pt x="6365934" y="6926202"/>
                </a:cubicBezTo>
                <a:cubicBezTo>
                  <a:pt x="6365934" y="6926202"/>
                  <a:pt x="6320945" y="6903642"/>
                  <a:pt x="6343440" y="6903642"/>
                </a:cubicBezTo>
                <a:cubicBezTo>
                  <a:pt x="6399676" y="6903642"/>
                  <a:pt x="6427794" y="6914922"/>
                  <a:pt x="6447477" y="6929023"/>
                </a:cubicBezTo>
                <a:lnTo>
                  <a:pt x="6471976" y="6950228"/>
                </a:lnTo>
                <a:lnTo>
                  <a:pt x="6455912" y="6948763"/>
                </a:lnTo>
                <a:cubicBezTo>
                  <a:pt x="6455912" y="6971324"/>
                  <a:pt x="6365934" y="6948763"/>
                  <a:pt x="6455912" y="6993885"/>
                </a:cubicBezTo>
                <a:cubicBezTo>
                  <a:pt x="6500901" y="6993885"/>
                  <a:pt x="6523396" y="7016446"/>
                  <a:pt x="6478407" y="7016446"/>
                </a:cubicBezTo>
                <a:cubicBezTo>
                  <a:pt x="6433418" y="7016446"/>
                  <a:pt x="6410923" y="7016446"/>
                  <a:pt x="6388429" y="6993885"/>
                </a:cubicBezTo>
                <a:cubicBezTo>
                  <a:pt x="6298451" y="6948763"/>
                  <a:pt x="6230968" y="6926202"/>
                  <a:pt x="6185979" y="6881081"/>
                </a:cubicBezTo>
                <a:cubicBezTo>
                  <a:pt x="6073506" y="6813398"/>
                  <a:pt x="5848562" y="6768276"/>
                  <a:pt x="5736089" y="6700593"/>
                </a:cubicBezTo>
                <a:cubicBezTo>
                  <a:pt x="5758584" y="6678032"/>
                  <a:pt x="5803573" y="6700593"/>
                  <a:pt x="5803573" y="6700593"/>
                </a:cubicBezTo>
                <a:cubicBezTo>
                  <a:pt x="5691100" y="6632911"/>
                  <a:pt x="5556134" y="6610350"/>
                  <a:pt x="5421167" y="6565228"/>
                </a:cubicBezTo>
                <a:cubicBezTo>
                  <a:pt x="5376178" y="6542667"/>
                  <a:pt x="5376178" y="6565228"/>
                  <a:pt x="5398672" y="6587789"/>
                </a:cubicBezTo>
                <a:cubicBezTo>
                  <a:pt x="5421167" y="6587789"/>
                  <a:pt x="5488650" y="6610350"/>
                  <a:pt x="5443662" y="6610350"/>
                </a:cubicBezTo>
                <a:cubicBezTo>
                  <a:pt x="5376178" y="6610350"/>
                  <a:pt x="5376178" y="6587789"/>
                  <a:pt x="5331189" y="6587789"/>
                </a:cubicBezTo>
                <a:cubicBezTo>
                  <a:pt x="5196222" y="6587789"/>
                  <a:pt x="5196222" y="6587789"/>
                  <a:pt x="5331189" y="6655471"/>
                </a:cubicBezTo>
                <a:cubicBezTo>
                  <a:pt x="5353683" y="6678032"/>
                  <a:pt x="5353683" y="6678032"/>
                  <a:pt x="5353683" y="6678032"/>
                </a:cubicBezTo>
                <a:cubicBezTo>
                  <a:pt x="5331189" y="6678032"/>
                  <a:pt x="5308694" y="6678032"/>
                  <a:pt x="5308694" y="6678032"/>
                </a:cubicBezTo>
                <a:cubicBezTo>
                  <a:pt x="5331189" y="6700593"/>
                  <a:pt x="5331189" y="6700593"/>
                  <a:pt x="5353683" y="6723154"/>
                </a:cubicBezTo>
                <a:cubicBezTo>
                  <a:pt x="5398672" y="6745715"/>
                  <a:pt x="5511145" y="6790837"/>
                  <a:pt x="5578628" y="6813398"/>
                </a:cubicBezTo>
                <a:cubicBezTo>
                  <a:pt x="5556134" y="6813398"/>
                  <a:pt x="5556134" y="6813398"/>
                  <a:pt x="5533639" y="6813398"/>
                </a:cubicBezTo>
                <a:cubicBezTo>
                  <a:pt x="5533639" y="6835959"/>
                  <a:pt x="5533639" y="6835959"/>
                  <a:pt x="5533639" y="6835959"/>
                </a:cubicBezTo>
                <a:cubicBezTo>
                  <a:pt x="5556134" y="6858520"/>
                  <a:pt x="5691100" y="6903642"/>
                  <a:pt x="5623617" y="6881081"/>
                </a:cubicBezTo>
                <a:cubicBezTo>
                  <a:pt x="5578628" y="6881081"/>
                  <a:pt x="5533639" y="6858520"/>
                  <a:pt x="5488650" y="6835959"/>
                </a:cubicBezTo>
                <a:cubicBezTo>
                  <a:pt x="5421167" y="6790837"/>
                  <a:pt x="5376178" y="6768276"/>
                  <a:pt x="5286200" y="6723154"/>
                </a:cubicBezTo>
                <a:cubicBezTo>
                  <a:pt x="5263705" y="6723154"/>
                  <a:pt x="5241211" y="6745715"/>
                  <a:pt x="5218717" y="6745715"/>
                </a:cubicBezTo>
                <a:cubicBezTo>
                  <a:pt x="5218717" y="6745715"/>
                  <a:pt x="5308694" y="6768276"/>
                  <a:pt x="5241211" y="6768276"/>
                </a:cubicBezTo>
                <a:cubicBezTo>
                  <a:pt x="5218717" y="6745715"/>
                  <a:pt x="5196222" y="6745715"/>
                  <a:pt x="5173728" y="6723154"/>
                </a:cubicBezTo>
                <a:cubicBezTo>
                  <a:pt x="5016266" y="6678032"/>
                  <a:pt x="4926288" y="6610350"/>
                  <a:pt x="4813816" y="6565228"/>
                </a:cubicBezTo>
                <a:cubicBezTo>
                  <a:pt x="4768827" y="6565228"/>
                  <a:pt x="4813816" y="6587789"/>
                  <a:pt x="4836311" y="6610350"/>
                </a:cubicBezTo>
                <a:cubicBezTo>
                  <a:pt x="4948783" y="6632911"/>
                  <a:pt x="4881300" y="6632911"/>
                  <a:pt x="4881300" y="6632911"/>
                </a:cubicBezTo>
                <a:cubicBezTo>
                  <a:pt x="4971278" y="6678032"/>
                  <a:pt x="5016266" y="6700593"/>
                  <a:pt x="5083750" y="6723154"/>
                </a:cubicBezTo>
                <a:cubicBezTo>
                  <a:pt x="5128739" y="6745715"/>
                  <a:pt x="5106244" y="6745715"/>
                  <a:pt x="5083750" y="6745715"/>
                </a:cubicBezTo>
                <a:cubicBezTo>
                  <a:pt x="5151233" y="6790837"/>
                  <a:pt x="5218717" y="6835959"/>
                  <a:pt x="5263705" y="6858520"/>
                </a:cubicBezTo>
                <a:cubicBezTo>
                  <a:pt x="5218717" y="6858520"/>
                  <a:pt x="5196222" y="6835959"/>
                  <a:pt x="5173728" y="6835959"/>
                </a:cubicBezTo>
                <a:cubicBezTo>
                  <a:pt x="5173728" y="6835959"/>
                  <a:pt x="5241211" y="6881081"/>
                  <a:pt x="5128739" y="6858520"/>
                </a:cubicBezTo>
                <a:cubicBezTo>
                  <a:pt x="5061256" y="6858520"/>
                  <a:pt x="5061256" y="6835959"/>
                  <a:pt x="5038761" y="6813398"/>
                </a:cubicBezTo>
                <a:cubicBezTo>
                  <a:pt x="4971278" y="6790837"/>
                  <a:pt x="4903794" y="6745715"/>
                  <a:pt x="4858805" y="6723154"/>
                </a:cubicBezTo>
                <a:cubicBezTo>
                  <a:pt x="4768827" y="6678032"/>
                  <a:pt x="4678849" y="6610350"/>
                  <a:pt x="4588872" y="6565228"/>
                </a:cubicBezTo>
                <a:cubicBezTo>
                  <a:pt x="4408916" y="6474984"/>
                  <a:pt x="4183971" y="6384740"/>
                  <a:pt x="4049004" y="6294497"/>
                </a:cubicBezTo>
                <a:cubicBezTo>
                  <a:pt x="4004015" y="6271936"/>
                  <a:pt x="3981521" y="6249375"/>
                  <a:pt x="3959027" y="6249375"/>
                </a:cubicBezTo>
                <a:cubicBezTo>
                  <a:pt x="3936532" y="6249375"/>
                  <a:pt x="3936532" y="6249375"/>
                  <a:pt x="3891543" y="6249375"/>
                </a:cubicBezTo>
                <a:cubicBezTo>
                  <a:pt x="3869049" y="6226814"/>
                  <a:pt x="3891543" y="6226814"/>
                  <a:pt x="3891543" y="6226814"/>
                </a:cubicBezTo>
                <a:cubicBezTo>
                  <a:pt x="3869049" y="6204253"/>
                  <a:pt x="3824060" y="6181692"/>
                  <a:pt x="3779071" y="6159131"/>
                </a:cubicBezTo>
                <a:cubicBezTo>
                  <a:pt x="3689093" y="6136570"/>
                  <a:pt x="3644104" y="6091448"/>
                  <a:pt x="3576621" y="6068888"/>
                </a:cubicBezTo>
                <a:cubicBezTo>
                  <a:pt x="3554126" y="6068888"/>
                  <a:pt x="3554126" y="6068888"/>
                  <a:pt x="3554126" y="6091448"/>
                </a:cubicBezTo>
                <a:cubicBezTo>
                  <a:pt x="3531632" y="6068888"/>
                  <a:pt x="3486643" y="6068888"/>
                  <a:pt x="3464148" y="6046327"/>
                </a:cubicBezTo>
                <a:cubicBezTo>
                  <a:pt x="3419159" y="6046327"/>
                  <a:pt x="3419159" y="6023766"/>
                  <a:pt x="3374170" y="6023766"/>
                </a:cubicBezTo>
                <a:lnTo>
                  <a:pt x="3284193" y="5978644"/>
                </a:lnTo>
                <a:lnTo>
                  <a:pt x="3284193" y="5978644"/>
                </a:lnTo>
                <a:lnTo>
                  <a:pt x="3284192" y="5978644"/>
                </a:lnTo>
                <a:lnTo>
                  <a:pt x="3261699" y="5967364"/>
                </a:lnTo>
                <a:lnTo>
                  <a:pt x="3261698" y="5967363"/>
                </a:lnTo>
                <a:cubicBezTo>
                  <a:pt x="3256074" y="5961723"/>
                  <a:pt x="3250451" y="5956083"/>
                  <a:pt x="3239203" y="5956083"/>
                </a:cubicBezTo>
                <a:lnTo>
                  <a:pt x="3261699" y="5967364"/>
                </a:lnTo>
                <a:lnTo>
                  <a:pt x="3270837" y="5975119"/>
                </a:lnTo>
                <a:lnTo>
                  <a:pt x="3284192" y="5978644"/>
                </a:lnTo>
                <a:lnTo>
                  <a:pt x="3284193" y="5978644"/>
                </a:lnTo>
                <a:lnTo>
                  <a:pt x="3288059" y="5992039"/>
                </a:lnTo>
                <a:cubicBezTo>
                  <a:pt x="3295440" y="6002615"/>
                  <a:pt x="3312310" y="6006845"/>
                  <a:pt x="3329181" y="6023766"/>
                </a:cubicBezTo>
                <a:cubicBezTo>
                  <a:pt x="3351676" y="6046327"/>
                  <a:pt x="3396665" y="6068888"/>
                  <a:pt x="3419159" y="6068888"/>
                </a:cubicBezTo>
                <a:cubicBezTo>
                  <a:pt x="3464148" y="6114009"/>
                  <a:pt x="3599115" y="6159131"/>
                  <a:pt x="3644104" y="6204253"/>
                </a:cubicBezTo>
                <a:cubicBezTo>
                  <a:pt x="3756576" y="6249375"/>
                  <a:pt x="3801565" y="6294497"/>
                  <a:pt x="3869049" y="6339619"/>
                </a:cubicBezTo>
                <a:cubicBezTo>
                  <a:pt x="4004015" y="6407301"/>
                  <a:pt x="4138982" y="6474984"/>
                  <a:pt x="4251454" y="6542667"/>
                </a:cubicBezTo>
                <a:cubicBezTo>
                  <a:pt x="4296443" y="6542667"/>
                  <a:pt x="4341432" y="6565228"/>
                  <a:pt x="4341432" y="6587789"/>
                </a:cubicBezTo>
                <a:cubicBezTo>
                  <a:pt x="4363927" y="6587789"/>
                  <a:pt x="4386421" y="6587789"/>
                  <a:pt x="4386421" y="6610350"/>
                </a:cubicBezTo>
                <a:cubicBezTo>
                  <a:pt x="4408916" y="6565228"/>
                  <a:pt x="4476399" y="6610350"/>
                  <a:pt x="4521389" y="6632911"/>
                </a:cubicBezTo>
                <a:cubicBezTo>
                  <a:pt x="4566377" y="6632911"/>
                  <a:pt x="4566377" y="6610350"/>
                  <a:pt x="4521389" y="6587789"/>
                </a:cubicBezTo>
                <a:cubicBezTo>
                  <a:pt x="4476399" y="6565228"/>
                  <a:pt x="4431410" y="6542667"/>
                  <a:pt x="4386421" y="6520106"/>
                </a:cubicBezTo>
                <a:cubicBezTo>
                  <a:pt x="4431410" y="6520106"/>
                  <a:pt x="4476399" y="6520106"/>
                  <a:pt x="4521389" y="6565228"/>
                </a:cubicBezTo>
                <a:cubicBezTo>
                  <a:pt x="4543883" y="6587789"/>
                  <a:pt x="4611366" y="6610350"/>
                  <a:pt x="4678849" y="6632911"/>
                </a:cubicBezTo>
                <a:cubicBezTo>
                  <a:pt x="4701344" y="6655471"/>
                  <a:pt x="4746333" y="6655471"/>
                  <a:pt x="4723838" y="6678032"/>
                </a:cubicBezTo>
                <a:cubicBezTo>
                  <a:pt x="4701344" y="6678032"/>
                  <a:pt x="4678849" y="6678032"/>
                  <a:pt x="4611366" y="6655471"/>
                </a:cubicBezTo>
                <a:cubicBezTo>
                  <a:pt x="4588872" y="6632911"/>
                  <a:pt x="4588872" y="6655471"/>
                  <a:pt x="4588872" y="6655471"/>
                </a:cubicBezTo>
                <a:cubicBezTo>
                  <a:pt x="4566377" y="6655471"/>
                  <a:pt x="4566377" y="6655471"/>
                  <a:pt x="4566377" y="6655471"/>
                </a:cubicBezTo>
                <a:cubicBezTo>
                  <a:pt x="4588872" y="6678032"/>
                  <a:pt x="4678849" y="6700593"/>
                  <a:pt x="4678849" y="6723154"/>
                </a:cubicBezTo>
                <a:cubicBezTo>
                  <a:pt x="4633860" y="6700593"/>
                  <a:pt x="4588872" y="6678032"/>
                  <a:pt x="4543883" y="6678032"/>
                </a:cubicBezTo>
                <a:cubicBezTo>
                  <a:pt x="4633860" y="6723154"/>
                  <a:pt x="4723838" y="6790837"/>
                  <a:pt x="4858805" y="6858520"/>
                </a:cubicBezTo>
                <a:cubicBezTo>
                  <a:pt x="4858805" y="6858520"/>
                  <a:pt x="4881300" y="6881081"/>
                  <a:pt x="4903794" y="6881081"/>
                </a:cubicBezTo>
                <a:cubicBezTo>
                  <a:pt x="4926288" y="6881081"/>
                  <a:pt x="4948783" y="6903642"/>
                  <a:pt x="4948783" y="6903642"/>
                </a:cubicBezTo>
                <a:cubicBezTo>
                  <a:pt x="5016266" y="6926202"/>
                  <a:pt x="5061256" y="6948763"/>
                  <a:pt x="5106244" y="6948763"/>
                </a:cubicBezTo>
                <a:cubicBezTo>
                  <a:pt x="5128739" y="6948763"/>
                  <a:pt x="5128739" y="6971324"/>
                  <a:pt x="5128739" y="6971324"/>
                </a:cubicBezTo>
                <a:cubicBezTo>
                  <a:pt x="5128739" y="6971324"/>
                  <a:pt x="5128739" y="6993885"/>
                  <a:pt x="5106244" y="6993885"/>
                </a:cubicBezTo>
                <a:cubicBezTo>
                  <a:pt x="5061256" y="7016446"/>
                  <a:pt x="5286200" y="7084129"/>
                  <a:pt x="5308694" y="7129251"/>
                </a:cubicBezTo>
                <a:cubicBezTo>
                  <a:pt x="5218717" y="7084129"/>
                  <a:pt x="5151233" y="7039007"/>
                  <a:pt x="5061256" y="7016446"/>
                </a:cubicBezTo>
                <a:cubicBezTo>
                  <a:pt x="5016266" y="6993885"/>
                  <a:pt x="4948783" y="6971324"/>
                  <a:pt x="4903794" y="6948763"/>
                </a:cubicBezTo>
                <a:cubicBezTo>
                  <a:pt x="4813816" y="6903642"/>
                  <a:pt x="4723838" y="6858520"/>
                  <a:pt x="4656355" y="6835959"/>
                </a:cubicBezTo>
                <a:cubicBezTo>
                  <a:pt x="4633860" y="6835959"/>
                  <a:pt x="4633860" y="6835959"/>
                  <a:pt x="4633860" y="6813398"/>
                </a:cubicBezTo>
                <a:cubicBezTo>
                  <a:pt x="4588872" y="6813398"/>
                  <a:pt x="4543883" y="6790837"/>
                  <a:pt x="4521389" y="6790837"/>
                </a:cubicBezTo>
                <a:cubicBezTo>
                  <a:pt x="4498894" y="6768276"/>
                  <a:pt x="4453905" y="6745715"/>
                  <a:pt x="4408916" y="6723154"/>
                </a:cubicBezTo>
                <a:cubicBezTo>
                  <a:pt x="4318938" y="6700593"/>
                  <a:pt x="4273949" y="6700593"/>
                  <a:pt x="4273949" y="6655471"/>
                </a:cubicBezTo>
                <a:cubicBezTo>
                  <a:pt x="4273949" y="6655471"/>
                  <a:pt x="4206466" y="6610350"/>
                  <a:pt x="4116488" y="6587789"/>
                </a:cubicBezTo>
                <a:cubicBezTo>
                  <a:pt x="4116488" y="6610350"/>
                  <a:pt x="4138982" y="6610350"/>
                  <a:pt x="4093993" y="6610350"/>
                </a:cubicBezTo>
                <a:cubicBezTo>
                  <a:pt x="4093993" y="6610350"/>
                  <a:pt x="4071499" y="6610350"/>
                  <a:pt x="4071499" y="6610350"/>
                </a:cubicBezTo>
                <a:cubicBezTo>
                  <a:pt x="4071499" y="6632911"/>
                  <a:pt x="4161476" y="6655471"/>
                  <a:pt x="4161476" y="6678032"/>
                </a:cubicBezTo>
                <a:cubicBezTo>
                  <a:pt x="4228960" y="6700593"/>
                  <a:pt x="4183971" y="6700593"/>
                  <a:pt x="4183971" y="6723154"/>
                </a:cubicBezTo>
                <a:cubicBezTo>
                  <a:pt x="4228960" y="6723154"/>
                  <a:pt x="4251454" y="6700593"/>
                  <a:pt x="4296443" y="6745715"/>
                </a:cubicBezTo>
                <a:cubicBezTo>
                  <a:pt x="4341432" y="6768276"/>
                  <a:pt x="4431410" y="6813398"/>
                  <a:pt x="4498894" y="6835959"/>
                </a:cubicBezTo>
                <a:cubicBezTo>
                  <a:pt x="4566377" y="6858520"/>
                  <a:pt x="4566377" y="6881081"/>
                  <a:pt x="4588872" y="6903642"/>
                </a:cubicBezTo>
                <a:cubicBezTo>
                  <a:pt x="4701344" y="6948763"/>
                  <a:pt x="4588872" y="6971324"/>
                  <a:pt x="4746333" y="6993885"/>
                </a:cubicBezTo>
                <a:cubicBezTo>
                  <a:pt x="4746333" y="7016446"/>
                  <a:pt x="4813816" y="7039007"/>
                  <a:pt x="4858805" y="7061568"/>
                </a:cubicBezTo>
                <a:cubicBezTo>
                  <a:pt x="4971278" y="7106690"/>
                  <a:pt x="5083750" y="7151812"/>
                  <a:pt x="5151233" y="7219494"/>
                </a:cubicBezTo>
                <a:cubicBezTo>
                  <a:pt x="5151233" y="7219494"/>
                  <a:pt x="5128739" y="7219494"/>
                  <a:pt x="5128739" y="7219494"/>
                </a:cubicBezTo>
                <a:cubicBezTo>
                  <a:pt x="5083750" y="7196933"/>
                  <a:pt x="5061256" y="7174373"/>
                  <a:pt x="5038761" y="7174373"/>
                </a:cubicBezTo>
                <a:cubicBezTo>
                  <a:pt x="4971278" y="7174373"/>
                  <a:pt x="4926288" y="7151812"/>
                  <a:pt x="4903794" y="7129251"/>
                </a:cubicBezTo>
                <a:cubicBezTo>
                  <a:pt x="4813816" y="7084129"/>
                  <a:pt x="4678849" y="7016446"/>
                  <a:pt x="4588872" y="6971324"/>
                </a:cubicBezTo>
                <a:cubicBezTo>
                  <a:pt x="4588872" y="6971324"/>
                  <a:pt x="4566377" y="6971324"/>
                  <a:pt x="4543883" y="6948763"/>
                </a:cubicBezTo>
                <a:cubicBezTo>
                  <a:pt x="4498894" y="6903642"/>
                  <a:pt x="4386421" y="6835959"/>
                  <a:pt x="4273949" y="6790837"/>
                </a:cubicBezTo>
                <a:cubicBezTo>
                  <a:pt x="4183971" y="6745715"/>
                  <a:pt x="4071499" y="6700593"/>
                  <a:pt x="4004015" y="6655471"/>
                </a:cubicBezTo>
                <a:cubicBezTo>
                  <a:pt x="3959027" y="6610350"/>
                  <a:pt x="3846554" y="6565228"/>
                  <a:pt x="3801565" y="6542667"/>
                </a:cubicBezTo>
                <a:cubicBezTo>
                  <a:pt x="3801565" y="6542667"/>
                  <a:pt x="3779071" y="6520106"/>
                  <a:pt x="3779071" y="6520106"/>
                </a:cubicBezTo>
                <a:cubicBezTo>
                  <a:pt x="3689093" y="6497545"/>
                  <a:pt x="3644104" y="6474984"/>
                  <a:pt x="3599115" y="6452423"/>
                </a:cubicBezTo>
                <a:cubicBezTo>
                  <a:pt x="3419159" y="6339619"/>
                  <a:pt x="3216709" y="6249375"/>
                  <a:pt x="2991764" y="6159131"/>
                </a:cubicBezTo>
                <a:cubicBezTo>
                  <a:pt x="2991764" y="6181692"/>
                  <a:pt x="3081742" y="6226814"/>
                  <a:pt x="3126731" y="6249375"/>
                </a:cubicBezTo>
                <a:cubicBezTo>
                  <a:pt x="2991764" y="6204253"/>
                  <a:pt x="2924281" y="6159131"/>
                  <a:pt x="2811809" y="6114009"/>
                </a:cubicBezTo>
                <a:cubicBezTo>
                  <a:pt x="2789314" y="6091448"/>
                  <a:pt x="2744325" y="6068888"/>
                  <a:pt x="2721831" y="6068888"/>
                </a:cubicBezTo>
                <a:cubicBezTo>
                  <a:pt x="2631853" y="6068888"/>
                  <a:pt x="2631853" y="6046327"/>
                  <a:pt x="2609359" y="6046327"/>
                </a:cubicBezTo>
                <a:cubicBezTo>
                  <a:pt x="2564370" y="6023766"/>
                  <a:pt x="2519381" y="6001205"/>
                  <a:pt x="2519381" y="5978644"/>
                </a:cubicBezTo>
                <a:cubicBezTo>
                  <a:pt x="2204458" y="5843278"/>
                  <a:pt x="1957019" y="5685352"/>
                  <a:pt x="1664591" y="5549986"/>
                </a:cubicBezTo>
                <a:cubicBezTo>
                  <a:pt x="1642096" y="5549986"/>
                  <a:pt x="1619602" y="5549986"/>
                  <a:pt x="1597107" y="5549986"/>
                </a:cubicBezTo>
                <a:cubicBezTo>
                  <a:pt x="1597107" y="5549986"/>
                  <a:pt x="1574613" y="5549986"/>
                  <a:pt x="1552119" y="5527425"/>
                </a:cubicBezTo>
                <a:cubicBezTo>
                  <a:pt x="1484635" y="5504865"/>
                  <a:pt x="1417152" y="5459743"/>
                  <a:pt x="1349668" y="5437182"/>
                </a:cubicBezTo>
                <a:cubicBezTo>
                  <a:pt x="1327174" y="5414621"/>
                  <a:pt x="1304679" y="5414621"/>
                  <a:pt x="1282185" y="5414621"/>
                </a:cubicBezTo>
                <a:cubicBezTo>
                  <a:pt x="1102229" y="5324377"/>
                  <a:pt x="922273" y="5256694"/>
                  <a:pt x="742318" y="5166451"/>
                </a:cubicBezTo>
                <a:cubicBezTo>
                  <a:pt x="742318" y="5166451"/>
                  <a:pt x="742318" y="5166451"/>
                  <a:pt x="629845" y="5166451"/>
                </a:cubicBezTo>
                <a:cubicBezTo>
                  <a:pt x="697329" y="5189012"/>
                  <a:pt x="742318" y="5234134"/>
                  <a:pt x="787307" y="5256694"/>
                </a:cubicBezTo>
                <a:cubicBezTo>
                  <a:pt x="854790" y="5256694"/>
                  <a:pt x="877284" y="5279255"/>
                  <a:pt x="922273" y="5301816"/>
                </a:cubicBezTo>
                <a:cubicBezTo>
                  <a:pt x="922273" y="5301816"/>
                  <a:pt x="922273" y="5324377"/>
                  <a:pt x="922273" y="5324377"/>
                </a:cubicBezTo>
                <a:cubicBezTo>
                  <a:pt x="967262" y="5346938"/>
                  <a:pt x="989757" y="5346938"/>
                  <a:pt x="1034746" y="5346938"/>
                </a:cubicBezTo>
                <a:cubicBezTo>
                  <a:pt x="1057240" y="5369499"/>
                  <a:pt x="1079735" y="5392060"/>
                  <a:pt x="1124724" y="5392060"/>
                </a:cubicBezTo>
                <a:cubicBezTo>
                  <a:pt x="1124724" y="5414621"/>
                  <a:pt x="1147218" y="5414621"/>
                  <a:pt x="1147218" y="5414621"/>
                </a:cubicBezTo>
                <a:cubicBezTo>
                  <a:pt x="1192207" y="5437182"/>
                  <a:pt x="1237196" y="5459743"/>
                  <a:pt x="1237196" y="5459743"/>
                </a:cubicBezTo>
                <a:cubicBezTo>
                  <a:pt x="1214701" y="5459743"/>
                  <a:pt x="1192207" y="5459743"/>
                  <a:pt x="1192207" y="5459743"/>
                </a:cubicBezTo>
                <a:cubicBezTo>
                  <a:pt x="1147218" y="5437182"/>
                  <a:pt x="1124724" y="5414621"/>
                  <a:pt x="1079735" y="5414621"/>
                </a:cubicBezTo>
                <a:cubicBezTo>
                  <a:pt x="1102229" y="5414621"/>
                  <a:pt x="1147218" y="5437182"/>
                  <a:pt x="1169713" y="5459743"/>
                </a:cubicBezTo>
                <a:cubicBezTo>
                  <a:pt x="1214701" y="5482304"/>
                  <a:pt x="1259690" y="5504865"/>
                  <a:pt x="1304679" y="5527425"/>
                </a:cubicBezTo>
                <a:cubicBezTo>
                  <a:pt x="1355292" y="5561267"/>
                  <a:pt x="1418558" y="5582418"/>
                  <a:pt x="1475497" y="5609914"/>
                </a:cubicBezTo>
                <a:lnTo>
                  <a:pt x="1529620" y="5640228"/>
                </a:lnTo>
                <a:lnTo>
                  <a:pt x="1439646" y="5595108"/>
                </a:lnTo>
                <a:cubicBezTo>
                  <a:pt x="1439646" y="5595108"/>
                  <a:pt x="1417152" y="5595108"/>
                  <a:pt x="1417152" y="5617669"/>
                </a:cubicBezTo>
                <a:cubicBezTo>
                  <a:pt x="1462141" y="5617669"/>
                  <a:pt x="1484635" y="5640230"/>
                  <a:pt x="1507129" y="5662791"/>
                </a:cubicBezTo>
                <a:cubicBezTo>
                  <a:pt x="1507129" y="5685352"/>
                  <a:pt x="1552119" y="5685352"/>
                  <a:pt x="1574613" y="5707913"/>
                </a:cubicBezTo>
                <a:cubicBezTo>
                  <a:pt x="1597107" y="5707913"/>
                  <a:pt x="1642096" y="5730474"/>
                  <a:pt x="1642096" y="5730474"/>
                </a:cubicBezTo>
                <a:cubicBezTo>
                  <a:pt x="1642096" y="5730474"/>
                  <a:pt x="1619602" y="5730474"/>
                  <a:pt x="1597107" y="5730474"/>
                </a:cubicBezTo>
                <a:cubicBezTo>
                  <a:pt x="1574613" y="5730474"/>
                  <a:pt x="1664591" y="5753035"/>
                  <a:pt x="1619602" y="5753035"/>
                </a:cubicBezTo>
                <a:cubicBezTo>
                  <a:pt x="1619602" y="5775596"/>
                  <a:pt x="1664591" y="5775596"/>
                  <a:pt x="1687085" y="5798156"/>
                </a:cubicBezTo>
                <a:cubicBezTo>
                  <a:pt x="1687085" y="5798156"/>
                  <a:pt x="1709580" y="5820717"/>
                  <a:pt x="1732074" y="5820717"/>
                </a:cubicBezTo>
                <a:cubicBezTo>
                  <a:pt x="1732074" y="5843278"/>
                  <a:pt x="1799558" y="5865839"/>
                  <a:pt x="1822052" y="5888400"/>
                </a:cubicBezTo>
                <a:cubicBezTo>
                  <a:pt x="1777063" y="5865839"/>
                  <a:pt x="1754569" y="5843278"/>
                  <a:pt x="1709580" y="5820717"/>
                </a:cubicBezTo>
                <a:cubicBezTo>
                  <a:pt x="1642096" y="5820717"/>
                  <a:pt x="1619602" y="5798156"/>
                  <a:pt x="1574613" y="5775596"/>
                </a:cubicBezTo>
                <a:cubicBezTo>
                  <a:pt x="1282185" y="5617669"/>
                  <a:pt x="944768" y="5482304"/>
                  <a:pt x="629845" y="5324377"/>
                </a:cubicBezTo>
                <a:cubicBezTo>
                  <a:pt x="517373" y="5279255"/>
                  <a:pt x="404901" y="5211573"/>
                  <a:pt x="292428" y="5166451"/>
                </a:cubicBezTo>
                <a:cubicBezTo>
                  <a:pt x="292428" y="5166451"/>
                  <a:pt x="292428" y="5166451"/>
                  <a:pt x="0" y="5166451"/>
                </a:cubicBezTo>
                <a:lnTo>
                  <a:pt x="0" y="5164336"/>
                </a:lnTo>
                <a:lnTo>
                  <a:pt x="0" y="5149530"/>
                </a:lnTo>
                <a:lnTo>
                  <a:pt x="0" y="5133403"/>
                </a:lnTo>
                <a:lnTo>
                  <a:pt x="0" y="5109343"/>
                </a:lnTo>
                <a:lnTo>
                  <a:pt x="0" y="5075766"/>
                </a:lnTo>
                <a:lnTo>
                  <a:pt x="0" y="5031085"/>
                </a:lnTo>
                <a:lnTo>
                  <a:pt x="0" y="5030028"/>
                </a:lnTo>
                <a:lnTo>
                  <a:pt x="0" y="5022625"/>
                </a:lnTo>
                <a:lnTo>
                  <a:pt x="0" y="5002532"/>
                </a:lnTo>
                <a:lnTo>
                  <a:pt x="0" y="4963402"/>
                </a:lnTo>
                <a:cubicBezTo>
                  <a:pt x="22495" y="4963402"/>
                  <a:pt x="44989" y="4985963"/>
                  <a:pt x="67484" y="4985963"/>
                </a:cubicBezTo>
                <a:cubicBezTo>
                  <a:pt x="44989" y="4963402"/>
                  <a:pt x="22495" y="4963402"/>
                  <a:pt x="0" y="4963402"/>
                </a:cubicBezTo>
                <a:lnTo>
                  <a:pt x="0" y="4961331"/>
                </a:lnTo>
                <a:lnTo>
                  <a:pt x="0" y="4946834"/>
                </a:lnTo>
                <a:lnTo>
                  <a:pt x="0" y="4931043"/>
                </a:lnTo>
                <a:lnTo>
                  <a:pt x="0" y="4907485"/>
                </a:lnTo>
                <a:lnTo>
                  <a:pt x="0" y="4874607"/>
                </a:lnTo>
                <a:lnTo>
                  <a:pt x="0" y="4830857"/>
                </a:lnTo>
                <a:lnTo>
                  <a:pt x="0" y="4774680"/>
                </a:lnTo>
                <a:lnTo>
                  <a:pt x="0" y="4704524"/>
                </a:lnTo>
                <a:lnTo>
                  <a:pt x="0" y="4618836"/>
                </a:lnTo>
                <a:lnTo>
                  <a:pt x="0" y="4516062"/>
                </a:lnTo>
                <a:lnTo>
                  <a:pt x="0" y="4394648"/>
                </a:lnTo>
                <a:lnTo>
                  <a:pt x="0" y="4253042"/>
                </a:lnTo>
                <a:lnTo>
                  <a:pt x="0" y="4089690"/>
                </a:lnTo>
                <a:lnTo>
                  <a:pt x="0" y="3903039"/>
                </a:lnTo>
                <a:lnTo>
                  <a:pt x="0" y="3898104"/>
                </a:lnTo>
                <a:lnTo>
                  <a:pt x="0" y="3886383"/>
                </a:lnTo>
                <a:lnTo>
                  <a:pt x="0" y="3863558"/>
                </a:lnTo>
                <a:lnTo>
                  <a:pt x="0" y="3825927"/>
                </a:lnTo>
                <a:lnTo>
                  <a:pt x="0" y="3769789"/>
                </a:lnTo>
                <a:lnTo>
                  <a:pt x="0" y="3691443"/>
                </a:lnTo>
                <a:lnTo>
                  <a:pt x="0" y="3587187"/>
                </a:lnTo>
                <a:lnTo>
                  <a:pt x="0" y="3584366"/>
                </a:lnTo>
                <a:lnTo>
                  <a:pt x="0" y="3577669"/>
                </a:lnTo>
                <a:lnTo>
                  <a:pt x="0" y="3564625"/>
                </a:lnTo>
                <a:lnTo>
                  <a:pt x="0" y="3563259"/>
                </a:lnTo>
                <a:lnTo>
                  <a:pt x="0" y="3553697"/>
                </a:lnTo>
                <a:lnTo>
                  <a:pt x="0" y="3527744"/>
                </a:lnTo>
                <a:lnTo>
                  <a:pt x="0" y="3506058"/>
                </a:lnTo>
                <a:lnTo>
                  <a:pt x="0" y="3477202"/>
                </a:lnTo>
                <a:lnTo>
                  <a:pt x="0" y="3440149"/>
                </a:lnTo>
                <a:lnTo>
                  <a:pt x="0" y="3393876"/>
                </a:lnTo>
                <a:lnTo>
                  <a:pt x="0" y="3337358"/>
                </a:lnTo>
                <a:lnTo>
                  <a:pt x="0" y="3269571"/>
                </a:lnTo>
                <a:lnTo>
                  <a:pt x="0" y="3189490"/>
                </a:lnTo>
                <a:lnTo>
                  <a:pt x="0" y="3096090"/>
                </a:lnTo>
                <a:lnTo>
                  <a:pt x="0" y="2988347"/>
                </a:lnTo>
                <a:lnTo>
                  <a:pt x="0" y="2865237"/>
                </a:lnTo>
                <a:lnTo>
                  <a:pt x="0" y="2862417"/>
                </a:lnTo>
                <a:lnTo>
                  <a:pt x="0" y="2855719"/>
                </a:lnTo>
                <a:lnTo>
                  <a:pt x="0" y="2842676"/>
                </a:lnTo>
                <a:lnTo>
                  <a:pt x="0" y="2841883"/>
                </a:lnTo>
                <a:lnTo>
                  <a:pt x="0" y="2836331"/>
                </a:lnTo>
                <a:lnTo>
                  <a:pt x="0" y="2821261"/>
                </a:lnTo>
                <a:lnTo>
                  <a:pt x="0" y="2791914"/>
                </a:lnTo>
                <a:lnTo>
                  <a:pt x="0" y="2743531"/>
                </a:lnTo>
                <a:lnTo>
                  <a:pt x="0" y="2671354"/>
                </a:lnTo>
                <a:lnTo>
                  <a:pt x="0" y="2624855"/>
                </a:lnTo>
                <a:lnTo>
                  <a:pt x="0" y="2570623"/>
                </a:lnTo>
                <a:lnTo>
                  <a:pt x="0" y="2508063"/>
                </a:lnTo>
                <a:lnTo>
                  <a:pt x="0" y="2459141"/>
                </a:lnTo>
                <a:cubicBezTo>
                  <a:pt x="22495" y="2459141"/>
                  <a:pt x="22495" y="2459141"/>
                  <a:pt x="44989" y="2459141"/>
                </a:cubicBezTo>
                <a:cubicBezTo>
                  <a:pt x="22495" y="2436580"/>
                  <a:pt x="22495" y="2436580"/>
                  <a:pt x="22495" y="2414019"/>
                </a:cubicBezTo>
                <a:cubicBezTo>
                  <a:pt x="0" y="2414019"/>
                  <a:pt x="0" y="2414019"/>
                  <a:pt x="0" y="2414019"/>
                </a:cubicBezTo>
                <a:lnTo>
                  <a:pt x="0" y="2413181"/>
                </a:lnTo>
                <a:lnTo>
                  <a:pt x="0" y="2407321"/>
                </a:lnTo>
                <a:lnTo>
                  <a:pt x="0" y="2391414"/>
                </a:lnTo>
                <a:lnTo>
                  <a:pt x="0" y="2360436"/>
                </a:lnTo>
                <a:lnTo>
                  <a:pt x="0" y="2309366"/>
                </a:lnTo>
                <a:lnTo>
                  <a:pt x="0" y="2274726"/>
                </a:lnTo>
                <a:lnTo>
                  <a:pt x="0" y="2233179"/>
                </a:lnTo>
                <a:lnTo>
                  <a:pt x="0" y="2184097"/>
                </a:lnTo>
                <a:lnTo>
                  <a:pt x="0" y="2126852"/>
                </a:lnTo>
                <a:lnTo>
                  <a:pt x="0" y="2060816"/>
                </a:lnTo>
                <a:lnTo>
                  <a:pt x="0" y="1985361"/>
                </a:lnTo>
                <a:cubicBezTo>
                  <a:pt x="44989" y="1985361"/>
                  <a:pt x="89978" y="1985361"/>
                  <a:pt x="134967" y="1985361"/>
                </a:cubicBezTo>
                <a:cubicBezTo>
                  <a:pt x="112472" y="1985361"/>
                  <a:pt x="89978" y="1962800"/>
                  <a:pt x="89978" y="1962800"/>
                </a:cubicBezTo>
                <a:cubicBezTo>
                  <a:pt x="67484" y="1940239"/>
                  <a:pt x="44989" y="1940239"/>
                  <a:pt x="22495" y="1917678"/>
                </a:cubicBezTo>
                <a:cubicBezTo>
                  <a:pt x="22495" y="1917678"/>
                  <a:pt x="0" y="1895117"/>
                  <a:pt x="0" y="1895117"/>
                </a:cubicBezTo>
                <a:lnTo>
                  <a:pt x="0" y="1892782"/>
                </a:lnTo>
                <a:lnTo>
                  <a:pt x="0" y="1876434"/>
                </a:lnTo>
                <a:lnTo>
                  <a:pt x="0" y="1858627"/>
                </a:lnTo>
                <a:lnTo>
                  <a:pt x="0" y="1832061"/>
                </a:lnTo>
                <a:lnTo>
                  <a:pt x="0" y="1794987"/>
                </a:lnTo>
                <a:lnTo>
                  <a:pt x="0" y="1745651"/>
                </a:lnTo>
                <a:lnTo>
                  <a:pt x="0" y="1682303"/>
                </a:lnTo>
                <a:lnTo>
                  <a:pt x="0" y="1603192"/>
                </a:lnTo>
                <a:lnTo>
                  <a:pt x="0" y="1506564"/>
                </a:lnTo>
                <a:lnTo>
                  <a:pt x="0" y="1390669"/>
                </a:lnTo>
                <a:lnTo>
                  <a:pt x="0" y="1253756"/>
                </a:lnTo>
                <a:lnTo>
                  <a:pt x="0" y="1094073"/>
                </a:lnTo>
                <a:lnTo>
                  <a:pt x="0" y="909867"/>
                </a:lnTo>
                <a:lnTo>
                  <a:pt x="0" y="699389"/>
                </a:lnTo>
                <a:cubicBezTo>
                  <a:pt x="134967" y="767071"/>
                  <a:pt x="269934" y="834754"/>
                  <a:pt x="382406" y="902437"/>
                </a:cubicBezTo>
                <a:cubicBezTo>
                  <a:pt x="562362" y="1015242"/>
                  <a:pt x="764812" y="1128046"/>
                  <a:pt x="944768" y="1218290"/>
                </a:cubicBezTo>
                <a:cubicBezTo>
                  <a:pt x="967262" y="1240851"/>
                  <a:pt x="967262" y="1240851"/>
                  <a:pt x="989757" y="1240851"/>
                </a:cubicBezTo>
                <a:cubicBezTo>
                  <a:pt x="787307" y="1105485"/>
                  <a:pt x="629845" y="992681"/>
                  <a:pt x="494878" y="857315"/>
                </a:cubicBezTo>
                <a:cubicBezTo>
                  <a:pt x="494878" y="857315"/>
                  <a:pt x="494878" y="857315"/>
                  <a:pt x="472384" y="834754"/>
                </a:cubicBezTo>
                <a:cubicBezTo>
                  <a:pt x="427395" y="812193"/>
                  <a:pt x="427395" y="789632"/>
                  <a:pt x="472384" y="789632"/>
                </a:cubicBezTo>
                <a:cubicBezTo>
                  <a:pt x="517373" y="812193"/>
                  <a:pt x="539867" y="834754"/>
                  <a:pt x="539867" y="857315"/>
                </a:cubicBezTo>
                <a:cubicBezTo>
                  <a:pt x="652340" y="902437"/>
                  <a:pt x="742318" y="924998"/>
                  <a:pt x="854790" y="970120"/>
                </a:cubicBezTo>
                <a:cubicBezTo>
                  <a:pt x="764812" y="902437"/>
                  <a:pt x="652340" y="857315"/>
                  <a:pt x="562362" y="812193"/>
                </a:cubicBezTo>
                <a:cubicBezTo>
                  <a:pt x="472384" y="767071"/>
                  <a:pt x="427395" y="744510"/>
                  <a:pt x="404901" y="699389"/>
                </a:cubicBezTo>
                <a:cubicBezTo>
                  <a:pt x="472384" y="744510"/>
                  <a:pt x="652340" y="789632"/>
                  <a:pt x="652340" y="834754"/>
                </a:cubicBezTo>
                <a:cubicBezTo>
                  <a:pt x="674834" y="834754"/>
                  <a:pt x="697329" y="857315"/>
                  <a:pt x="719823" y="857315"/>
                </a:cubicBezTo>
                <a:cubicBezTo>
                  <a:pt x="787307" y="834754"/>
                  <a:pt x="562362" y="767071"/>
                  <a:pt x="562362" y="721950"/>
                </a:cubicBezTo>
                <a:cubicBezTo>
                  <a:pt x="562362" y="699389"/>
                  <a:pt x="449890" y="676828"/>
                  <a:pt x="427395" y="654267"/>
                </a:cubicBezTo>
                <a:cubicBezTo>
                  <a:pt x="584856" y="699389"/>
                  <a:pt x="607351" y="744510"/>
                  <a:pt x="742318" y="789632"/>
                </a:cubicBezTo>
                <a:cubicBezTo>
                  <a:pt x="787307" y="789632"/>
                  <a:pt x="809801" y="812193"/>
                  <a:pt x="877284" y="812193"/>
                </a:cubicBezTo>
                <a:cubicBezTo>
                  <a:pt x="899779" y="812193"/>
                  <a:pt x="809801" y="767071"/>
                  <a:pt x="899779" y="789632"/>
                </a:cubicBezTo>
                <a:cubicBezTo>
                  <a:pt x="922273" y="767071"/>
                  <a:pt x="832295" y="744510"/>
                  <a:pt x="809801" y="721950"/>
                </a:cubicBezTo>
                <a:cubicBezTo>
                  <a:pt x="719823" y="676828"/>
                  <a:pt x="629845" y="631706"/>
                  <a:pt x="539867" y="586584"/>
                </a:cubicBezTo>
                <a:cubicBezTo>
                  <a:pt x="494878" y="564023"/>
                  <a:pt x="494878" y="541462"/>
                  <a:pt x="607351" y="564023"/>
                </a:cubicBezTo>
                <a:cubicBezTo>
                  <a:pt x="629845" y="564023"/>
                  <a:pt x="562362" y="518901"/>
                  <a:pt x="629845" y="541462"/>
                </a:cubicBezTo>
                <a:cubicBezTo>
                  <a:pt x="719823" y="541462"/>
                  <a:pt x="742318" y="586584"/>
                  <a:pt x="787307" y="609145"/>
                </a:cubicBezTo>
                <a:cubicBezTo>
                  <a:pt x="742318" y="609145"/>
                  <a:pt x="697329" y="564023"/>
                  <a:pt x="652340" y="586584"/>
                </a:cubicBezTo>
                <a:cubicBezTo>
                  <a:pt x="697329" y="631706"/>
                  <a:pt x="787307" y="676828"/>
                  <a:pt x="877284" y="721950"/>
                </a:cubicBezTo>
                <a:cubicBezTo>
                  <a:pt x="922273" y="744510"/>
                  <a:pt x="944768" y="744510"/>
                  <a:pt x="967262" y="744510"/>
                </a:cubicBezTo>
                <a:cubicBezTo>
                  <a:pt x="967262" y="699389"/>
                  <a:pt x="1124724" y="721950"/>
                  <a:pt x="1034746" y="676828"/>
                </a:cubicBezTo>
                <a:cubicBezTo>
                  <a:pt x="922273" y="631706"/>
                  <a:pt x="832295" y="564023"/>
                  <a:pt x="787307" y="518901"/>
                </a:cubicBezTo>
                <a:cubicBezTo>
                  <a:pt x="697329" y="496340"/>
                  <a:pt x="629845" y="473779"/>
                  <a:pt x="584856" y="451218"/>
                </a:cubicBezTo>
                <a:cubicBezTo>
                  <a:pt x="562362" y="428658"/>
                  <a:pt x="517373" y="406097"/>
                  <a:pt x="562362" y="406097"/>
                </a:cubicBezTo>
                <a:cubicBezTo>
                  <a:pt x="607351" y="428658"/>
                  <a:pt x="629845" y="428658"/>
                  <a:pt x="652340" y="451218"/>
                </a:cubicBezTo>
                <a:cubicBezTo>
                  <a:pt x="652340" y="428658"/>
                  <a:pt x="584856" y="406097"/>
                  <a:pt x="584856" y="383536"/>
                </a:cubicBezTo>
                <a:cubicBezTo>
                  <a:pt x="562362" y="383536"/>
                  <a:pt x="539867" y="360975"/>
                  <a:pt x="517373" y="360975"/>
                </a:cubicBezTo>
                <a:cubicBezTo>
                  <a:pt x="472384" y="338414"/>
                  <a:pt x="449890" y="315853"/>
                  <a:pt x="427395" y="293292"/>
                </a:cubicBezTo>
                <a:cubicBezTo>
                  <a:pt x="494878" y="315853"/>
                  <a:pt x="539867" y="338414"/>
                  <a:pt x="584856" y="360975"/>
                </a:cubicBezTo>
                <a:cubicBezTo>
                  <a:pt x="629845" y="383536"/>
                  <a:pt x="629845" y="383536"/>
                  <a:pt x="629845" y="406097"/>
                </a:cubicBezTo>
                <a:cubicBezTo>
                  <a:pt x="764812" y="473779"/>
                  <a:pt x="944768" y="564023"/>
                  <a:pt x="1147218" y="654267"/>
                </a:cubicBezTo>
                <a:cubicBezTo>
                  <a:pt x="1147218" y="631706"/>
                  <a:pt x="1057240" y="609145"/>
                  <a:pt x="1034746" y="586584"/>
                </a:cubicBezTo>
                <a:cubicBezTo>
                  <a:pt x="922273" y="518901"/>
                  <a:pt x="944768" y="496340"/>
                  <a:pt x="809801" y="428658"/>
                </a:cubicBezTo>
                <a:cubicBezTo>
                  <a:pt x="787307" y="428658"/>
                  <a:pt x="742318" y="428658"/>
                  <a:pt x="719823" y="406097"/>
                </a:cubicBezTo>
                <a:lnTo>
                  <a:pt x="742318" y="406097"/>
                </a:lnTo>
                <a:cubicBezTo>
                  <a:pt x="742318" y="383536"/>
                  <a:pt x="697329" y="360975"/>
                  <a:pt x="674834" y="338414"/>
                </a:cubicBezTo>
                <a:cubicBezTo>
                  <a:pt x="629845" y="315853"/>
                  <a:pt x="562362" y="293292"/>
                  <a:pt x="562362" y="270731"/>
                </a:cubicBezTo>
                <a:cubicBezTo>
                  <a:pt x="494878" y="248170"/>
                  <a:pt x="472384" y="203048"/>
                  <a:pt x="404901" y="180488"/>
                </a:cubicBezTo>
                <a:cubicBezTo>
                  <a:pt x="382406" y="180488"/>
                  <a:pt x="382406" y="157927"/>
                  <a:pt x="382406" y="157927"/>
                </a:cubicBezTo>
                <a:cubicBezTo>
                  <a:pt x="359912" y="135366"/>
                  <a:pt x="292428" y="112805"/>
                  <a:pt x="314923" y="112805"/>
                </a:cubicBezTo>
                <a:cubicBezTo>
                  <a:pt x="269934" y="90244"/>
                  <a:pt x="247439" y="67683"/>
                  <a:pt x="224945" y="67683"/>
                </a:cubicBezTo>
                <a:cubicBezTo>
                  <a:pt x="157462" y="22561"/>
                  <a:pt x="112472" y="0"/>
                  <a:pt x="112472" y="0"/>
                </a:cubicBezTo>
                <a:close/>
              </a:path>
            </a:pathLst>
          </a:custGeom>
        </p:spPr>
        <p:txBody>
          <a:bodyPr wrap="square" anchor="ctr">
            <a:noAutofit/>
          </a:bodyPr>
          <a:lstStyle>
            <a:lvl1pPr marL="0" indent="0" algn="ctr">
              <a:buNone/>
              <a:defRPr sz="1600"/>
            </a:lvl1pPr>
          </a:lstStyle>
          <a:p>
            <a:endParaRPr lang="en-US"/>
          </a:p>
        </p:txBody>
      </p:sp>
    </p:spTree>
    <p:extLst>
      <p:ext uri="{BB962C8B-B14F-4D97-AF65-F5344CB8AC3E}">
        <p14:creationId xmlns:p14="http://schemas.microsoft.com/office/powerpoint/2010/main" val="1056941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8766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7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F5EE7F-3DBB-469C-8B64-5324DB38E281}"/>
              </a:ext>
            </a:extLst>
          </p:cNvPr>
          <p:cNvSpPr>
            <a:spLocks noGrp="1"/>
          </p:cNvSpPr>
          <p:nvPr>
            <p:ph type="dt" sz="half" idx="10"/>
          </p:nvPr>
        </p:nvSpPr>
        <p:spPr/>
        <p:txBody>
          <a:bodyPr/>
          <a:lstStyle/>
          <a:p>
            <a:fld id="{D3802500-2DCA-4720-8360-6E74C26DD0EA}" type="datetimeFigureOut">
              <a:rPr lang="en-US" smtClean="0"/>
              <a:t>3/13/2023</a:t>
            </a:fld>
            <a:endParaRPr lang="en-US"/>
          </a:p>
        </p:txBody>
      </p:sp>
      <p:sp>
        <p:nvSpPr>
          <p:cNvPr id="3" name="Footer Placeholder 2">
            <a:extLst>
              <a:ext uri="{FF2B5EF4-FFF2-40B4-BE49-F238E27FC236}">
                <a16:creationId xmlns:a16="http://schemas.microsoft.com/office/drawing/2014/main" id="{A0489D70-E202-4768-9202-B93B4CC2DA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B20AB1-86F0-4A4D-AB07-3A153ECF46E3}"/>
              </a:ext>
            </a:extLst>
          </p:cNvPr>
          <p:cNvSpPr>
            <a:spLocks noGrp="1"/>
          </p:cNvSpPr>
          <p:nvPr>
            <p:ph type="sldNum" sz="quarter" idx="12"/>
          </p:nvPr>
        </p:nvSpPr>
        <p:spPr/>
        <p:txBody>
          <a:bodyPr/>
          <a:lstStyle/>
          <a:p>
            <a:fld id="{7E672E3D-61E0-450A-AD62-EE98E486015F}" type="slidenum">
              <a:rPr lang="en-US" smtClean="0"/>
              <a:t>‹#›</a:t>
            </a:fld>
            <a:endParaRPr lang="en-US"/>
          </a:p>
        </p:txBody>
      </p:sp>
    </p:spTree>
    <p:extLst>
      <p:ext uri="{BB962C8B-B14F-4D97-AF65-F5344CB8AC3E}">
        <p14:creationId xmlns:p14="http://schemas.microsoft.com/office/powerpoint/2010/main" val="3838726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B1366-174D-45EC-BD88-F980D865B4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0D19A8-AEB8-482D-8F13-BD953F276B7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814B90-F6E9-4D26-BF69-ADB349AE3AB7}"/>
              </a:ext>
            </a:extLst>
          </p:cNvPr>
          <p:cNvSpPr>
            <a:spLocks noGrp="1"/>
          </p:cNvSpPr>
          <p:nvPr>
            <p:ph type="dt" sz="half" idx="10"/>
          </p:nvPr>
        </p:nvSpPr>
        <p:spPr/>
        <p:txBody>
          <a:bodyPr/>
          <a:lstStyle/>
          <a:p>
            <a:fld id="{D3802500-2DCA-4720-8360-6E74C26DD0EA}" type="datetimeFigureOut">
              <a:rPr lang="en-US" smtClean="0"/>
              <a:t>3/13/2023</a:t>
            </a:fld>
            <a:endParaRPr lang="en-US"/>
          </a:p>
        </p:txBody>
      </p:sp>
      <p:sp>
        <p:nvSpPr>
          <p:cNvPr id="5" name="Footer Placeholder 4">
            <a:extLst>
              <a:ext uri="{FF2B5EF4-FFF2-40B4-BE49-F238E27FC236}">
                <a16:creationId xmlns:a16="http://schemas.microsoft.com/office/drawing/2014/main" id="{214A9DAD-013C-4027-AC7F-A2AAAA2B5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D2A19-F4FC-464C-A55F-C1F1EC14C8DF}"/>
              </a:ext>
            </a:extLst>
          </p:cNvPr>
          <p:cNvSpPr>
            <a:spLocks noGrp="1"/>
          </p:cNvSpPr>
          <p:nvPr>
            <p:ph type="sldNum" sz="quarter" idx="12"/>
          </p:nvPr>
        </p:nvSpPr>
        <p:spPr/>
        <p:txBody>
          <a:bodyPr/>
          <a:lstStyle/>
          <a:p>
            <a:fld id="{7E672E3D-61E0-450A-AD62-EE98E486015F}" type="slidenum">
              <a:rPr lang="en-US" smtClean="0"/>
              <a:t>‹#›</a:t>
            </a:fld>
            <a:endParaRPr lang="en-US"/>
          </a:p>
        </p:txBody>
      </p:sp>
    </p:spTree>
    <p:extLst>
      <p:ext uri="{BB962C8B-B14F-4D97-AF65-F5344CB8AC3E}">
        <p14:creationId xmlns:p14="http://schemas.microsoft.com/office/powerpoint/2010/main" val="523916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1DDAD-B6F1-4FCA-9438-6FEB58C11B74}" type="datetimeFigureOut">
              <a:rPr lang="en-US" smtClean="0"/>
              <a:t>3/13/2023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DEB656-4698-4606-BD1D-A828F93471BC}" type="slidenum">
              <a:rPr lang="en-US" smtClean="0"/>
              <a:t>‹#›</a:t>
            </a:fld>
            <a:endParaRPr lang="en-US"/>
          </a:p>
        </p:txBody>
      </p:sp>
      <p:sp>
        <p:nvSpPr>
          <p:cNvPr id="9" name="Picture Placeholder 8"/>
          <p:cNvSpPr>
            <a:spLocks noGrp="1"/>
          </p:cNvSpPr>
          <p:nvPr>
            <p:ph type="pic" sz="quarter" idx="13"/>
          </p:nvPr>
        </p:nvSpPr>
        <p:spPr>
          <a:xfrm>
            <a:off x="4833257" y="1698171"/>
            <a:ext cx="2525486" cy="2525486"/>
          </a:xfrm>
          <a:custGeom>
            <a:avLst/>
            <a:gdLst>
              <a:gd name="connsiteX0" fmla="*/ 1262743 w 2525486"/>
              <a:gd name="connsiteY0" fmla="*/ 0 h 2525486"/>
              <a:gd name="connsiteX1" fmla="*/ 2525486 w 2525486"/>
              <a:gd name="connsiteY1" fmla="*/ 1262743 h 2525486"/>
              <a:gd name="connsiteX2" fmla="*/ 1262743 w 2525486"/>
              <a:gd name="connsiteY2" fmla="*/ 2525486 h 2525486"/>
              <a:gd name="connsiteX3" fmla="*/ 0 w 2525486"/>
              <a:gd name="connsiteY3" fmla="*/ 1262743 h 2525486"/>
              <a:gd name="connsiteX4" fmla="*/ 1262743 w 2525486"/>
              <a:gd name="connsiteY4" fmla="*/ 0 h 252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6" h="2525486">
                <a:moveTo>
                  <a:pt x="1262743" y="0"/>
                </a:moveTo>
                <a:cubicBezTo>
                  <a:pt x="1960137" y="0"/>
                  <a:pt x="2525486" y="565349"/>
                  <a:pt x="2525486" y="1262743"/>
                </a:cubicBezTo>
                <a:cubicBezTo>
                  <a:pt x="2525486" y="1960137"/>
                  <a:pt x="1960137" y="2525486"/>
                  <a:pt x="1262743" y="2525486"/>
                </a:cubicBezTo>
                <a:cubicBezTo>
                  <a:pt x="565349" y="2525486"/>
                  <a:pt x="0" y="1960137"/>
                  <a:pt x="0" y="1262743"/>
                </a:cubicBezTo>
                <a:cubicBezTo>
                  <a:pt x="0" y="565349"/>
                  <a:pt x="565349" y="0"/>
                  <a:pt x="1262743" y="0"/>
                </a:cubicBezTo>
                <a:close/>
              </a:path>
            </a:pathLst>
          </a:custGeom>
        </p:spPr>
        <p:txBody>
          <a:bodyPr wrap="square">
            <a:noAutofit/>
          </a:bodyPr>
          <a:lstStyle/>
          <a:p>
            <a:endParaRPr lang="en-US"/>
          </a:p>
        </p:txBody>
      </p:sp>
      <p:sp>
        <p:nvSpPr>
          <p:cNvPr id="10" name="Picture Placeholder 9"/>
          <p:cNvSpPr>
            <a:spLocks noGrp="1"/>
          </p:cNvSpPr>
          <p:nvPr>
            <p:ph type="pic" sz="quarter" idx="14"/>
          </p:nvPr>
        </p:nvSpPr>
        <p:spPr>
          <a:xfrm>
            <a:off x="1756228" y="1698171"/>
            <a:ext cx="2525486" cy="2525486"/>
          </a:xfrm>
          <a:custGeom>
            <a:avLst/>
            <a:gdLst>
              <a:gd name="connsiteX0" fmla="*/ 1262743 w 2525486"/>
              <a:gd name="connsiteY0" fmla="*/ 0 h 2525486"/>
              <a:gd name="connsiteX1" fmla="*/ 2525486 w 2525486"/>
              <a:gd name="connsiteY1" fmla="*/ 1262743 h 2525486"/>
              <a:gd name="connsiteX2" fmla="*/ 1262743 w 2525486"/>
              <a:gd name="connsiteY2" fmla="*/ 2525486 h 2525486"/>
              <a:gd name="connsiteX3" fmla="*/ 0 w 2525486"/>
              <a:gd name="connsiteY3" fmla="*/ 1262743 h 2525486"/>
              <a:gd name="connsiteX4" fmla="*/ 1262743 w 2525486"/>
              <a:gd name="connsiteY4" fmla="*/ 0 h 252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6" h="2525486">
                <a:moveTo>
                  <a:pt x="1262743" y="0"/>
                </a:moveTo>
                <a:cubicBezTo>
                  <a:pt x="1960137" y="0"/>
                  <a:pt x="2525486" y="565349"/>
                  <a:pt x="2525486" y="1262743"/>
                </a:cubicBezTo>
                <a:cubicBezTo>
                  <a:pt x="2525486" y="1960137"/>
                  <a:pt x="1960137" y="2525486"/>
                  <a:pt x="1262743" y="2525486"/>
                </a:cubicBezTo>
                <a:cubicBezTo>
                  <a:pt x="565349" y="2525486"/>
                  <a:pt x="0" y="1960137"/>
                  <a:pt x="0" y="1262743"/>
                </a:cubicBezTo>
                <a:cubicBezTo>
                  <a:pt x="0" y="565349"/>
                  <a:pt x="565349" y="0"/>
                  <a:pt x="1262743" y="0"/>
                </a:cubicBezTo>
                <a:close/>
              </a:path>
            </a:pathLst>
          </a:custGeom>
        </p:spPr>
        <p:txBody>
          <a:bodyPr wrap="square">
            <a:noAutofit/>
          </a:bodyPr>
          <a:lstStyle/>
          <a:p>
            <a:endParaRPr lang="en-US"/>
          </a:p>
        </p:txBody>
      </p:sp>
      <p:sp>
        <p:nvSpPr>
          <p:cNvPr id="11" name="Picture Placeholder 10"/>
          <p:cNvSpPr>
            <a:spLocks noGrp="1"/>
          </p:cNvSpPr>
          <p:nvPr>
            <p:ph type="pic" sz="quarter" idx="15"/>
          </p:nvPr>
        </p:nvSpPr>
        <p:spPr>
          <a:xfrm>
            <a:off x="7910286" y="1698171"/>
            <a:ext cx="2525486" cy="2525486"/>
          </a:xfrm>
          <a:custGeom>
            <a:avLst/>
            <a:gdLst>
              <a:gd name="connsiteX0" fmla="*/ 1262743 w 2525486"/>
              <a:gd name="connsiteY0" fmla="*/ 0 h 2525486"/>
              <a:gd name="connsiteX1" fmla="*/ 2525486 w 2525486"/>
              <a:gd name="connsiteY1" fmla="*/ 1262743 h 2525486"/>
              <a:gd name="connsiteX2" fmla="*/ 1262743 w 2525486"/>
              <a:gd name="connsiteY2" fmla="*/ 2525486 h 2525486"/>
              <a:gd name="connsiteX3" fmla="*/ 0 w 2525486"/>
              <a:gd name="connsiteY3" fmla="*/ 1262743 h 2525486"/>
              <a:gd name="connsiteX4" fmla="*/ 1262743 w 2525486"/>
              <a:gd name="connsiteY4" fmla="*/ 0 h 252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86" h="2525486">
                <a:moveTo>
                  <a:pt x="1262743" y="0"/>
                </a:moveTo>
                <a:cubicBezTo>
                  <a:pt x="1960137" y="0"/>
                  <a:pt x="2525486" y="565349"/>
                  <a:pt x="2525486" y="1262743"/>
                </a:cubicBezTo>
                <a:cubicBezTo>
                  <a:pt x="2525486" y="1960137"/>
                  <a:pt x="1960137" y="2525486"/>
                  <a:pt x="1262743" y="2525486"/>
                </a:cubicBezTo>
                <a:cubicBezTo>
                  <a:pt x="565349" y="2525486"/>
                  <a:pt x="0" y="1960137"/>
                  <a:pt x="0" y="1262743"/>
                </a:cubicBezTo>
                <a:cubicBezTo>
                  <a:pt x="0" y="565349"/>
                  <a:pt x="565349" y="0"/>
                  <a:pt x="1262743"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9682937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F21D-624B-4232-9DBF-1AD0B0E87C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95CA32-0F06-4D1B-88D9-DC2970185F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4F2256-4B1B-4B07-A5DE-E22BE71C4AC7}"/>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5" name="Footer Placeholder 4">
            <a:extLst>
              <a:ext uri="{FF2B5EF4-FFF2-40B4-BE49-F238E27FC236}">
                <a16:creationId xmlns:a16="http://schemas.microsoft.com/office/drawing/2014/main" id="{9CBA7CE1-4231-4133-9075-D33B9B1F4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E71D0F-0197-4DE9-B65D-9D52FCBAF385}"/>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2842661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53069-F066-4CFC-88D5-CD9516A606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AD315B-A05A-42A0-AEC6-76E7A91A9C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A0AC6-D6ED-42A8-ABDD-27430611531C}"/>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5" name="Footer Placeholder 4">
            <a:extLst>
              <a:ext uri="{FF2B5EF4-FFF2-40B4-BE49-F238E27FC236}">
                <a16:creationId xmlns:a16="http://schemas.microsoft.com/office/drawing/2014/main" id="{EB233E0D-2ABC-4368-BB31-7221ACF87A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EFCEB3-050F-41DC-9049-073B64DAAADE}"/>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2495915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BD5E-9E56-4825-9DBC-F48646CC28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A8E0F2-4F73-4088-BE06-C7F914F941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A198DF2-165F-405F-A317-31F028376DDC}"/>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5" name="Footer Placeholder 4">
            <a:extLst>
              <a:ext uri="{FF2B5EF4-FFF2-40B4-BE49-F238E27FC236}">
                <a16:creationId xmlns:a16="http://schemas.microsoft.com/office/drawing/2014/main" id="{CFD7E906-9ACD-4D62-A9E8-F052CD314A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098E8-4A36-4471-AFB0-5A0775BA99F8}"/>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17049223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1C913-545A-4263-A78C-1B04D88992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C1DDA3-B37A-4C91-930F-0ED29C2950F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2252B3-D8F4-4EFA-866F-3B06EDAC831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F4F630-232C-4C8C-AEB6-FD903F9EE995}"/>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6" name="Footer Placeholder 5">
            <a:extLst>
              <a:ext uri="{FF2B5EF4-FFF2-40B4-BE49-F238E27FC236}">
                <a16:creationId xmlns:a16="http://schemas.microsoft.com/office/drawing/2014/main" id="{EF8EBAC6-5445-4609-AC8B-8F26DA1889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B56A26-0C10-485D-BCA6-65DEA4B271AE}"/>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1747850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2FC2B-4974-41BE-B16E-FD611C95F3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80907F-AF75-41AE-BD0E-4487FF9861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DACFA78-F516-4E30-926E-BA81C36F496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8AAAF4-4506-4D9D-8F32-604DEE2A1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BA34F83-24C2-40E6-9E1C-E488BF494BF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05E0A-6519-4909-B125-971C0B5E7A2B}"/>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8" name="Footer Placeholder 7">
            <a:extLst>
              <a:ext uri="{FF2B5EF4-FFF2-40B4-BE49-F238E27FC236}">
                <a16:creationId xmlns:a16="http://schemas.microsoft.com/office/drawing/2014/main" id="{7C836F4F-F529-45A6-8CFB-3A408ECCC4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727416-9740-4F6E-9EEA-5033B4E6B0FA}"/>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38867555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68C3A-C570-4B0E-A96A-90332A384E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1975A6-E66D-4CC2-AE60-54BA1FA16836}"/>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4" name="Footer Placeholder 3">
            <a:extLst>
              <a:ext uri="{FF2B5EF4-FFF2-40B4-BE49-F238E27FC236}">
                <a16:creationId xmlns:a16="http://schemas.microsoft.com/office/drawing/2014/main" id="{6AE73480-A615-4C18-809C-AE2DBF2C9A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9403E4-7CAE-424D-84CF-1C22592E4C2F}"/>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3783046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A3056D-D8B3-4B15-A204-C9773B7DA26C}"/>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3" name="Footer Placeholder 2">
            <a:extLst>
              <a:ext uri="{FF2B5EF4-FFF2-40B4-BE49-F238E27FC236}">
                <a16:creationId xmlns:a16="http://schemas.microsoft.com/office/drawing/2014/main" id="{A9BC4A24-D285-4CBF-8078-60BF62EB55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FDDEE1-420E-4E7F-A333-5C5DA8A5BFDC}"/>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881969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C2CF8-3CF8-4823-B699-E29A2C6DDE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1FD8BA-5512-4A59-9418-26E7B9E243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93B518-9231-4709-909C-7E66FA928C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0D89C7E-1287-4FD2-883B-8662A1B048AE}"/>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6" name="Footer Placeholder 5">
            <a:extLst>
              <a:ext uri="{FF2B5EF4-FFF2-40B4-BE49-F238E27FC236}">
                <a16:creationId xmlns:a16="http://schemas.microsoft.com/office/drawing/2014/main" id="{045775E8-D1BD-41C4-A430-032A3CC546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52C992-015D-47B0-BAEA-0269E7B52B32}"/>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22213885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9C3C-3752-4B8D-9856-BE630CEC3B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3DE106-F057-4F8E-8CE9-E031AF22B0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066A31-739F-4124-8D78-3D138CCC8D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A41743-7AA8-4141-B711-10B6836DA968}"/>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6" name="Footer Placeholder 5">
            <a:extLst>
              <a:ext uri="{FF2B5EF4-FFF2-40B4-BE49-F238E27FC236}">
                <a16:creationId xmlns:a16="http://schemas.microsoft.com/office/drawing/2014/main" id="{5BAD43EB-118E-49D1-B2A1-52BCB1E7F9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342F2-5C99-4E23-8209-ACF895418A86}"/>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15237031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69816-D34B-4077-860E-6F2A5EE120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6B6DCD-A7F7-4B3A-9145-59EBF18031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6FD4EA-8AAC-49EE-9D2D-A856D654A670}"/>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5" name="Footer Placeholder 4">
            <a:extLst>
              <a:ext uri="{FF2B5EF4-FFF2-40B4-BE49-F238E27FC236}">
                <a16:creationId xmlns:a16="http://schemas.microsoft.com/office/drawing/2014/main" id="{C67DBE85-DAF1-4E35-9A8D-FFDC47616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DB55C-E329-4A54-B68B-CA144EC1CC1E}"/>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6521370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FEF5D4-56BE-4CF2-A084-487CA68B34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7E840A-E95F-4D13-BC8A-E5F51D37091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F79F8B-F1B1-4263-934D-6F795F3C7436}"/>
              </a:ext>
            </a:extLst>
          </p:cNvPr>
          <p:cNvSpPr>
            <a:spLocks noGrp="1"/>
          </p:cNvSpPr>
          <p:nvPr>
            <p:ph type="dt" sz="half" idx="10"/>
          </p:nvPr>
        </p:nvSpPr>
        <p:spPr/>
        <p:txBody>
          <a:bodyPr/>
          <a:lstStyle/>
          <a:p>
            <a:fld id="{83CDECDA-559C-41C7-9D45-15977E8CD026}" type="datetimeFigureOut">
              <a:rPr lang="en-US" smtClean="0"/>
              <a:t>3/13/2023</a:t>
            </a:fld>
            <a:endParaRPr lang="en-US"/>
          </a:p>
        </p:txBody>
      </p:sp>
      <p:sp>
        <p:nvSpPr>
          <p:cNvPr id="5" name="Footer Placeholder 4">
            <a:extLst>
              <a:ext uri="{FF2B5EF4-FFF2-40B4-BE49-F238E27FC236}">
                <a16:creationId xmlns:a16="http://schemas.microsoft.com/office/drawing/2014/main" id="{B258B65E-7EE3-44B2-9B55-8AC38D6D7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923FA4-8B04-4CC3-9CBF-CEA6DCDF614A}"/>
              </a:ext>
            </a:extLst>
          </p:cNvPr>
          <p:cNvSpPr>
            <a:spLocks noGrp="1"/>
          </p:cNvSpPr>
          <p:nvPr>
            <p:ph type="sldNum" sz="quarter" idx="12"/>
          </p:nvPr>
        </p:nvSpPr>
        <p:spPr/>
        <p:txBody>
          <a:bodyPr/>
          <a:lstStyle/>
          <a:p>
            <a:fld id="{1DF0C058-4EF3-4647-937F-7C518B2D15CB}" type="slidenum">
              <a:rPr lang="en-US" smtClean="0"/>
              <a:t>‹#›</a:t>
            </a:fld>
            <a:endParaRPr lang="en-US"/>
          </a:p>
        </p:txBody>
      </p:sp>
    </p:spTree>
    <p:extLst>
      <p:ext uri="{BB962C8B-B14F-4D97-AF65-F5344CB8AC3E}">
        <p14:creationId xmlns:p14="http://schemas.microsoft.com/office/powerpoint/2010/main" val="28884612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5" name="Freeform 4"/>
          <p:cNvSpPr>
            <a:spLocks/>
          </p:cNvSpPr>
          <p:nvPr userDrawn="1"/>
        </p:nvSpPr>
        <p:spPr bwMode="auto">
          <a:xfrm>
            <a:off x="0" y="-639708"/>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 Placeholder 11"/>
          <p:cNvSpPr>
            <a:spLocks noGrp="1"/>
          </p:cNvSpPr>
          <p:nvPr>
            <p:ph type="body" sz="quarter" idx="13" hasCustomPrompt="1"/>
          </p:nvPr>
        </p:nvSpPr>
        <p:spPr>
          <a:xfrm>
            <a:off x="2794000" y="360971"/>
            <a:ext cx="6604000" cy="535531"/>
          </a:xfrm>
        </p:spPr>
        <p:txBody>
          <a:bodyPr wrap="square" anchor="t">
            <a:spAutoFit/>
          </a:bodyPr>
          <a:lstStyle>
            <a:lvl1pPr marL="0" indent="0" algn="ctr">
              <a:buNone/>
              <a:defRPr sz="3200" normalizeH="0" baseline="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 Click to edit Master text styles -</a:t>
            </a:r>
          </a:p>
        </p:txBody>
      </p:sp>
      <p:sp>
        <p:nvSpPr>
          <p:cNvPr id="2" name="Date Placeholder 1"/>
          <p:cNvSpPr>
            <a:spLocks noGrp="1"/>
          </p:cNvSpPr>
          <p:nvPr>
            <p:ph type="dt" sz="half" idx="10"/>
          </p:nvPr>
        </p:nvSpPr>
        <p:spPr/>
        <p:txBody>
          <a:bodyPr/>
          <a:lstStyle>
            <a:lvl1pPr>
              <a:defRPr>
                <a:solidFill>
                  <a:schemeClr val="tx1"/>
                </a:solidFill>
              </a:defRPr>
            </a:lvl1pPr>
          </a:lstStyle>
          <a:p>
            <a:fld id="{C9852138-FCC6-44DD-9FFC-1C789392E7AA}" type="datetime1">
              <a:rPr lang="en-US" smtClean="0"/>
              <a:t>3/13/2023</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03206E70-9524-410D-AE9B-78D656EAA14D}" type="slidenum">
              <a:rPr lang="en-US" smtClean="0"/>
              <a:pPr/>
              <a:t>‹#›</a:t>
            </a:fld>
            <a:endParaRPr lang="en-US"/>
          </a:p>
        </p:txBody>
      </p:sp>
      <p:sp>
        <p:nvSpPr>
          <p:cNvPr id="8" name="Rectangle 7"/>
          <p:cNvSpPr/>
          <p:nvPr userDrawn="1"/>
        </p:nvSpPr>
        <p:spPr>
          <a:xfrm>
            <a:off x="10237880" y="0"/>
            <a:ext cx="571500" cy="55562"/>
          </a:xfrm>
          <a:prstGeom prst="rect">
            <a:avLst/>
          </a:prstGeom>
          <a:solidFill>
            <a:srgbClr val="E2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0880817" y="0"/>
            <a:ext cx="571500" cy="55562"/>
          </a:xfrm>
          <a:prstGeom prst="rect">
            <a:avLst/>
          </a:prstGeom>
          <a:solidFill>
            <a:srgbClr val="78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523754" y="0"/>
            <a:ext cx="571500" cy="55562"/>
          </a:xfrm>
          <a:prstGeom prst="rect">
            <a:avLst/>
          </a:prstGeom>
          <a:solidFill>
            <a:srgbClr val="3B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590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77DA4B-7D92-421B-83FB-5DAC70CA9B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8ECAC671-7D22-4398-8BE3-366CA11F32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9E8E019-7525-4FE1-BBBB-F2209D31C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065B9-D380-4D6E-BEFF-3D8999EE5ACC}" type="datetime8">
              <a:rPr lang="x-none" smtClean="0"/>
              <a:t>13/03/2023 11:59</a:t>
            </a:fld>
            <a:endParaRPr lang="x-none"/>
          </a:p>
        </p:txBody>
      </p:sp>
      <p:sp>
        <p:nvSpPr>
          <p:cNvPr id="5" name="Footer Placeholder 4">
            <a:extLst>
              <a:ext uri="{FF2B5EF4-FFF2-40B4-BE49-F238E27FC236}">
                <a16:creationId xmlns:a16="http://schemas.microsoft.com/office/drawing/2014/main" id="{F45439FF-6F5E-4DC6-9936-DD4160B810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49F731DC-191B-4652-883A-C8D7ABB068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1C86C-0482-44EF-B7DB-B726D3CCEA17}" type="slidenum">
              <a:rPr lang="x-none" smtClean="0"/>
              <a:t>‹#›</a:t>
            </a:fld>
            <a:endParaRPr lang="x-none"/>
          </a:p>
        </p:txBody>
      </p:sp>
    </p:spTree>
    <p:extLst>
      <p:ext uri="{BB962C8B-B14F-4D97-AF65-F5344CB8AC3E}">
        <p14:creationId xmlns:p14="http://schemas.microsoft.com/office/powerpoint/2010/main" val="171988768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4B51A6-CF08-477F-B9A7-C4302E1DC0A3}" type="datetime1">
              <a:rPr lang="en-US" smtClean="0"/>
              <a:t>3/13/2023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06E70-9524-410D-AE9B-78D656EAA14D}" type="slidenum">
              <a:rPr lang="en-US" smtClean="0"/>
              <a:t>‹#›</a:t>
            </a:fld>
            <a:endParaRPr lang="en-US"/>
          </a:p>
        </p:txBody>
      </p:sp>
    </p:spTree>
    <p:extLst>
      <p:ext uri="{BB962C8B-B14F-4D97-AF65-F5344CB8AC3E}">
        <p14:creationId xmlns:p14="http://schemas.microsoft.com/office/powerpoint/2010/main" val="333988584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23" r:id="rId10"/>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EC4C4-5824-4140-B0FA-9704AB7E59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6FC5FD-D421-4BA8-A661-400BF12B14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86CF7A-FE85-45C2-AE24-1A9DEB5530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CDECDA-559C-41C7-9D45-15977E8CD026}" type="datetimeFigureOut">
              <a:rPr lang="en-US" smtClean="0"/>
              <a:t>3/13/2023</a:t>
            </a:fld>
            <a:endParaRPr lang="en-US"/>
          </a:p>
        </p:txBody>
      </p:sp>
      <p:sp>
        <p:nvSpPr>
          <p:cNvPr id="5" name="Footer Placeholder 4">
            <a:extLst>
              <a:ext uri="{FF2B5EF4-FFF2-40B4-BE49-F238E27FC236}">
                <a16:creationId xmlns:a16="http://schemas.microsoft.com/office/drawing/2014/main" id="{930C4E10-562A-4E3D-8B54-8EDE9A1F2F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EF65E0-F7FA-4CC0-B656-CC58D2477A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F0C058-4EF3-4647-937F-7C518B2D15CB}" type="slidenum">
              <a:rPr lang="en-US" smtClean="0"/>
              <a:t>‹#›</a:t>
            </a:fld>
            <a:endParaRPr lang="en-US"/>
          </a:p>
        </p:txBody>
      </p:sp>
    </p:spTree>
    <p:extLst>
      <p:ext uri="{BB962C8B-B14F-4D97-AF65-F5344CB8AC3E}">
        <p14:creationId xmlns:p14="http://schemas.microsoft.com/office/powerpoint/2010/main" val="100972018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4.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1E20"/>
        </a:solidFill>
        <a:effectLst/>
      </p:bgPr>
    </p:bg>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t="176" b="176"/>
          <a:stretch>
            <a:fillRect/>
          </a:stretch>
        </p:blipFill>
        <p:spPr/>
      </p:pic>
      <p:sp>
        <p:nvSpPr>
          <p:cNvPr id="11" name="Freeform 10"/>
          <p:cNvSpPr>
            <a:spLocks/>
          </p:cNvSpPr>
          <p:nvPr/>
        </p:nvSpPr>
        <p:spPr bwMode="auto">
          <a:xfrm>
            <a:off x="0" y="-648845"/>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tx1">
              <a:alpha val="26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sp>
        <p:nvSpPr>
          <p:cNvPr id="15" name="Rectangle 14"/>
          <p:cNvSpPr/>
          <p:nvPr/>
        </p:nvSpPr>
        <p:spPr>
          <a:xfrm>
            <a:off x="5167313" y="4173539"/>
            <a:ext cx="571500" cy="55562"/>
          </a:xfrm>
          <a:prstGeom prst="rect">
            <a:avLst/>
          </a:prstGeom>
          <a:solidFill>
            <a:srgbClr val="E25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 name="Rectangle 15"/>
          <p:cNvSpPr/>
          <p:nvPr/>
        </p:nvSpPr>
        <p:spPr>
          <a:xfrm>
            <a:off x="5810250" y="4173539"/>
            <a:ext cx="571500" cy="55562"/>
          </a:xfrm>
          <a:prstGeom prst="rect">
            <a:avLst/>
          </a:prstGeom>
          <a:solidFill>
            <a:srgbClr val="2C81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81AE"/>
              </a:solidFill>
              <a:effectLst/>
              <a:uLnTx/>
              <a:uFillTx/>
              <a:latin typeface="Calibri Light"/>
              <a:ea typeface="+mn-ea"/>
              <a:cs typeface="+mn-cs"/>
            </a:endParaRPr>
          </a:p>
        </p:txBody>
      </p:sp>
      <p:sp>
        <p:nvSpPr>
          <p:cNvPr id="17" name="Rectangle 16"/>
          <p:cNvSpPr/>
          <p:nvPr/>
        </p:nvSpPr>
        <p:spPr>
          <a:xfrm>
            <a:off x="6453187" y="4173539"/>
            <a:ext cx="571500" cy="55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 name="TextBox 18">
            <a:extLst>
              <a:ext uri="{FF2B5EF4-FFF2-40B4-BE49-F238E27FC236}">
                <a16:creationId xmlns:a16="http://schemas.microsoft.com/office/drawing/2014/main" id="{80120B5C-871F-4FB8-868B-539E609E9FE4}"/>
              </a:ext>
            </a:extLst>
          </p:cNvPr>
          <p:cNvSpPr txBox="1"/>
          <p:nvPr/>
        </p:nvSpPr>
        <p:spPr>
          <a:xfrm>
            <a:off x="2704511" y="2192818"/>
            <a:ext cx="6377529" cy="1846659"/>
          </a:xfrm>
          <a:prstGeom prst="rect">
            <a:avLst/>
          </a:prstGeom>
          <a:noFill/>
          <a:effectLst/>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chemeClr val="accent2">
                    <a:lumMod val="75000"/>
                  </a:schemeClr>
                </a:solidFill>
                <a:effectLst/>
                <a:uLnTx/>
                <a:uFillTx/>
                <a:latin typeface="Century Gothic"/>
                <a:ea typeface="Segoe UI Black" panose="020B0A02040204020203" pitchFamily="34" charset="0"/>
                <a:cs typeface="Segoe UI" panose="020B0502040204020203" pitchFamily="34" charset="0"/>
              </a:rPr>
              <a:t>COMPANY PROFILE</a:t>
            </a:r>
          </a:p>
        </p:txBody>
      </p:sp>
      <p:sp>
        <p:nvSpPr>
          <p:cNvPr id="21" name="TextBox 20">
            <a:extLst>
              <a:ext uri="{FF2B5EF4-FFF2-40B4-BE49-F238E27FC236}">
                <a16:creationId xmlns:a16="http://schemas.microsoft.com/office/drawing/2014/main" id="{766528AD-1C5B-4648-A46F-6DE6E9808FF1}"/>
              </a:ext>
            </a:extLst>
          </p:cNvPr>
          <p:cNvSpPr txBox="1"/>
          <p:nvPr/>
        </p:nvSpPr>
        <p:spPr>
          <a:xfrm>
            <a:off x="3211493" y="4532719"/>
            <a:ext cx="5987005"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Light"/>
              </a:rPr>
              <a:t>REVOLVE RESEARCH &amp; </a:t>
            </a:r>
            <a:r>
              <a:rPr kumimoji="0" lang="en-US" sz="1800" b="0" i="0" u="none" strike="noStrike" kern="1200" cap="none" spc="0" normalizeH="0" baseline="0" noProof="0" dirty="0">
                <a:ln>
                  <a:noFill/>
                </a:ln>
                <a:solidFill>
                  <a:prstClr val="white"/>
                </a:solidFill>
                <a:effectLst/>
                <a:uLnTx/>
                <a:uFillTx/>
                <a:latin typeface="Calibri Light"/>
                <a:ea typeface="+mn-ea"/>
                <a:cs typeface="+mn-cs"/>
              </a:rPr>
              <a:t>CONSULTING GROUP LTD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Light"/>
                <a:ea typeface="+mn-ea"/>
                <a:cs typeface="+mn-cs"/>
              </a:rPr>
              <a:t>Chaka</a:t>
            </a:r>
            <a:r>
              <a:rPr kumimoji="0" lang="en-US" sz="1800" b="0" i="0" u="none" strike="noStrike" kern="1200" cap="none" spc="0" normalizeH="0" noProof="0" dirty="0">
                <a:ln>
                  <a:noFill/>
                </a:ln>
                <a:solidFill>
                  <a:prstClr val="white"/>
                </a:solidFill>
                <a:effectLst/>
                <a:uLnTx/>
                <a:uFillTx/>
                <a:latin typeface="Calibri Light"/>
                <a:ea typeface="+mn-ea"/>
                <a:cs typeface="+mn-cs"/>
              </a:rPr>
              <a:t> Place </a:t>
            </a:r>
            <a:r>
              <a:rPr kumimoji="0" lang="en-US" sz="1800" b="0" i="0" u="none" strike="noStrike" kern="1200" cap="none" spc="0" normalizeH="0" baseline="0" noProof="0" dirty="0">
                <a:ln>
                  <a:noFill/>
                </a:ln>
                <a:solidFill>
                  <a:prstClr val="white"/>
                </a:solidFill>
                <a:effectLst/>
                <a:uLnTx/>
                <a:uFillTx/>
                <a:latin typeface="Calibri Light"/>
                <a:ea typeface="+mn-ea"/>
                <a:cs typeface="+mn-cs"/>
              </a:rPr>
              <a:t>Suite 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Light"/>
                <a:ea typeface="+mn-ea"/>
                <a:cs typeface="+mn-cs"/>
              </a:rPr>
              <a:t>Argwings</a:t>
            </a:r>
            <a:r>
              <a:rPr kumimoji="0" lang="en-US" sz="1800" b="0" i="0" u="none" strike="noStrike" kern="1200" cap="none" spc="0" normalizeH="0" baseline="0" noProof="0" dirty="0">
                <a:ln>
                  <a:noFill/>
                </a:ln>
                <a:solidFill>
                  <a:prstClr val="white"/>
                </a:solidFill>
                <a:effectLst/>
                <a:uLnTx/>
                <a:uFillTx/>
                <a:latin typeface="Calibri Light"/>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Light"/>
                <a:ea typeface="+mn-ea"/>
                <a:cs typeface="+mn-cs"/>
              </a:rPr>
              <a:t>Kodhek</a:t>
            </a:r>
            <a:r>
              <a:rPr kumimoji="0" lang="en-US" sz="1800" b="0" i="0" u="none" strike="noStrike" kern="1200" cap="none" spc="0" normalizeH="0" baseline="0" noProof="0" dirty="0">
                <a:ln>
                  <a:noFill/>
                </a:ln>
                <a:solidFill>
                  <a:prstClr val="white"/>
                </a:solidFill>
                <a:effectLst/>
                <a:uLnTx/>
                <a:uFillTx/>
                <a:latin typeface="Calibri Light"/>
                <a:ea typeface="+mn-ea"/>
                <a:cs typeface="+mn-cs"/>
              </a:rPr>
              <a:t> road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Light"/>
                <a:ea typeface="+mn-ea"/>
                <a:cs typeface="+mn-cs"/>
              </a:rPr>
              <a:t>P.O. BOX 2053-00200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Light"/>
                <a:ea typeface="+mn-ea"/>
                <a:cs typeface="+mn-cs"/>
              </a:rPr>
              <a:t>Nairobi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Light"/>
                <a:ea typeface="+mn-ea"/>
                <a:cs typeface="+mn-cs"/>
              </a:rPr>
              <a:t>info@</a:t>
            </a:r>
            <a:r>
              <a:rPr lang="en-US" dirty="0" err="1">
                <a:solidFill>
                  <a:prstClr val="white"/>
                </a:solidFill>
                <a:latin typeface="Calibri Light"/>
              </a:rPr>
              <a:t>revolveresearch</a:t>
            </a:r>
            <a:r>
              <a:rPr kumimoji="0" lang="en-US" sz="1800" b="0" i="0" u="none" strike="noStrike" kern="1200" cap="none" spc="0" normalizeH="0" baseline="0" noProof="0" dirty="0">
                <a:ln>
                  <a:noFill/>
                </a:ln>
                <a:solidFill>
                  <a:prstClr val="white"/>
                </a:solidFill>
                <a:effectLst/>
                <a:uLnTx/>
                <a:uFillTx/>
                <a:latin typeface="Calibri Light"/>
                <a:ea typeface="+mn-ea"/>
                <a:cs typeface="+mn-cs"/>
              </a:rPr>
              <a:t>.</a:t>
            </a:r>
            <a:r>
              <a:rPr kumimoji="0" lang="en-US" sz="1800" b="0" i="0" u="none" strike="noStrike" kern="1200" cap="none" spc="0" normalizeH="0" baseline="0" noProof="0" dirty="0" err="1">
                <a:ln>
                  <a:noFill/>
                </a:ln>
                <a:solidFill>
                  <a:prstClr val="white"/>
                </a:solidFill>
                <a:effectLst/>
                <a:uLnTx/>
                <a:uFillTx/>
                <a:latin typeface="Calibri Light"/>
                <a:ea typeface="+mn-ea"/>
                <a:cs typeface="+mn-cs"/>
              </a:rPr>
              <a:t>co.ke</a:t>
            </a:r>
            <a:r>
              <a:rPr kumimoji="0" lang="en-US" sz="1800" b="0" i="0" u="none" strike="noStrike" kern="1200" cap="none" spc="0" normalizeH="0" baseline="0" noProof="0" dirty="0">
                <a:ln>
                  <a:noFill/>
                </a:ln>
                <a:solidFill>
                  <a:prstClr val="white"/>
                </a:solidFill>
                <a:effectLst/>
                <a:uLnTx/>
                <a:uFillTx/>
                <a:latin typeface="Calibri Ligh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Light"/>
                <a:ea typeface="+mn-ea"/>
                <a:cs typeface="+mn-cs"/>
              </a:rPr>
              <a:t>+254 724 314 551</a:t>
            </a:r>
          </a:p>
        </p:txBody>
      </p:sp>
      <p:pic>
        <p:nvPicPr>
          <p:cNvPr id="12" name="Picture 11"/>
          <p:cNvPicPr/>
          <p:nvPr/>
        </p:nvPicPr>
        <p:blipFill rotWithShape="1">
          <a:blip r:embed="rId4">
            <a:extLst>
              <a:ext uri="{28A0092B-C50C-407E-A947-70E740481C1C}">
                <a14:useLocalDpi xmlns:a14="http://schemas.microsoft.com/office/drawing/2010/main" val="0"/>
              </a:ext>
            </a:extLst>
          </a:blip>
          <a:srcRect l="10807" t="10683" r="31216" b="14549"/>
          <a:stretch/>
        </p:blipFill>
        <p:spPr bwMode="auto">
          <a:xfrm>
            <a:off x="10059685" y="0"/>
            <a:ext cx="2132315" cy="1589731"/>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831298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FC5A6544-46D3-4B75-9620-6762D4831B95}"/>
              </a:ext>
            </a:extLst>
          </p:cNvPr>
          <p:cNvGrpSpPr/>
          <p:nvPr/>
        </p:nvGrpSpPr>
        <p:grpSpPr>
          <a:xfrm>
            <a:off x="0" y="-94629"/>
            <a:ext cx="12192000" cy="6606023"/>
            <a:chOff x="0" y="52897"/>
            <a:chExt cx="12192000" cy="6606023"/>
          </a:xfrm>
        </p:grpSpPr>
        <p:pic>
          <p:nvPicPr>
            <p:cNvPr id="4" name="Picture 3">
              <a:extLst>
                <a:ext uri="{FF2B5EF4-FFF2-40B4-BE49-F238E27FC236}">
                  <a16:creationId xmlns:a16="http://schemas.microsoft.com/office/drawing/2014/main" id="{54602C17-B85B-40D5-A40B-966EF1D8F219}"/>
                </a:ext>
              </a:extLst>
            </p:cNvPr>
            <p:cNvPicPr>
              <a:picLocks noChangeAspect="1"/>
            </p:cNvPicPr>
            <p:nvPr/>
          </p:nvPicPr>
          <p:blipFill rotWithShape="1">
            <a:blip r:embed="rId2">
              <a:extLst>
                <a:ext uri="{28A0092B-C50C-407E-A947-70E740481C1C}">
                  <a14:useLocalDpi xmlns:a14="http://schemas.microsoft.com/office/drawing/2010/main" val="0"/>
                </a:ext>
              </a:extLst>
            </a:blip>
            <a:srcRect l="5696" t="22679" r="5696" b="22679"/>
            <a:stretch/>
          </p:blipFill>
          <p:spPr>
            <a:xfrm>
              <a:off x="0" y="921657"/>
              <a:ext cx="12192000" cy="5014686"/>
            </a:xfrm>
            <a:prstGeom prst="rect">
              <a:avLst/>
            </a:prstGeom>
          </p:spPr>
        </p:pic>
        <p:sp>
          <p:nvSpPr>
            <p:cNvPr id="2" name="Rectangle 1">
              <a:extLst>
                <a:ext uri="{FF2B5EF4-FFF2-40B4-BE49-F238E27FC236}">
                  <a16:creationId xmlns:a16="http://schemas.microsoft.com/office/drawing/2014/main" id="{04239BDC-6D1B-4D56-A3DB-369615D589E5}"/>
                </a:ext>
              </a:extLst>
            </p:cNvPr>
            <p:cNvSpPr/>
            <p:nvPr/>
          </p:nvSpPr>
          <p:spPr>
            <a:xfrm>
              <a:off x="0" y="921657"/>
              <a:ext cx="12192000" cy="5014686"/>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A30B776-BA76-42CE-86F1-6E4B56B9CC47}"/>
                </a:ext>
              </a:extLst>
            </p:cNvPr>
            <p:cNvSpPr/>
            <p:nvPr/>
          </p:nvSpPr>
          <p:spPr>
            <a:xfrm>
              <a:off x="0" y="742950"/>
              <a:ext cx="5537561"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3">
              <a:extLst>
                <a:ext uri="{FF2B5EF4-FFF2-40B4-BE49-F238E27FC236}">
                  <a16:creationId xmlns:a16="http://schemas.microsoft.com/office/drawing/2014/main" id="{2C98E580-55B9-454C-8325-F0EB56E3FD2F}"/>
                </a:ext>
              </a:extLst>
            </p:cNvPr>
            <p:cNvSpPr txBox="1"/>
            <p:nvPr/>
          </p:nvSpPr>
          <p:spPr>
            <a:xfrm>
              <a:off x="198268" y="52897"/>
              <a:ext cx="5157403" cy="615553"/>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D86162"/>
                  </a:solidFill>
                  <a:effectLst/>
                  <a:uLnTx/>
                  <a:uFillTx/>
                  <a:latin typeface="Century Gothic" panose="020B0502020202020204" pitchFamily="34" charset="0"/>
                  <a:ea typeface="Gadugi" panose="020B0502040204020203" pitchFamily="34" charset="0"/>
                  <a:cs typeface="Arial" charset="0"/>
                </a:rPr>
                <a:t>ABOUT US  </a:t>
              </a:r>
            </a:p>
          </p:txBody>
        </p:sp>
        <p:sp>
          <p:nvSpPr>
            <p:cNvPr id="40" name="Rectangle 39">
              <a:extLst>
                <a:ext uri="{FF2B5EF4-FFF2-40B4-BE49-F238E27FC236}">
                  <a16:creationId xmlns:a16="http://schemas.microsoft.com/office/drawing/2014/main" id="{A5965A9F-3E56-48EB-861F-72A11220FA5E}"/>
                </a:ext>
              </a:extLst>
            </p:cNvPr>
            <p:cNvSpPr/>
            <p:nvPr/>
          </p:nvSpPr>
          <p:spPr>
            <a:xfrm>
              <a:off x="171050" y="841943"/>
              <a:ext cx="4785286" cy="5816977"/>
            </a:xfrm>
            <a:prstGeom prst="rect">
              <a:avLst/>
            </a:prstGeom>
          </p:spPr>
          <p:txBody>
            <a:bodyPr wrap="square" lIns="0" tIns="0" rIns="0" bIns="0">
              <a:spAutoFit/>
            </a:bodyPr>
            <a:lstStyle/>
            <a:p>
              <a:pPr defTabSz="914400">
                <a:defRPr/>
              </a:pPr>
              <a:r>
                <a:rPr lang="en-US" sz="1400" dirty="0">
                  <a:solidFill>
                    <a:prstClr val="black"/>
                  </a:solidFill>
                  <a:latin typeface="Century Gothic" panose="020B0502020202020204" pitchFamily="34" charset="0"/>
                </a:rPr>
                <a:t>Revolve Research and</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 Consulting Group </a:t>
              </a:r>
              <a:r>
                <a:rPr kumimoji="0" lang="en-US" sz="1100" b="0" i="0" u="none" strike="noStrike" kern="1200" cap="none" spc="0" normalizeH="0" baseline="0" noProof="0" dirty="0">
                  <a:ln>
                    <a:noFill/>
                  </a:ln>
                  <a:solidFill>
                    <a:prstClr val="black"/>
                  </a:solidFill>
                  <a:effectLst/>
                  <a:uLnTx/>
                  <a:uFillTx/>
                  <a:latin typeface="Century Gothic" panose="020B0502020202020204" pitchFamily="34" charset="0"/>
                </a:rPr>
                <a:t>(</a:t>
              </a:r>
              <a:r>
                <a:rPr lang="en-US" sz="1400" dirty="0">
                  <a:effectLst/>
                  <a:latin typeface="Century Gothic" panose="020B0502020202020204" pitchFamily="34" charset="0"/>
                  <a:ea typeface="Calibri" panose="020F0502020204030204" pitchFamily="34" charset="0"/>
                  <a:cs typeface="Times New Roman" panose="02020603050405020304" pitchFamily="18" charset="0"/>
                </a:rPr>
                <a:t>R</a:t>
              </a:r>
              <a:r>
                <a:rPr lang="en-US" sz="1400" baseline="30000" dirty="0">
                  <a:effectLst/>
                  <a:latin typeface="Century Gothic" panose="020B0502020202020204" pitchFamily="34" charset="0"/>
                  <a:ea typeface="Calibri" panose="020F0502020204030204" pitchFamily="34" charset="0"/>
                  <a:cs typeface="Times New Roman" panose="02020603050405020304" pitchFamily="18" charset="0"/>
                </a:rPr>
                <a:t>2</a:t>
              </a:r>
              <a:r>
                <a:rPr lang="en-US" sz="1400" dirty="0">
                  <a:effectLst/>
                  <a:latin typeface="Century Gothic" panose="020B0502020202020204" pitchFamily="34" charset="0"/>
                  <a:ea typeface="Calibri" panose="020F0502020204030204" pitchFamily="34" charset="0"/>
                  <a:cs typeface="Times New Roman" panose="02020603050405020304" pitchFamily="18" charset="0"/>
                </a:rPr>
                <a:t>CG</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 Limited </a:t>
              </a:r>
              <a:r>
                <a:rPr lang="en-US" sz="1400" dirty="0">
                  <a:solidFill>
                    <a:prstClr val="black"/>
                  </a:solidFill>
                  <a:latin typeface="Century Gothic" panose="020B0502020202020204" pitchFamily="34" charset="0"/>
                </a:rPr>
                <a:t>has been operational since</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 2012 under the trade name ‘beta consulting’. In 2022, it was registered a new as </a:t>
              </a:r>
              <a:r>
                <a:rPr lang="en-US" sz="1400" dirty="0">
                  <a:effectLst/>
                  <a:latin typeface="Century Gothic" panose="020B0502020202020204" pitchFamily="34" charset="0"/>
                  <a:ea typeface="Calibri" panose="020F0502020204030204" pitchFamily="34" charset="0"/>
                  <a:cs typeface="Times New Roman" panose="02020603050405020304" pitchFamily="18" charset="0"/>
                </a:rPr>
                <a:t>R</a:t>
              </a:r>
              <a:r>
                <a:rPr lang="en-US" sz="1400" baseline="30000" dirty="0">
                  <a:effectLst/>
                  <a:latin typeface="Century Gothic" panose="020B0502020202020204" pitchFamily="34" charset="0"/>
                  <a:ea typeface="Calibri" panose="020F0502020204030204" pitchFamily="34" charset="0"/>
                  <a:cs typeface="Times New Roman" panose="02020603050405020304" pitchFamily="18" charset="0"/>
                </a:rPr>
                <a:t>2</a:t>
              </a:r>
              <a:r>
                <a:rPr lang="en-US" sz="1400" dirty="0">
                  <a:effectLst/>
                  <a:latin typeface="Century Gothic" panose="020B0502020202020204" pitchFamily="34" charset="0"/>
                  <a:ea typeface="Calibri" panose="020F0502020204030204" pitchFamily="34" charset="0"/>
                  <a:cs typeface="Times New Roman" panose="02020603050405020304" pitchFamily="18" charset="0"/>
                </a:rPr>
                <a:t>CG</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 to expand its scope and attract fresh thinking for research, development and consultancy in Eastern Africa. </a:t>
              </a:r>
            </a:p>
            <a:p>
              <a:pPr defTabSz="914400">
                <a:defRPr/>
              </a:pPr>
              <a:endParaRPr lang="en-US" sz="1400" dirty="0">
                <a:solidFill>
                  <a:prstClr val="black"/>
                </a:solidFill>
                <a:latin typeface="Century Gothic" panose="020B0502020202020204" pitchFamily="34" charset="0"/>
              </a:endParaRPr>
            </a:p>
            <a:p>
              <a:pPr defTabSz="914400">
                <a:defRPr/>
              </a:pPr>
              <a:r>
                <a:rPr lang="en-US" sz="1400" dirty="0">
                  <a:effectLst/>
                  <a:latin typeface="Century Gothic" panose="020B0502020202020204" pitchFamily="34" charset="0"/>
                  <a:ea typeface="Calibri" panose="020F0502020204030204" pitchFamily="34" charset="0"/>
                  <a:cs typeface="Times New Roman" panose="02020603050405020304" pitchFamily="18" charset="0"/>
                </a:rPr>
                <a:t>R</a:t>
              </a:r>
              <a:r>
                <a:rPr lang="en-US" sz="1400" baseline="30000" dirty="0">
                  <a:effectLst/>
                  <a:latin typeface="Century Gothic" panose="020B0502020202020204" pitchFamily="34" charset="0"/>
                  <a:ea typeface="Calibri" panose="020F0502020204030204" pitchFamily="34" charset="0"/>
                  <a:cs typeface="Times New Roman" panose="02020603050405020304" pitchFamily="18" charset="0"/>
                </a:rPr>
                <a:t>2</a:t>
              </a:r>
              <a:r>
                <a:rPr lang="en-US" sz="1400" dirty="0">
                  <a:effectLst/>
                  <a:latin typeface="Century Gothic" panose="020B0502020202020204" pitchFamily="34" charset="0"/>
                  <a:ea typeface="Calibri" panose="020F0502020204030204" pitchFamily="34" charset="0"/>
                  <a:cs typeface="Times New Roman" panose="02020603050405020304" pitchFamily="18" charset="0"/>
                </a:rPr>
                <a:t>CG</a:t>
              </a:r>
              <a:r>
                <a:rPr lang="en-US" sz="1400" dirty="0">
                  <a:solidFill>
                    <a:prstClr val="black"/>
                  </a:solidFill>
                  <a:effectLst/>
                  <a:latin typeface="Century Gothic" panose="020B0502020202020204" pitchFamily="34" charset="0"/>
                  <a:ea typeface="Calibri" panose="020F0502020204030204" pitchFamily="34" charset="0"/>
                  <a:cs typeface="Times New Roman" panose="02020603050405020304" pitchFamily="18" charset="0"/>
                </a:rPr>
                <a:t> brings you over three decades of research and performance measurement consultancy experience.</a:t>
              </a:r>
            </a:p>
            <a:p>
              <a:pPr defTabSz="914400">
                <a:defRPr/>
              </a:pPr>
              <a:endParaRPr lang="en-US" sz="1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endParaRPr>
            </a:p>
            <a:p>
              <a:pPr defTabSz="914400">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Our team is made up of </a:t>
              </a:r>
              <a:r>
                <a:rPr lang="en-US" sz="1400" dirty="0">
                  <a:solidFill>
                    <a:prstClr val="black"/>
                  </a:solidFill>
                  <a:latin typeface="Century Gothic" panose="020B0502020202020204" pitchFamily="34" charset="0"/>
                </a:rPr>
                <a:t>experts</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 with varied professional training and experience in the broad field of research for development. </a:t>
              </a:r>
              <a:r>
                <a:rPr lang="en-US" sz="1400" dirty="0">
                  <a:solidFill>
                    <a:prstClr val="black"/>
                  </a:solidFill>
                  <a:effectLst/>
                  <a:latin typeface="Century Gothic" panose="020B0502020202020204" pitchFamily="34" charset="0"/>
                  <a:ea typeface="Calibri" panose="020F0502020204030204" pitchFamily="34" charset="0"/>
                  <a:cs typeface="Times New Roman" panose="02020603050405020304" pitchFamily="18" charset="0"/>
                </a:rPr>
                <a:t>  </a:t>
              </a:r>
            </a:p>
            <a:p>
              <a:pPr defTabSz="914400">
                <a:defRPr/>
              </a:pPr>
              <a:endParaRPr lang="en-US" sz="1400" dirty="0">
                <a:solidFill>
                  <a:prstClr val="black"/>
                </a:solidFill>
                <a:latin typeface="Century Gothic" panose="020B0502020202020204" pitchFamily="34" charset="0"/>
                <a:cs typeface="Times New Roman" panose="02020603050405020304" pitchFamily="18" charset="0"/>
              </a:endParaRPr>
            </a:p>
            <a:p>
              <a:pPr defTabSz="914400">
                <a:defRPr/>
              </a:pPr>
              <a:r>
                <a:rPr lang="en-US" sz="1400" dirty="0">
                  <a:solidFill>
                    <a:prstClr val="black"/>
                  </a:solidFill>
                  <a:latin typeface="Century Gothic" panose="020B0502020202020204" pitchFamily="34" charset="0"/>
                </a:rPr>
                <a:t>We carry out research and provide advisory services and training on a wide range of development issues, including Agriculture, Health, Education, Social development and gender equity, and Sustainable economic development. In all, making markets work for the poor and building resilience are the overarching goals.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Century Gothic" panose="020B0502020202020204" pitchFamily="34" charset="0"/>
                  <a:ea typeface="Calibri" panose="020F0502020204030204" pitchFamily="34" charset="0"/>
                  <a:cs typeface="Times New Roman" panose="02020603050405020304" pitchFamily="18" charset="0"/>
                </a:rPr>
                <a:t>R</a:t>
              </a:r>
              <a:r>
                <a:rPr lang="en-US" sz="1400" baseline="30000" dirty="0">
                  <a:effectLst/>
                  <a:latin typeface="Century Gothic" panose="020B0502020202020204" pitchFamily="34" charset="0"/>
                  <a:ea typeface="Calibri" panose="020F0502020204030204" pitchFamily="34" charset="0"/>
                  <a:cs typeface="Times New Roman" panose="02020603050405020304" pitchFamily="18" charset="0"/>
                </a:rPr>
                <a:t>2</a:t>
              </a:r>
              <a:r>
                <a:rPr lang="en-US" sz="1400" dirty="0">
                  <a:effectLst/>
                  <a:latin typeface="Century Gothic" panose="020B0502020202020204" pitchFamily="34" charset="0"/>
                  <a:ea typeface="Calibri" panose="020F0502020204030204" pitchFamily="34" charset="0"/>
                  <a:cs typeface="Times New Roman" panose="02020603050405020304" pitchFamily="18" charset="0"/>
                </a:rPr>
                <a:t>CG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provides </a:t>
              </a:r>
              <a:r>
                <a:rPr lang="en-US" sz="1400" dirty="0">
                  <a:solidFill>
                    <a:prstClr val="black"/>
                  </a:solidFill>
                  <a:latin typeface="Century Gothic" panose="020B0502020202020204" pitchFamily="34" charset="0"/>
                </a:rPr>
                <a:t>organization</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rPr>
                <a:t> and project level support in research project design, monitoring and evaluation, survey data collection/management, data analysis and reporting, behavioral experimentation and idea testing. </a:t>
              </a:r>
            </a:p>
          </p:txBody>
        </p:sp>
        <p:cxnSp>
          <p:nvCxnSpPr>
            <p:cNvPr id="82" name="Straight Connector 81">
              <a:extLst>
                <a:ext uri="{FF2B5EF4-FFF2-40B4-BE49-F238E27FC236}">
                  <a16:creationId xmlns:a16="http://schemas.microsoft.com/office/drawing/2014/main" id="{512C34E9-1676-4389-A003-4FC6D20239E5}"/>
                </a:ext>
              </a:extLst>
            </p:cNvPr>
            <p:cNvCxnSpPr>
              <a:cxnSpLocks/>
            </p:cNvCxnSpPr>
            <p:nvPr/>
          </p:nvCxnSpPr>
          <p:spPr>
            <a:xfrm>
              <a:off x="207422" y="635077"/>
              <a:ext cx="1499204" cy="7494"/>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7FDAAA10-DF0A-49A5-9BBE-BE8266C01B17}"/>
                </a:ext>
              </a:extLst>
            </p:cNvPr>
            <p:cNvGrpSpPr/>
            <p:nvPr/>
          </p:nvGrpSpPr>
          <p:grpSpPr>
            <a:xfrm>
              <a:off x="7029750" y="1846932"/>
              <a:ext cx="4451861" cy="3164137"/>
              <a:chOff x="1213280" y="1477532"/>
              <a:chExt cx="4451861" cy="3164137"/>
            </a:xfrm>
          </p:grpSpPr>
          <p:grpSp>
            <p:nvGrpSpPr>
              <p:cNvPr id="21" name="Group 20">
                <a:extLst>
                  <a:ext uri="{FF2B5EF4-FFF2-40B4-BE49-F238E27FC236}">
                    <a16:creationId xmlns:a16="http://schemas.microsoft.com/office/drawing/2014/main" id="{00E18EBC-F127-4C1E-B104-0C7B74285BDB}"/>
                  </a:ext>
                </a:extLst>
              </p:cNvPr>
              <p:cNvGrpSpPr/>
              <p:nvPr/>
            </p:nvGrpSpPr>
            <p:grpSpPr>
              <a:xfrm>
                <a:off x="1213280" y="1477532"/>
                <a:ext cx="3294361" cy="596470"/>
                <a:chOff x="1010080" y="1912103"/>
                <a:chExt cx="3294361" cy="596470"/>
              </a:xfrm>
            </p:grpSpPr>
            <p:sp>
              <p:nvSpPr>
                <p:cNvPr id="20" name="Rectangle 19">
                  <a:extLst>
                    <a:ext uri="{FF2B5EF4-FFF2-40B4-BE49-F238E27FC236}">
                      <a16:creationId xmlns:a16="http://schemas.microsoft.com/office/drawing/2014/main" id="{B17B4D56-FCE2-4FB1-9FA8-0CE17B081F4F}"/>
                    </a:ext>
                  </a:extLst>
                </p:cNvPr>
                <p:cNvSpPr/>
                <p:nvPr/>
              </p:nvSpPr>
              <p:spPr>
                <a:xfrm>
                  <a:off x="1308315" y="1912103"/>
                  <a:ext cx="2996126" cy="596470"/>
                </a:xfrm>
                <a:prstGeom prst="rect">
                  <a:avLst/>
                </a:prstGeom>
                <a:gradFill>
                  <a:gsLst>
                    <a:gs pos="100000">
                      <a:schemeClr val="bg1">
                        <a:alpha val="16000"/>
                      </a:schemeClr>
                    </a:gs>
                    <a:gs pos="3000">
                      <a:schemeClr val="bg1">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62D4F9E1-FEEF-421F-A427-08764DE448AE}"/>
                    </a:ext>
                  </a:extLst>
                </p:cNvPr>
                <p:cNvGrpSpPr/>
                <p:nvPr/>
              </p:nvGrpSpPr>
              <p:grpSpPr>
                <a:xfrm>
                  <a:off x="1010080" y="1912103"/>
                  <a:ext cx="2834988" cy="596470"/>
                  <a:chOff x="1010080" y="1912103"/>
                  <a:chExt cx="2834988" cy="596470"/>
                </a:xfrm>
              </p:grpSpPr>
              <p:grpSp>
                <p:nvGrpSpPr>
                  <p:cNvPr id="14" name="Group 13">
                    <a:extLst>
                      <a:ext uri="{FF2B5EF4-FFF2-40B4-BE49-F238E27FC236}">
                        <a16:creationId xmlns:a16="http://schemas.microsoft.com/office/drawing/2014/main" id="{6871B65E-69CE-4668-81F5-9845F1B248DD}"/>
                      </a:ext>
                    </a:extLst>
                  </p:cNvPr>
                  <p:cNvGrpSpPr/>
                  <p:nvPr/>
                </p:nvGrpSpPr>
                <p:grpSpPr>
                  <a:xfrm>
                    <a:off x="1010080" y="1912103"/>
                    <a:ext cx="596470" cy="596470"/>
                    <a:chOff x="1010080" y="1912103"/>
                    <a:chExt cx="596470" cy="596470"/>
                  </a:xfrm>
                </p:grpSpPr>
                <p:grpSp>
                  <p:nvGrpSpPr>
                    <p:cNvPr id="13" name="Group 12">
                      <a:extLst>
                        <a:ext uri="{FF2B5EF4-FFF2-40B4-BE49-F238E27FC236}">
                          <a16:creationId xmlns:a16="http://schemas.microsoft.com/office/drawing/2014/main" id="{C1963685-52D9-478D-99C8-C258F96B6124}"/>
                        </a:ext>
                      </a:extLst>
                    </p:cNvPr>
                    <p:cNvGrpSpPr/>
                    <p:nvPr/>
                  </p:nvGrpSpPr>
                  <p:grpSpPr>
                    <a:xfrm>
                      <a:off x="1010080" y="1912103"/>
                      <a:ext cx="596470" cy="596470"/>
                      <a:chOff x="1010080" y="1912103"/>
                      <a:chExt cx="596470" cy="596470"/>
                    </a:xfrm>
                  </p:grpSpPr>
                  <p:sp>
                    <p:nvSpPr>
                      <p:cNvPr id="12" name="Oval 11">
                        <a:extLst>
                          <a:ext uri="{FF2B5EF4-FFF2-40B4-BE49-F238E27FC236}">
                            <a16:creationId xmlns:a16="http://schemas.microsoft.com/office/drawing/2014/main" id="{E9D11480-4A7B-4A95-B239-41BBD90AD57A}"/>
                          </a:ext>
                        </a:extLst>
                      </p:cNvPr>
                      <p:cNvSpPr/>
                      <p:nvPr/>
                    </p:nvSpPr>
                    <p:spPr>
                      <a:xfrm>
                        <a:off x="1010080" y="1912103"/>
                        <a:ext cx="596470" cy="59647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671AD135-F42D-41C6-B091-3F7F4B2B0BD5}"/>
                          </a:ext>
                        </a:extLst>
                      </p:cNvPr>
                      <p:cNvSpPr/>
                      <p:nvPr/>
                    </p:nvSpPr>
                    <p:spPr>
                      <a:xfrm>
                        <a:off x="1049311" y="1951333"/>
                        <a:ext cx="518010" cy="51801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F0829CFB-C89F-4F2A-AE0C-C14593F58566}"/>
                          </a:ext>
                        </a:extLst>
                      </p:cNvPr>
                      <p:cNvSpPr/>
                      <p:nvPr/>
                    </p:nvSpPr>
                    <p:spPr>
                      <a:xfrm>
                        <a:off x="1162811" y="1969512"/>
                        <a:ext cx="291009" cy="155427"/>
                      </a:xfrm>
                      <a:prstGeom prst="ellipse">
                        <a:avLst/>
                      </a:prstGeom>
                      <a:gradFill>
                        <a:gsLst>
                          <a:gs pos="100000">
                            <a:schemeClr val="bg1">
                              <a:alpha val="53000"/>
                            </a:schemeClr>
                          </a:gs>
                          <a:gs pos="3000">
                            <a:schemeClr val="bg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B9D0EB6A-3A44-4997-AF7B-EA3635BE3402}"/>
                        </a:ext>
                      </a:extLst>
                    </p:cNvPr>
                    <p:cNvSpPr txBox="1"/>
                    <p:nvPr/>
                  </p:nvSpPr>
                  <p:spPr>
                    <a:xfrm>
                      <a:off x="1162811" y="2103824"/>
                      <a:ext cx="291009" cy="18781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6" name="Rectangle 75">
                    <a:extLst>
                      <a:ext uri="{FF2B5EF4-FFF2-40B4-BE49-F238E27FC236}">
                        <a16:creationId xmlns:a16="http://schemas.microsoft.com/office/drawing/2014/main" id="{397E85CB-605C-4808-94EC-703509776644}"/>
                      </a:ext>
                    </a:extLst>
                  </p:cNvPr>
                  <p:cNvSpPr/>
                  <p:nvPr/>
                </p:nvSpPr>
                <p:spPr>
                  <a:xfrm>
                    <a:off x="1755059" y="2056450"/>
                    <a:ext cx="2090009" cy="307777"/>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libri" panose="020F0502020204030204"/>
                        <a:ea typeface="Gadugi" panose="020B0502040204020203" pitchFamily="34" charset="0"/>
                        <a:cs typeface="Arial" panose="020B0604020202020204" pitchFamily="34" charset="0"/>
                      </a:rPr>
                      <a:t>Economics</a:t>
                    </a:r>
                  </a:p>
                </p:txBody>
              </p:sp>
            </p:grpSp>
          </p:grpSp>
          <p:grpSp>
            <p:nvGrpSpPr>
              <p:cNvPr id="86" name="Group 85">
                <a:extLst>
                  <a:ext uri="{FF2B5EF4-FFF2-40B4-BE49-F238E27FC236}">
                    <a16:creationId xmlns:a16="http://schemas.microsoft.com/office/drawing/2014/main" id="{63583F27-1DC5-4F23-AE0A-21004E652962}"/>
                  </a:ext>
                </a:extLst>
              </p:cNvPr>
              <p:cNvGrpSpPr/>
              <p:nvPr/>
            </p:nvGrpSpPr>
            <p:grpSpPr>
              <a:xfrm>
                <a:off x="2370780" y="2333421"/>
                <a:ext cx="3294361" cy="596470"/>
                <a:chOff x="1010080" y="1912103"/>
                <a:chExt cx="3294361" cy="596470"/>
              </a:xfrm>
            </p:grpSpPr>
            <p:sp>
              <p:nvSpPr>
                <p:cNvPr id="87" name="Rectangle 86">
                  <a:extLst>
                    <a:ext uri="{FF2B5EF4-FFF2-40B4-BE49-F238E27FC236}">
                      <a16:creationId xmlns:a16="http://schemas.microsoft.com/office/drawing/2014/main" id="{E1A85D19-DBEC-4B52-8F27-EED7613996C2}"/>
                    </a:ext>
                  </a:extLst>
                </p:cNvPr>
                <p:cNvSpPr/>
                <p:nvPr/>
              </p:nvSpPr>
              <p:spPr>
                <a:xfrm>
                  <a:off x="1308315" y="1912103"/>
                  <a:ext cx="2996126" cy="596470"/>
                </a:xfrm>
                <a:prstGeom prst="rect">
                  <a:avLst/>
                </a:prstGeom>
                <a:gradFill>
                  <a:gsLst>
                    <a:gs pos="100000">
                      <a:schemeClr val="bg1">
                        <a:alpha val="16000"/>
                      </a:schemeClr>
                    </a:gs>
                    <a:gs pos="3000">
                      <a:schemeClr val="bg1">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8" name="Group 87">
                  <a:extLst>
                    <a:ext uri="{FF2B5EF4-FFF2-40B4-BE49-F238E27FC236}">
                      <a16:creationId xmlns:a16="http://schemas.microsoft.com/office/drawing/2014/main" id="{FDE190B1-F7F8-429C-B8AC-A46EDE49B9E6}"/>
                    </a:ext>
                  </a:extLst>
                </p:cNvPr>
                <p:cNvGrpSpPr/>
                <p:nvPr/>
              </p:nvGrpSpPr>
              <p:grpSpPr>
                <a:xfrm>
                  <a:off x="1010080" y="1912103"/>
                  <a:ext cx="2834988" cy="596470"/>
                  <a:chOff x="1010080" y="1912103"/>
                  <a:chExt cx="2834988" cy="596470"/>
                </a:xfrm>
              </p:grpSpPr>
              <p:grpSp>
                <p:nvGrpSpPr>
                  <p:cNvPr id="89" name="Group 88">
                    <a:extLst>
                      <a:ext uri="{FF2B5EF4-FFF2-40B4-BE49-F238E27FC236}">
                        <a16:creationId xmlns:a16="http://schemas.microsoft.com/office/drawing/2014/main" id="{967975F3-B600-49CF-8A1F-90E8493FFBF3}"/>
                      </a:ext>
                    </a:extLst>
                  </p:cNvPr>
                  <p:cNvGrpSpPr/>
                  <p:nvPr/>
                </p:nvGrpSpPr>
                <p:grpSpPr>
                  <a:xfrm>
                    <a:off x="1010080" y="1912103"/>
                    <a:ext cx="596470" cy="596470"/>
                    <a:chOff x="1010080" y="1912103"/>
                    <a:chExt cx="596470" cy="596470"/>
                  </a:xfrm>
                </p:grpSpPr>
                <p:grpSp>
                  <p:nvGrpSpPr>
                    <p:cNvPr id="91" name="Group 90">
                      <a:extLst>
                        <a:ext uri="{FF2B5EF4-FFF2-40B4-BE49-F238E27FC236}">
                          <a16:creationId xmlns:a16="http://schemas.microsoft.com/office/drawing/2014/main" id="{0A5515D6-CD7A-4E71-9E79-AC5CA1D42906}"/>
                        </a:ext>
                      </a:extLst>
                    </p:cNvPr>
                    <p:cNvGrpSpPr/>
                    <p:nvPr/>
                  </p:nvGrpSpPr>
                  <p:grpSpPr>
                    <a:xfrm>
                      <a:off x="1010080" y="1912103"/>
                      <a:ext cx="596470" cy="596470"/>
                      <a:chOff x="1010080" y="1912103"/>
                      <a:chExt cx="596470" cy="596470"/>
                    </a:xfrm>
                  </p:grpSpPr>
                  <p:sp>
                    <p:nvSpPr>
                      <p:cNvPr id="93" name="Oval 92">
                        <a:extLst>
                          <a:ext uri="{FF2B5EF4-FFF2-40B4-BE49-F238E27FC236}">
                            <a16:creationId xmlns:a16="http://schemas.microsoft.com/office/drawing/2014/main" id="{11412FFF-673F-45F9-B26B-2D39131A6538}"/>
                          </a:ext>
                        </a:extLst>
                      </p:cNvPr>
                      <p:cNvSpPr/>
                      <p:nvPr/>
                    </p:nvSpPr>
                    <p:spPr>
                      <a:xfrm>
                        <a:off x="1010080" y="1912103"/>
                        <a:ext cx="596470" cy="59647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Oval 95">
                        <a:extLst>
                          <a:ext uri="{FF2B5EF4-FFF2-40B4-BE49-F238E27FC236}">
                            <a16:creationId xmlns:a16="http://schemas.microsoft.com/office/drawing/2014/main" id="{4B4AC04E-72CA-48A6-BD61-2746B24A842D}"/>
                          </a:ext>
                        </a:extLst>
                      </p:cNvPr>
                      <p:cNvSpPr/>
                      <p:nvPr/>
                    </p:nvSpPr>
                    <p:spPr>
                      <a:xfrm>
                        <a:off x="1049311" y="1951333"/>
                        <a:ext cx="518010" cy="51801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FA30061F-4469-434E-BA63-C6F6C26B989B}"/>
                          </a:ext>
                        </a:extLst>
                      </p:cNvPr>
                      <p:cNvSpPr/>
                      <p:nvPr/>
                    </p:nvSpPr>
                    <p:spPr>
                      <a:xfrm>
                        <a:off x="1162811" y="1969512"/>
                        <a:ext cx="291009" cy="155427"/>
                      </a:xfrm>
                      <a:prstGeom prst="ellipse">
                        <a:avLst/>
                      </a:prstGeom>
                      <a:gradFill>
                        <a:gsLst>
                          <a:gs pos="100000">
                            <a:schemeClr val="bg1">
                              <a:alpha val="53000"/>
                            </a:schemeClr>
                          </a:gs>
                          <a:gs pos="3000">
                            <a:schemeClr val="bg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2" name="TextBox 91">
                      <a:extLst>
                        <a:ext uri="{FF2B5EF4-FFF2-40B4-BE49-F238E27FC236}">
                          <a16:creationId xmlns:a16="http://schemas.microsoft.com/office/drawing/2014/main" id="{A03440F2-4580-4FCA-A992-9DC0A573E3AE}"/>
                        </a:ext>
                      </a:extLst>
                    </p:cNvPr>
                    <p:cNvSpPr txBox="1"/>
                    <p:nvPr/>
                  </p:nvSpPr>
                  <p:spPr>
                    <a:xfrm>
                      <a:off x="1162811" y="2103824"/>
                      <a:ext cx="291009"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0" name="Rectangle 89">
                    <a:extLst>
                      <a:ext uri="{FF2B5EF4-FFF2-40B4-BE49-F238E27FC236}">
                        <a16:creationId xmlns:a16="http://schemas.microsoft.com/office/drawing/2014/main" id="{41B4972A-A6EC-4B4E-9AA0-1F39BE7CE6B7}"/>
                      </a:ext>
                    </a:extLst>
                  </p:cNvPr>
                  <p:cNvSpPr/>
                  <p:nvPr/>
                </p:nvSpPr>
                <p:spPr>
                  <a:xfrm>
                    <a:off x="1755059" y="2056449"/>
                    <a:ext cx="2090009" cy="307777"/>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libri" panose="020F0502020204030204"/>
                        <a:ea typeface="Gadugi" panose="020B0502040204020203" pitchFamily="34" charset="0"/>
                        <a:cs typeface="Arial" panose="020B0604020202020204" pitchFamily="34" charset="0"/>
                      </a:rPr>
                      <a:t>Statistics</a:t>
                    </a:r>
                  </a:p>
                </p:txBody>
              </p:sp>
            </p:grpSp>
          </p:grpSp>
          <p:grpSp>
            <p:nvGrpSpPr>
              <p:cNvPr id="119" name="Group 118">
                <a:extLst>
                  <a:ext uri="{FF2B5EF4-FFF2-40B4-BE49-F238E27FC236}">
                    <a16:creationId xmlns:a16="http://schemas.microsoft.com/office/drawing/2014/main" id="{1E59913A-072E-436B-8C11-687E54009D5B}"/>
                  </a:ext>
                </a:extLst>
              </p:cNvPr>
              <p:cNvGrpSpPr/>
              <p:nvPr/>
            </p:nvGrpSpPr>
            <p:grpSpPr>
              <a:xfrm>
                <a:off x="1213280" y="3189310"/>
                <a:ext cx="3294361" cy="596470"/>
                <a:chOff x="1010080" y="1912103"/>
                <a:chExt cx="3294361" cy="596470"/>
              </a:xfrm>
            </p:grpSpPr>
            <p:sp>
              <p:nvSpPr>
                <p:cNvPr id="120" name="Rectangle 119">
                  <a:extLst>
                    <a:ext uri="{FF2B5EF4-FFF2-40B4-BE49-F238E27FC236}">
                      <a16:creationId xmlns:a16="http://schemas.microsoft.com/office/drawing/2014/main" id="{5992E246-2198-4B2A-B10B-F135F45D1AF0}"/>
                    </a:ext>
                  </a:extLst>
                </p:cNvPr>
                <p:cNvSpPr/>
                <p:nvPr/>
              </p:nvSpPr>
              <p:spPr>
                <a:xfrm>
                  <a:off x="1308315" y="1912103"/>
                  <a:ext cx="2996126" cy="596470"/>
                </a:xfrm>
                <a:prstGeom prst="rect">
                  <a:avLst/>
                </a:prstGeom>
                <a:gradFill>
                  <a:gsLst>
                    <a:gs pos="100000">
                      <a:schemeClr val="bg1">
                        <a:alpha val="16000"/>
                      </a:schemeClr>
                    </a:gs>
                    <a:gs pos="3000">
                      <a:schemeClr val="bg1">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1" name="Group 120">
                  <a:extLst>
                    <a:ext uri="{FF2B5EF4-FFF2-40B4-BE49-F238E27FC236}">
                      <a16:creationId xmlns:a16="http://schemas.microsoft.com/office/drawing/2014/main" id="{C782E934-161A-47A6-B21A-5C02F4952F8C}"/>
                    </a:ext>
                  </a:extLst>
                </p:cNvPr>
                <p:cNvGrpSpPr/>
                <p:nvPr/>
              </p:nvGrpSpPr>
              <p:grpSpPr>
                <a:xfrm>
                  <a:off x="1010080" y="1912103"/>
                  <a:ext cx="2834988" cy="596470"/>
                  <a:chOff x="1010080" y="1912103"/>
                  <a:chExt cx="2834988" cy="596470"/>
                </a:xfrm>
              </p:grpSpPr>
              <p:grpSp>
                <p:nvGrpSpPr>
                  <p:cNvPr id="122" name="Group 121">
                    <a:extLst>
                      <a:ext uri="{FF2B5EF4-FFF2-40B4-BE49-F238E27FC236}">
                        <a16:creationId xmlns:a16="http://schemas.microsoft.com/office/drawing/2014/main" id="{2BE7E6E9-0C78-4B71-9E12-A400E3E25F49}"/>
                      </a:ext>
                    </a:extLst>
                  </p:cNvPr>
                  <p:cNvGrpSpPr/>
                  <p:nvPr/>
                </p:nvGrpSpPr>
                <p:grpSpPr>
                  <a:xfrm>
                    <a:off x="1010080" y="1912103"/>
                    <a:ext cx="596470" cy="596470"/>
                    <a:chOff x="1010080" y="1912103"/>
                    <a:chExt cx="596470" cy="596470"/>
                  </a:xfrm>
                </p:grpSpPr>
                <p:grpSp>
                  <p:nvGrpSpPr>
                    <p:cNvPr id="124" name="Group 123">
                      <a:extLst>
                        <a:ext uri="{FF2B5EF4-FFF2-40B4-BE49-F238E27FC236}">
                          <a16:creationId xmlns:a16="http://schemas.microsoft.com/office/drawing/2014/main" id="{DAE10CE5-4184-4C37-8AC1-D7C9EFE762E1}"/>
                        </a:ext>
                      </a:extLst>
                    </p:cNvPr>
                    <p:cNvGrpSpPr/>
                    <p:nvPr/>
                  </p:nvGrpSpPr>
                  <p:grpSpPr>
                    <a:xfrm>
                      <a:off x="1010080" y="1912103"/>
                      <a:ext cx="596470" cy="596470"/>
                      <a:chOff x="1010080" y="1912103"/>
                      <a:chExt cx="596470" cy="596470"/>
                    </a:xfrm>
                  </p:grpSpPr>
                  <p:sp>
                    <p:nvSpPr>
                      <p:cNvPr id="126" name="Oval 125">
                        <a:extLst>
                          <a:ext uri="{FF2B5EF4-FFF2-40B4-BE49-F238E27FC236}">
                            <a16:creationId xmlns:a16="http://schemas.microsoft.com/office/drawing/2014/main" id="{3C1CE14A-4961-4891-BB46-B2C7A90D1119}"/>
                          </a:ext>
                        </a:extLst>
                      </p:cNvPr>
                      <p:cNvSpPr/>
                      <p:nvPr/>
                    </p:nvSpPr>
                    <p:spPr>
                      <a:xfrm>
                        <a:off x="1010080" y="1912103"/>
                        <a:ext cx="596470" cy="59647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Oval 126">
                        <a:extLst>
                          <a:ext uri="{FF2B5EF4-FFF2-40B4-BE49-F238E27FC236}">
                            <a16:creationId xmlns:a16="http://schemas.microsoft.com/office/drawing/2014/main" id="{427585B0-7648-48DE-AA6A-A94B00EF7A8C}"/>
                          </a:ext>
                        </a:extLst>
                      </p:cNvPr>
                      <p:cNvSpPr/>
                      <p:nvPr/>
                    </p:nvSpPr>
                    <p:spPr>
                      <a:xfrm>
                        <a:off x="1049311" y="1951333"/>
                        <a:ext cx="518010" cy="51801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a:extLst>
                          <a:ext uri="{FF2B5EF4-FFF2-40B4-BE49-F238E27FC236}">
                            <a16:creationId xmlns:a16="http://schemas.microsoft.com/office/drawing/2014/main" id="{A832C976-81BE-480B-B05D-8AA63DC0A91C}"/>
                          </a:ext>
                        </a:extLst>
                      </p:cNvPr>
                      <p:cNvSpPr/>
                      <p:nvPr/>
                    </p:nvSpPr>
                    <p:spPr>
                      <a:xfrm>
                        <a:off x="1162811" y="1969512"/>
                        <a:ext cx="291009" cy="155427"/>
                      </a:xfrm>
                      <a:prstGeom prst="ellipse">
                        <a:avLst/>
                      </a:prstGeom>
                      <a:gradFill>
                        <a:gsLst>
                          <a:gs pos="100000">
                            <a:schemeClr val="bg1">
                              <a:alpha val="53000"/>
                            </a:schemeClr>
                          </a:gs>
                          <a:gs pos="3000">
                            <a:schemeClr val="bg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5" name="TextBox 124">
                      <a:extLst>
                        <a:ext uri="{FF2B5EF4-FFF2-40B4-BE49-F238E27FC236}">
                          <a16:creationId xmlns:a16="http://schemas.microsoft.com/office/drawing/2014/main" id="{1F458E00-806B-47BF-B605-43D637F23F08}"/>
                        </a:ext>
                      </a:extLst>
                    </p:cNvPr>
                    <p:cNvSpPr txBox="1"/>
                    <p:nvPr/>
                  </p:nvSpPr>
                  <p:spPr>
                    <a:xfrm>
                      <a:off x="1162811" y="2103824"/>
                      <a:ext cx="291009"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23" name="Rectangle 122">
                    <a:extLst>
                      <a:ext uri="{FF2B5EF4-FFF2-40B4-BE49-F238E27FC236}">
                        <a16:creationId xmlns:a16="http://schemas.microsoft.com/office/drawing/2014/main" id="{4A36B091-C9F6-4224-AF77-F4233AA9AC45}"/>
                      </a:ext>
                    </a:extLst>
                  </p:cNvPr>
                  <p:cNvSpPr/>
                  <p:nvPr/>
                </p:nvSpPr>
                <p:spPr>
                  <a:xfrm>
                    <a:off x="1755059" y="2056449"/>
                    <a:ext cx="2090009" cy="307777"/>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libri" panose="020F0502020204030204"/>
                        <a:ea typeface="Gadugi" panose="020B0502040204020203" pitchFamily="34" charset="0"/>
                        <a:cs typeface="Arial" panose="020B0604020202020204" pitchFamily="34" charset="0"/>
                      </a:rPr>
                      <a:t>Agriculture </a:t>
                    </a:r>
                  </a:p>
                </p:txBody>
              </p:sp>
            </p:grpSp>
          </p:grpSp>
          <p:grpSp>
            <p:nvGrpSpPr>
              <p:cNvPr id="129" name="Group 128">
                <a:extLst>
                  <a:ext uri="{FF2B5EF4-FFF2-40B4-BE49-F238E27FC236}">
                    <a16:creationId xmlns:a16="http://schemas.microsoft.com/office/drawing/2014/main" id="{5DD314E5-5BA0-4461-ABD4-739373EFF8F5}"/>
                  </a:ext>
                </a:extLst>
              </p:cNvPr>
              <p:cNvGrpSpPr/>
              <p:nvPr/>
            </p:nvGrpSpPr>
            <p:grpSpPr>
              <a:xfrm>
                <a:off x="2370780" y="4045199"/>
                <a:ext cx="3294361" cy="596470"/>
                <a:chOff x="1010080" y="1912103"/>
                <a:chExt cx="3294361" cy="596470"/>
              </a:xfrm>
            </p:grpSpPr>
            <p:sp>
              <p:nvSpPr>
                <p:cNvPr id="130" name="Rectangle 129">
                  <a:extLst>
                    <a:ext uri="{FF2B5EF4-FFF2-40B4-BE49-F238E27FC236}">
                      <a16:creationId xmlns:a16="http://schemas.microsoft.com/office/drawing/2014/main" id="{C2B855E2-0F43-465B-BD60-34AE562FD6A9}"/>
                    </a:ext>
                  </a:extLst>
                </p:cNvPr>
                <p:cNvSpPr/>
                <p:nvPr/>
              </p:nvSpPr>
              <p:spPr>
                <a:xfrm>
                  <a:off x="1308315" y="1912103"/>
                  <a:ext cx="2996126" cy="596470"/>
                </a:xfrm>
                <a:prstGeom prst="rect">
                  <a:avLst/>
                </a:prstGeom>
                <a:gradFill>
                  <a:gsLst>
                    <a:gs pos="100000">
                      <a:schemeClr val="bg1">
                        <a:alpha val="16000"/>
                      </a:schemeClr>
                    </a:gs>
                    <a:gs pos="3000">
                      <a:schemeClr val="bg1">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1" name="Group 130">
                  <a:extLst>
                    <a:ext uri="{FF2B5EF4-FFF2-40B4-BE49-F238E27FC236}">
                      <a16:creationId xmlns:a16="http://schemas.microsoft.com/office/drawing/2014/main" id="{E10DCEFB-7E6C-473A-8B10-26861360F8D8}"/>
                    </a:ext>
                  </a:extLst>
                </p:cNvPr>
                <p:cNvGrpSpPr/>
                <p:nvPr/>
              </p:nvGrpSpPr>
              <p:grpSpPr>
                <a:xfrm>
                  <a:off x="1010080" y="1912103"/>
                  <a:ext cx="3294361" cy="596470"/>
                  <a:chOff x="1010080" y="1912103"/>
                  <a:chExt cx="3294361" cy="596470"/>
                </a:xfrm>
              </p:grpSpPr>
              <p:grpSp>
                <p:nvGrpSpPr>
                  <p:cNvPr id="132" name="Group 131">
                    <a:extLst>
                      <a:ext uri="{FF2B5EF4-FFF2-40B4-BE49-F238E27FC236}">
                        <a16:creationId xmlns:a16="http://schemas.microsoft.com/office/drawing/2014/main" id="{40FC921F-0D06-4523-B172-9D00770A54B5}"/>
                      </a:ext>
                    </a:extLst>
                  </p:cNvPr>
                  <p:cNvGrpSpPr/>
                  <p:nvPr/>
                </p:nvGrpSpPr>
                <p:grpSpPr>
                  <a:xfrm>
                    <a:off x="1010080" y="1912103"/>
                    <a:ext cx="596470" cy="596470"/>
                    <a:chOff x="1010080" y="1912103"/>
                    <a:chExt cx="596470" cy="596470"/>
                  </a:xfrm>
                </p:grpSpPr>
                <p:grpSp>
                  <p:nvGrpSpPr>
                    <p:cNvPr id="139" name="Group 138">
                      <a:extLst>
                        <a:ext uri="{FF2B5EF4-FFF2-40B4-BE49-F238E27FC236}">
                          <a16:creationId xmlns:a16="http://schemas.microsoft.com/office/drawing/2014/main" id="{38674E45-8755-40D1-AA25-B6B38CEDEA46}"/>
                        </a:ext>
                      </a:extLst>
                    </p:cNvPr>
                    <p:cNvGrpSpPr/>
                    <p:nvPr/>
                  </p:nvGrpSpPr>
                  <p:grpSpPr>
                    <a:xfrm>
                      <a:off x="1010080" y="1912103"/>
                      <a:ext cx="596470" cy="596470"/>
                      <a:chOff x="1010080" y="1912103"/>
                      <a:chExt cx="596470" cy="596470"/>
                    </a:xfrm>
                  </p:grpSpPr>
                  <p:sp>
                    <p:nvSpPr>
                      <p:cNvPr id="141" name="Oval 140">
                        <a:extLst>
                          <a:ext uri="{FF2B5EF4-FFF2-40B4-BE49-F238E27FC236}">
                            <a16:creationId xmlns:a16="http://schemas.microsoft.com/office/drawing/2014/main" id="{B3FDDA74-937D-4DBB-9568-D25F8A60609B}"/>
                          </a:ext>
                        </a:extLst>
                      </p:cNvPr>
                      <p:cNvSpPr/>
                      <p:nvPr/>
                    </p:nvSpPr>
                    <p:spPr>
                      <a:xfrm>
                        <a:off x="1010080" y="1912103"/>
                        <a:ext cx="596470" cy="59647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a:extLst>
                          <a:ext uri="{FF2B5EF4-FFF2-40B4-BE49-F238E27FC236}">
                            <a16:creationId xmlns:a16="http://schemas.microsoft.com/office/drawing/2014/main" id="{8E815879-7FFB-48E0-8EB1-B253FB0B7868}"/>
                          </a:ext>
                        </a:extLst>
                      </p:cNvPr>
                      <p:cNvSpPr/>
                      <p:nvPr/>
                    </p:nvSpPr>
                    <p:spPr>
                      <a:xfrm>
                        <a:off x="1049311" y="1951333"/>
                        <a:ext cx="518010" cy="518010"/>
                      </a:xfrm>
                      <a:prstGeom prst="ellipse">
                        <a:avLst/>
                      </a:prstGeom>
                      <a:solidFill>
                        <a:srgbClr val="099D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Oval 142">
                        <a:extLst>
                          <a:ext uri="{FF2B5EF4-FFF2-40B4-BE49-F238E27FC236}">
                            <a16:creationId xmlns:a16="http://schemas.microsoft.com/office/drawing/2014/main" id="{5F8A6098-4D4B-4232-BEEA-81AE3BB6FFF3}"/>
                          </a:ext>
                        </a:extLst>
                      </p:cNvPr>
                      <p:cNvSpPr/>
                      <p:nvPr/>
                    </p:nvSpPr>
                    <p:spPr>
                      <a:xfrm>
                        <a:off x="1162811" y="1969512"/>
                        <a:ext cx="291009" cy="155427"/>
                      </a:xfrm>
                      <a:prstGeom prst="ellipse">
                        <a:avLst/>
                      </a:prstGeom>
                      <a:gradFill>
                        <a:gsLst>
                          <a:gs pos="100000">
                            <a:schemeClr val="bg1">
                              <a:alpha val="53000"/>
                            </a:schemeClr>
                          </a:gs>
                          <a:gs pos="3000">
                            <a:schemeClr val="bg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0" name="TextBox 139">
                      <a:extLst>
                        <a:ext uri="{FF2B5EF4-FFF2-40B4-BE49-F238E27FC236}">
                          <a16:creationId xmlns:a16="http://schemas.microsoft.com/office/drawing/2014/main" id="{C7D19C83-A16A-4212-BFCB-BB371CAFB27D}"/>
                        </a:ext>
                      </a:extLst>
                    </p:cNvPr>
                    <p:cNvSpPr txBox="1"/>
                    <p:nvPr/>
                  </p:nvSpPr>
                  <p:spPr>
                    <a:xfrm>
                      <a:off x="1162811" y="2103824"/>
                      <a:ext cx="291009"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38" name="Rectangle 137">
                    <a:extLst>
                      <a:ext uri="{FF2B5EF4-FFF2-40B4-BE49-F238E27FC236}">
                        <a16:creationId xmlns:a16="http://schemas.microsoft.com/office/drawing/2014/main" id="{2A2CD0E4-2760-46AA-9849-27E81B7803C2}"/>
                      </a:ext>
                    </a:extLst>
                  </p:cNvPr>
                  <p:cNvSpPr/>
                  <p:nvPr/>
                </p:nvSpPr>
                <p:spPr>
                  <a:xfrm>
                    <a:off x="1755059" y="2056450"/>
                    <a:ext cx="2549382" cy="307777"/>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libri" panose="020F0502020204030204"/>
                        <a:ea typeface="Gadugi" panose="020B0502040204020203" pitchFamily="34" charset="0"/>
                        <a:cs typeface="Arial" panose="020B0604020202020204" pitchFamily="34" charset="0"/>
                      </a:rPr>
                      <a:t>Environmental Studies</a:t>
                    </a:r>
                  </a:p>
                </p:txBody>
              </p:sp>
            </p:grpSp>
          </p:grpSp>
        </p:grpSp>
        <p:sp>
          <p:nvSpPr>
            <p:cNvPr id="24" name="Isosceles Triangle 23">
              <a:extLst>
                <a:ext uri="{FF2B5EF4-FFF2-40B4-BE49-F238E27FC236}">
                  <a16:creationId xmlns:a16="http://schemas.microsoft.com/office/drawing/2014/main" id="{65FD1E1C-397E-4998-89F0-5953210C82BC}"/>
                </a:ext>
              </a:extLst>
            </p:cNvPr>
            <p:cNvSpPr/>
            <p:nvPr/>
          </p:nvSpPr>
          <p:spPr>
            <a:xfrm rot="10800000">
              <a:off x="5537561" y="742945"/>
              <a:ext cx="667207" cy="5658960"/>
            </a:xfrm>
            <a:prstGeom prst="triangle">
              <a:avLst>
                <a:gd name="adj" fmla="val 100000"/>
              </a:avLst>
            </a:prstGeom>
            <a:solidFill>
              <a:schemeClr val="bg1"/>
            </a:solidFill>
            <a:ln>
              <a:noFill/>
            </a:ln>
            <a:effectLst>
              <a:outerShdw blurRad="50800" dist="381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Isosceles Triangle 149">
              <a:extLst>
                <a:ext uri="{FF2B5EF4-FFF2-40B4-BE49-F238E27FC236}">
                  <a16:creationId xmlns:a16="http://schemas.microsoft.com/office/drawing/2014/main" id="{7C501645-6B09-4CE2-B167-EFDCE04BF2BB}"/>
                </a:ext>
              </a:extLst>
            </p:cNvPr>
            <p:cNvSpPr/>
            <p:nvPr/>
          </p:nvSpPr>
          <p:spPr>
            <a:xfrm rot="10800000">
              <a:off x="5489359" y="296428"/>
              <a:ext cx="754640" cy="5658960"/>
            </a:xfrm>
            <a:prstGeom prst="triangle">
              <a:avLst>
                <a:gd name="adj" fmla="val 10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9246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3122" y="1596871"/>
            <a:ext cx="6604000" cy="2010807"/>
          </a:xfrm>
        </p:spPr>
        <p:txBody>
          <a:bodyPr/>
          <a:lstStyle/>
          <a:p>
            <a:pPr algn="l"/>
            <a:r>
              <a:rPr lang="en-US" sz="4000" dirty="0">
                <a:solidFill>
                  <a:srgbClr val="E2583D"/>
                </a:solidFill>
                <a:latin typeface="Century Gothic" panose="020B0502020202020204" pitchFamily="34" charset="0"/>
              </a:rPr>
              <a:t>Vision, </a:t>
            </a:r>
          </a:p>
          <a:p>
            <a:pPr algn="l"/>
            <a:r>
              <a:rPr lang="en-US" sz="4000" dirty="0">
                <a:solidFill>
                  <a:srgbClr val="E2583D"/>
                </a:solidFill>
                <a:latin typeface="Century Gothic" panose="020B0502020202020204" pitchFamily="34" charset="0"/>
              </a:rPr>
              <a:t>Mission, and </a:t>
            </a:r>
          </a:p>
          <a:p>
            <a:pPr algn="l"/>
            <a:r>
              <a:rPr lang="en-US" sz="4000" dirty="0">
                <a:solidFill>
                  <a:srgbClr val="E2583D"/>
                </a:solidFill>
                <a:latin typeface="Century Gothic" panose="020B0502020202020204" pitchFamily="34" charset="0"/>
              </a:rPr>
              <a:t>Values</a:t>
            </a:r>
          </a:p>
        </p:txBody>
      </p:sp>
      <p:cxnSp>
        <p:nvCxnSpPr>
          <p:cNvPr id="94" name="Straight Connector 93">
            <a:extLst>
              <a:ext uri="{FF2B5EF4-FFF2-40B4-BE49-F238E27FC236}">
                <a16:creationId xmlns:a16="http://schemas.microsoft.com/office/drawing/2014/main" id="{EF9FF871-B75E-4972-85D3-3B8FDD5029F1}"/>
              </a:ext>
            </a:extLst>
          </p:cNvPr>
          <p:cNvCxnSpPr>
            <a:cxnSpLocks/>
          </p:cNvCxnSpPr>
          <p:nvPr/>
        </p:nvCxnSpPr>
        <p:spPr>
          <a:xfrm>
            <a:off x="277328" y="3596954"/>
            <a:ext cx="486981" cy="0"/>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88508C90-9EF1-4725-B031-6D8C59961AE7}"/>
              </a:ext>
            </a:extLst>
          </p:cNvPr>
          <p:cNvGrpSpPr/>
          <p:nvPr/>
        </p:nvGrpSpPr>
        <p:grpSpPr>
          <a:xfrm>
            <a:off x="2596543" y="804317"/>
            <a:ext cx="9472335" cy="6053683"/>
            <a:chOff x="2596543" y="804317"/>
            <a:chExt cx="9472335" cy="6053683"/>
          </a:xfrm>
        </p:grpSpPr>
        <p:cxnSp>
          <p:nvCxnSpPr>
            <p:cNvPr id="6" name="Straight Connector 5"/>
            <p:cNvCxnSpPr/>
            <p:nvPr/>
          </p:nvCxnSpPr>
          <p:spPr>
            <a:xfrm>
              <a:off x="5120354" y="1283234"/>
              <a:ext cx="1165472" cy="0"/>
            </a:xfrm>
            <a:prstGeom prst="line">
              <a:avLst/>
            </a:prstGeom>
            <a:ln w="127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852784" y="2523598"/>
              <a:ext cx="1165472" cy="0"/>
            </a:xfrm>
            <a:prstGeom prst="line">
              <a:avLst/>
            </a:prstGeom>
            <a:ln w="127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468316" y="3643789"/>
              <a:ext cx="1165472" cy="0"/>
            </a:xfrm>
            <a:prstGeom prst="line">
              <a:avLst/>
            </a:prstGeom>
            <a:ln w="127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143602" y="4885198"/>
              <a:ext cx="1165472" cy="0"/>
            </a:xfrm>
            <a:prstGeom prst="line">
              <a:avLst/>
            </a:prstGeom>
            <a:ln w="127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4400652" y="804317"/>
              <a:ext cx="1188410" cy="1419298"/>
              <a:chOff x="2303504" y="1689099"/>
              <a:chExt cx="920138" cy="1098905"/>
            </a:xfrm>
          </p:grpSpPr>
          <p:sp>
            <p:nvSpPr>
              <p:cNvPr id="67" name="Freeform 5"/>
              <p:cNvSpPr>
                <a:spLocks/>
              </p:cNvSpPr>
              <p:nvPr/>
            </p:nvSpPr>
            <p:spPr bwMode="auto">
              <a:xfrm>
                <a:off x="2303504" y="2308609"/>
                <a:ext cx="920138" cy="479395"/>
              </a:xfrm>
              <a:custGeom>
                <a:avLst/>
                <a:gdLst>
                  <a:gd name="T0" fmla="*/ 0 w 725"/>
                  <a:gd name="T1" fmla="*/ 123 h 378"/>
                  <a:gd name="T2" fmla="*/ 725 w 725"/>
                  <a:gd name="T3" fmla="*/ 214 h 378"/>
                  <a:gd name="T4" fmla="*/ 177 w 725"/>
                  <a:gd name="T5" fmla="*/ 0 h 378"/>
                  <a:gd name="T6" fmla="*/ 0 w 725"/>
                  <a:gd name="T7" fmla="*/ 123 h 378"/>
                  <a:gd name="T8" fmla="*/ 0 w 725"/>
                  <a:gd name="T9" fmla="*/ 123 h 378"/>
                </a:gdLst>
                <a:ahLst/>
                <a:cxnLst>
                  <a:cxn ang="0">
                    <a:pos x="T0" y="T1"/>
                  </a:cxn>
                  <a:cxn ang="0">
                    <a:pos x="T2" y="T3"/>
                  </a:cxn>
                  <a:cxn ang="0">
                    <a:pos x="T4" y="T5"/>
                  </a:cxn>
                  <a:cxn ang="0">
                    <a:pos x="T6" y="T7"/>
                  </a:cxn>
                  <a:cxn ang="0">
                    <a:pos x="T8" y="T9"/>
                  </a:cxn>
                </a:cxnLst>
                <a:rect l="0" t="0" r="r" b="b"/>
                <a:pathLst>
                  <a:path w="725" h="378">
                    <a:moveTo>
                      <a:pt x="0" y="123"/>
                    </a:moveTo>
                    <a:cubicBezTo>
                      <a:pt x="0" y="123"/>
                      <a:pt x="301" y="378"/>
                      <a:pt x="725" y="214"/>
                    </a:cubicBezTo>
                    <a:cubicBezTo>
                      <a:pt x="177" y="0"/>
                      <a:pt x="177" y="0"/>
                      <a:pt x="177" y="0"/>
                    </a:cubicBezTo>
                    <a:cubicBezTo>
                      <a:pt x="0" y="123"/>
                      <a:pt x="0" y="123"/>
                      <a:pt x="0" y="123"/>
                    </a:cubicBezTo>
                    <a:cubicBezTo>
                      <a:pt x="0" y="123"/>
                      <a:pt x="0" y="123"/>
                      <a:pt x="0" y="123"/>
                    </a:cubicBezTo>
                    <a:close/>
                  </a:path>
                </a:pathLst>
              </a:custGeom>
              <a:solidFill>
                <a:srgbClr val="D63E2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68" name="Freeform 6"/>
              <p:cNvSpPr>
                <a:spLocks/>
              </p:cNvSpPr>
              <p:nvPr/>
            </p:nvSpPr>
            <p:spPr bwMode="auto">
              <a:xfrm>
                <a:off x="2303504" y="1689099"/>
                <a:ext cx="420343" cy="775729"/>
              </a:xfrm>
              <a:custGeom>
                <a:avLst/>
                <a:gdLst>
                  <a:gd name="T0" fmla="*/ 0 w 331"/>
                  <a:gd name="T1" fmla="*/ 611 h 611"/>
                  <a:gd name="T2" fmla="*/ 153 w 331"/>
                  <a:gd name="T3" fmla="*/ 578 h 611"/>
                  <a:gd name="T4" fmla="*/ 330 w 331"/>
                  <a:gd name="T5" fmla="*/ 0 h 611"/>
                  <a:gd name="T6" fmla="*/ 0 w 331"/>
                  <a:gd name="T7" fmla="*/ 611 h 611"/>
                  <a:gd name="T8" fmla="*/ 0 w 331"/>
                  <a:gd name="T9" fmla="*/ 611 h 611"/>
                </a:gdLst>
                <a:ahLst/>
                <a:cxnLst>
                  <a:cxn ang="0">
                    <a:pos x="T0" y="T1"/>
                  </a:cxn>
                  <a:cxn ang="0">
                    <a:pos x="T2" y="T3"/>
                  </a:cxn>
                  <a:cxn ang="0">
                    <a:pos x="T4" y="T5"/>
                  </a:cxn>
                  <a:cxn ang="0">
                    <a:pos x="T6" y="T7"/>
                  </a:cxn>
                  <a:cxn ang="0">
                    <a:pos x="T8" y="T9"/>
                  </a:cxn>
                </a:cxnLst>
                <a:rect l="0" t="0" r="r" b="b"/>
                <a:pathLst>
                  <a:path w="331" h="611">
                    <a:moveTo>
                      <a:pt x="0" y="611"/>
                    </a:moveTo>
                    <a:cubicBezTo>
                      <a:pt x="0" y="611"/>
                      <a:pt x="112" y="611"/>
                      <a:pt x="153" y="578"/>
                    </a:cubicBezTo>
                    <a:cubicBezTo>
                      <a:pt x="331" y="1"/>
                      <a:pt x="330" y="0"/>
                      <a:pt x="330" y="0"/>
                    </a:cubicBezTo>
                    <a:cubicBezTo>
                      <a:pt x="0" y="611"/>
                      <a:pt x="0" y="611"/>
                      <a:pt x="0" y="611"/>
                    </a:cubicBezTo>
                    <a:cubicBezTo>
                      <a:pt x="0" y="611"/>
                      <a:pt x="0" y="611"/>
                      <a:pt x="0" y="611"/>
                    </a:cubicBezTo>
                    <a:close/>
                  </a:path>
                </a:pathLst>
              </a:custGeom>
              <a:solidFill>
                <a:srgbClr val="E258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69" name="Freeform 7"/>
              <p:cNvSpPr>
                <a:spLocks/>
              </p:cNvSpPr>
              <p:nvPr/>
            </p:nvSpPr>
            <p:spPr bwMode="auto">
              <a:xfrm>
                <a:off x="2497839" y="1689099"/>
                <a:ext cx="725803" cy="1001201"/>
              </a:xfrm>
              <a:custGeom>
                <a:avLst/>
                <a:gdLst>
                  <a:gd name="T0" fmla="*/ 572 w 572"/>
                  <a:gd name="T1" fmla="*/ 702 h 789"/>
                  <a:gd name="T2" fmla="*/ 177 w 572"/>
                  <a:gd name="T3" fmla="*/ 0 h 789"/>
                  <a:gd name="T4" fmla="*/ 0 w 572"/>
                  <a:gd name="T5" fmla="*/ 578 h 789"/>
                  <a:gd name="T6" fmla="*/ 572 w 572"/>
                  <a:gd name="T7" fmla="*/ 702 h 789"/>
                </a:gdLst>
                <a:ahLst/>
                <a:cxnLst>
                  <a:cxn ang="0">
                    <a:pos x="T0" y="T1"/>
                  </a:cxn>
                  <a:cxn ang="0">
                    <a:pos x="T2" y="T3"/>
                  </a:cxn>
                  <a:cxn ang="0">
                    <a:pos x="T4" y="T5"/>
                  </a:cxn>
                  <a:cxn ang="0">
                    <a:pos x="T6" y="T7"/>
                  </a:cxn>
                </a:cxnLst>
                <a:rect l="0" t="0" r="r" b="b"/>
                <a:pathLst>
                  <a:path w="572" h="789">
                    <a:moveTo>
                      <a:pt x="572" y="702"/>
                    </a:moveTo>
                    <a:cubicBezTo>
                      <a:pt x="177" y="0"/>
                      <a:pt x="177" y="0"/>
                      <a:pt x="177" y="0"/>
                    </a:cubicBezTo>
                    <a:cubicBezTo>
                      <a:pt x="0" y="578"/>
                      <a:pt x="0" y="578"/>
                      <a:pt x="0" y="578"/>
                    </a:cubicBezTo>
                    <a:cubicBezTo>
                      <a:pt x="0" y="578"/>
                      <a:pt x="317" y="789"/>
                      <a:pt x="572" y="702"/>
                    </a:cubicBezTo>
                    <a:close/>
                  </a:path>
                </a:pathLst>
              </a:custGeom>
              <a:solidFill>
                <a:srgbClr val="E8786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nvGrpSpPr>
            <p:cNvPr id="17" name="Group 16"/>
            <p:cNvGrpSpPr/>
            <p:nvPr/>
          </p:nvGrpSpPr>
          <p:grpSpPr>
            <a:xfrm>
              <a:off x="3791193" y="1855444"/>
              <a:ext cx="2462105" cy="1919206"/>
              <a:chOff x="1831624" y="2502944"/>
              <a:chExt cx="1906308" cy="1485964"/>
            </a:xfrm>
          </p:grpSpPr>
          <p:sp>
            <p:nvSpPr>
              <p:cNvPr id="64" name="Freeform 8"/>
              <p:cNvSpPr>
                <a:spLocks/>
              </p:cNvSpPr>
              <p:nvPr/>
            </p:nvSpPr>
            <p:spPr bwMode="auto">
              <a:xfrm>
                <a:off x="1831624" y="3059643"/>
                <a:ext cx="1906308" cy="929265"/>
              </a:xfrm>
              <a:custGeom>
                <a:avLst/>
                <a:gdLst>
                  <a:gd name="T0" fmla="*/ 10 w 1502"/>
                  <a:gd name="T1" fmla="*/ 207 h 732"/>
                  <a:gd name="T2" fmla="*/ 1502 w 1502"/>
                  <a:gd name="T3" fmla="*/ 348 h 732"/>
                  <a:gd name="T4" fmla="*/ 751 w 1502"/>
                  <a:gd name="T5" fmla="*/ 58 h 732"/>
                  <a:gd name="T6" fmla="*/ 219 w 1502"/>
                  <a:gd name="T7" fmla="*/ 0 h 732"/>
                  <a:gd name="T8" fmla="*/ 10 w 1502"/>
                  <a:gd name="T9" fmla="*/ 207 h 732"/>
                  <a:gd name="T10" fmla="*/ 0 w 1502"/>
                  <a:gd name="T11" fmla="*/ 207 h 732"/>
                  <a:gd name="T12" fmla="*/ 10 w 1502"/>
                  <a:gd name="T13" fmla="*/ 207 h 732"/>
                </a:gdLst>
                <a:ahLst/>
                <a:cxnLst>
                  <a:cxn ang="0">
                    <a:pos x="T0" y="T1"/>
                  </a:cxn>
                  <a:cxn ang="0">
                    <a:pos x="T2" y="T3"/>
                  </a:cxn>
                  <a:cxn ang="0">
                    <a:pos x="T4" y="T5"/>
                  </a:cxn>
                  <a:cxn ang="0">
                    <a:pos x="T6" y="T7"/>
                  </a:cxn>
                  <a:cxn ang="0">
                    <a:pos x="T8" y="T9"/>
                  </a:cxn>
                  <a:cxn ang="0">
                    <a:pos x="T10" y="T11"/>
                  </a:cxn>
                  <a:cxn ang="0">
                    <a:pos x="T12" y="T13"/>
                  </a:cxn>
                </a:cxnLst>
                <a:rect l="0" t="0" r="r" b="b"/>
                <a:pathLst>
                  <a:path w="1502" h="732">
                    <a:moveTo>
                      <a:pt x="10" y="207"/>
                    </a:moveTo>
                    <a:cubicBezTo>
                      <a:pt x="10" y="207"/>
                      <a:pt x="796" y="732"/>
                      <a:pt x="1502" y="348"/>
                    </a:cubicBezTo>
                    <a:cubicBezTo>
                      <a:pt x="751" y="58"/>
                      <a:pt x="751" y="58"/>
                      <a:pt x="751" y="58"/>
                    </a:cubicBezTo>
                    <a:cubicBezTo>
                      <a:pt x="219" y="0"/>
                      <a:pt x="219" y="0"/>
                      <a:pt x="219" y="0"/>
                    </a:cubicBezTo>
                    <a:cubicBezTo>
                      <a:pt x="10" y="207"/>
                      <a:pt x="10" y="207"/>
                      <a:pt x="10" y="207"/>
                    </a:cubicBezTo>
                    <a:cubicBezTo>
                      <a:pt x="0" y="207"/>
                      <a:pt x="0" y="207"/>
                      <a:pt x="0" y="207"/>
                    </a:cubicBezTo>
                    <a:lnTo>
                      <a:pt x="10" y="207"/>
                    </a:lnTo>
                    <a:close/>
                  </a:path>
                </a:pathLst>
              </a:custGeom>
              <a:solidFill>
                <a:srgbClr val="76717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65" name="Freeform 9"/>
              <p:cNvSpPr>
                <a:spLocks/>
              </p:cNvSpPr>
              <p:nvPr/>
            </p:nvSpPr>
            <p:spPr bwMode="auto">
              <a:xfrm>
                <a:off x="1844508" y="2502944"/>
                <a:ext cx="638299" cy="819750"/>
              </a:xfrm>
              <a:custGeom>
                <a:avLst/>
                <a:gdLst>
                  <a:gd name="T0" fmla="*/ 330 w 503"/>
                  <a:gd name="T1" fmla="*/ 45 h 646"/>
                  <a:gd name="T2" fmla="*/ 503 w 503"/>
                  <a:gd name="T3" fmla="*/ 0 h 646"/>
                  <a:gd name="T4" fmla="*/ 330 w 503"/>
                  <a:gd name="T5" fmla="*/ 568 h 646"/>
                  <a:gd name="T6" fmla="*/ 0 w 503"/>
                  <a:gd name="T7" fmla="*/ 646 h 646"/>
                  <a:gd name="T8" fmla="*/ 330 w 503"/>
                  <a:gd name="T9" fmla="*/ 45 h 646"/>
                  <a:gd name="T10" fmla="*/ 330 w 503"/>
                  <a:gd name="T11" fmla="*/ 45 h 646"/>
                </a:gdLst>
                <a:ahLst/>
                <a:cxnLst>
                  <a:cxn ang="0">
                    <a:pos x="T0" y="T1"/>
                  </a:cxn>
                  <a:cxn ang="0">
                    <a:pos x="T2" y="T3"/>
                  </a:cxn>
                  <a:cxn ang="0">
                    <a:pos x="T4" y="T5"/>
                  </a:cxn>
                  <a:cxn ang="0">
                    <a:pos x="T6" y="T7"/>
                  </a:cxn>
                  <a:cxn ang="0">
                    <a:pos x="T8" y="T9"/>
                  </a:cxn>
                  <a:cxn ang="0">
                    <a:pos x="T10" y="T11"/>
                  </a:cxn>
                </a:cxnLst>
                <a:rect l="0" t="0" r="r" b="b"/>
                <a:pathLst>
                  <a:path w="503" h="646">
                    <a:moveTo>
                      <a:pt x="330" y="45"/>
                    </a:moveTo>
                    <a:cubicBezTo>
                      <a:pt x="503" y="0"/>
                      <a:pt x="503" y="0"/>
                      <a:pt x="503" y="0"/>
                    </a:cubicBezTo>
                    <a:cubicBezTo>
                      <a:pt x="330" y="568"/>
                      <a:pt x="330" y="568"/>
                      <a:pt x="330" y="568"/>
                    </a:cubicBezTo>
                    <a:cubicBezTo>
                      <a:pt x="330" y="568"/>
                      <a:pt x="41" y="646"/>
                      <a:pt x="0" y="646"/>
                    </a:cubicBezTo>
                    <a:cubicBezTo>
                      <a:pt x="330" y="45"/>
                      <a:pt x="330" y="45"/>
                      <a:pt x="330" y="45"/>
                    </a:cubicBezTo>
                    <a:cubicBezTo>
                      <a:pt x="330" y="45"/>
                      <a:pt x="330" y="45"/>
                      <a:pt x="330" y="45"/>
                    </a:cubicBezTo>
                    <a:close/>
                  </a:path>
                </a:pathLst>
              </a:custGeom>
              <a:solidFill>
                <a:srgbClr val="AFAB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66" name="Freeform 10"/>
              <p:cNvSpPr>
                <a:spLocks/>
              </p:cNvSpPr>
              <p:nvPr/>
            </p:nvSpPr>
            <p:spPr bwMode="auto">
              <a:xfrm>
                <a:off x="2261631" y="2502944"/>
                <a:ext cx="1476301" cy="1233114"/>
              </a:xfrm>
              <a:custGeom>
                <a:avLst/>
                <a:gdLst>
                  <a:gd name="T0" fmla="*/ 787 w 1163"/>
                  <a:gd name="T1" fmla="*/ 128 h 972"/>
                  <a:gd name="T2" fmla="*/ 1163 w 1163"/>
                  <a:gd name="T3" fmla="*/ 787 h 972"/>
                  <a:gd name="T4" fmla="*/ 0 w 1163"/>
                  <a:gd name="T5" fmla="*/ 569 h 972"/>
                  <a:gd name="T6" fmla="*/ 173 w 1163"/>
                  <a:gd name="T7" fmla="*/ 0 h 972"/>
                  <a:gd name="T8" fmla="*/ 787 w 1163"/>
                  <a:gd name="T9" fmla="*/ 128 h 972"/>
                </a:gdLst>
                <a:ahLst/>
                <a:cxnLst>
                  <a:cxn ang="0">
                    <a:pos x="T0" y="T1"/>
                  </a:cxn>
                  <a:cxn ang="0">
                    <a:pos x="T2" y="T3"/>
                  </a:cxn>
                  <a:cxn ang="0">
                    <a:pos x="T4" y="T5"/>
                  </a:cxn>
                  <a:cxn ang="0">
                    <a:pos x="T6" y="T7"/>
                  </a:cxn>
                  <a:cxn ang="0">
                    <a:pos x="T8" y="T9"/>
                  </a:cxn>
                </a:cxnLst>
                <a:rect l="0" t="0" r="r" b="b"/>
                <a:pathLst>
                  <a:path w="1163" h="972">
                    <a:moveTo>
                      <a:pt x="787" y="128"/>
                    </a:moveTo>
                    <a:cubicBezTo>
                      <a:pt x="1163" y="787"/>
                      <a:pt x="1163" y="787"/>
                      <a:pt x="1163" y="787"/>
                    </a:cubicBezTo>
                    <a:cubicBezTo>
                      <a:pt x="1163" y="787"/>
                      <a:pt x="528" y="972"/>
                      <a:pt x="0" y="569"/>
                    </a:cubicBezTo>
                    <a:cubicBezTo>
                      <a:pt x="173" y="0"/>
                      <a:pt x="173" y="0"/>
                      <a:pt x="173" y="0"/>
                    </a:cubicBezTo>
                    <a:cubicBezTo>
                      <a:pt x="173" y="0"/>
                      <a:pt x="511" y="218"/>
                      <a:pt x="787" y="128"/>
                    </a:cubicBezTo>
                    <a:close/>
                  </a:path>
                </a:pathLst>
              </a:custGeom>
              <a:solidFill>
                <a:srgbClr val="E7E6E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nvGrpSpPr>
            <p:cNvPr id="18" name="Group 17"/>
            <p:cNvGrpSpPr/>
            <p:nvPr/>
          </p:nvGrpSpPr>
          <p:grpSpPr>
            <a:xfrm>
              <a:off x="3189361" y="2860115"/>
              <a:ext cx="3732331" cy="2306099"/>
              <a:chOff x="1365650" y="3280820"/>
              <a:chExt cx="2889793" cy="1785519"/>
            </a:xfrm>
          </p:grpSpPr>
          <p:sp>
            <p:nvSpPr>
              <p:cNvPr id="61" name="Freeform 11"/>
              <p:cNvSpPr>
                <a:spLocks/>
              </p:cNvSpPr>
              <p:nvPr/>
            </p:nvSpPr>
            <p:spPr bwMode="auto">
              <a:xfrm>
                <a:off x="1365650" y="3908919"/>
                <a:ext cx="2889793" cy="1157420"/>
              </a:xfrm>
              <a:custGeom>
                <a:avLst/>
                <a:gdLst>
                  <a:gd name="T0" fmla="*/ 0 w 2277"/>
                  <a:gd name="T1" fmla="*/ 239 h 912"/>
                  <a:gd name="T2" fmla="*/ 2277 w 2277"/>
                  <a:gd name="T3" fmla="*/ 367 h 912"/>
                  <a:gd name="T4" fmla="*/ 549 w 2277"/>
                  <a:gd name="T5" fmla="*/ 0 h 912"/>
                  <a:gd name="T6" fmla="*/ 0 w 2277"/>
                  <a:gd name="T7" fmla="*/ 239 h 912"/>
                  <a:gd name="T8" fmla="*/ 0 w 2277"/>
                  <a:gd name="T9" fmla="*/ 239 h 912"/>
                </a:gdLst>
                <a:ahLst/>
                <a:cxnLst>
                  <a:cxn ang="0">
                    <a:pos x="T0" y="T1"/>
                  </a:cxn>
                  <a:cxn ang="0">
                    <a:pos x="T2" y="T3"/>
                  </a:cxn>
                  <a:cxn ang="0">
                    <a:pos x="T4" y="T5"/>
                  </a:cxn>
                  <a:cxn ang="0">
                    <a:pos x="T6" y="T7"/>
                  </a:cxn>
                  <a:cxn ang="0">
                    <a:pos x="T8" y="T9"/>
                  </a:cxn>
                </a:cxnLst>
                <a:rect l="0" t="0" r="r" b="b"/>
                <a:pathLst>
                  <a:path w="2277" h="912">
                    <a:moveTo>
                      <a:pt x="0" y="239"/>
                    </a:moveTo>
                    <a:cubicBezTo>
                      <a:pt x="0" y="239"/>
                      <a:pt x="1345" y="912"/>
                      <a:pt x="2277" y="367"/>
                    </a:cubicBezTo>
                    <a:cubicBezTo>
                      <a:pt x="549" y="0"/>
                      <a:pt x="549" y="0"/>
                      <a:pt x="549" y="0"/>
                    </a:cubicBezTo>
                    <a:cubicBezTo>
                      <a:pt x="0" y="239"/>
                      <a:pt x="0" y="239"/>
                      <a:pt x="0" y="239"/>
                    </a:cubicBezTo>
                    <a:cubicBezTo>
                      <a:pt x="0" y="239"/>
                      <a:pt x="0" y="239"/>
                      <a:pt x="0" y="239"/>
                    </a:cubicBezTo>
                    <a:close/>
                  </a:path>
                </a:pathLst>
              </a:custGeom>
              <a:solidFill>
                <a:srgbClr val="4CC7C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62" name="Freeform 12"/>
              <p:cNvSpPr>
                <a:spLocks/>
              </p:cNvSpPr>
              <p:nvPr/>
            </p:nvSpPr>
            <p:spPr bwMode="auto">
              <a:xfrm>
                <a:off x="1365650" y="3280820"/>
                <a:ext cx="880949" cy="932486"/>
              </a:xfrm>
              <a:custGeom>
                <a:avLst/>
                <a:gdLst>
                  <a:gd name="T0" fmla="*/ 330 w 694"/>
                  <a:gd name="T1" fmla="*/ 120 h 735"/>
                  <a:gd name="T2" fmla="*/ 0 w 694"/>
                  <a:gd name="T3" fmla="*/ 735 h 735"/>
                  <a:gd name="T4" fmla="*/ 525 w 694"/>
                  <a:gd name="T5" fmla="*/ 594 h 735"/>
                  <a:gd name="T6" fmla="*/ 694 w 694"/>
                  <a:gd name="T7" fmla="*/ 0 h 735"/>
                  <a:gd name="T8" fmla="*/ 330 w 694"/>
                  <a:gd name="T9" fmla="*/ 120 h 735"/>
                </a:gdLst>
                <a:ahLst/>
                <a:cxnLst>
                  <a:cxn ang="0">
                    <a:pos x="T0" y="T1"/>
                  </a:cxn>
                  <a:cxn ang="0">
                    <a:pos x="T2" y="T3"/>
                  </a:cxn>
                  <a:cxn ang="0">
                    <a:pos x="T4" y="T5"/>
                  </a:cxn>
                  <a:cxn ang="0">
                    <a:pos x="T6" y="T7"/>
                  </a:cxn>
                  <a:cxn ang="0">
                    <a:pos x="T8" y="T9"/>
                  </a:cxn>
                </a:cxnLst>
                <a:rect l="0" t="0" r="r" b="b"/>
                <a:pathLst>
                  <a:path w="694" h="735">
                    <a:moveTo>
                      <a:pt x="330" y="120"/>
                    </a:moveTo>
                    <a:cubicBezTo>
                      <a:pt x="0" y="735"/>
                      <a:pt x="0" y="735"/>
                      <a:pt x="0" y="735"/>
                    </a:cubicBezTo>
                    <a:cubicBezTo>
                      <a:pt x="0" y="735"/>
                      <a:pt x="484" y="606"/>
                      <a:pt x="525" y="594"/>
                    </a:cubicBezTo>
                    <a:cubicBezTo>
                      <a:pt x="694" y="0"/>
                      <a:pt x="694" y="0"/>
                      <a:pt x="694" y="0"/>
                    </a:cubicBezTo>
                    <a:cubicBezTo>
                      <a:pt x="694" y="0"/>
                      <a:pt x="372" y="112"/>
                      <a:pt x="330" y="120"/>
                    </a:cubicBezTo>
                    <a:close/>
                  </a:path>
                </a:pathLst>
              </a:custGeom>
              <a:solidFill>
                <a:srgbClr val="78D2D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63" name="Freeform 13"/>
              <p:cNvSpPr>
                <a:spLocks/>
              </p:cNvSpPr>
              <p:nvPr/>
            </p:nvSpPr>
            <p:spPr bwMode="auto">
              <a:xfrm>
                <a:off x="2032401" y="3280820"/>
                <a:ext cx="2223042" cy="1517638"/>
              </a:xfrm>
              <a:custGeom>
                <a:avLst/>
                <a:gdLst>
                  <a:gd name="T0" fmla="*/ 1381 w 1752"/>
                  <a:gd name="T1" fmla="*/ 235 h 1196"/>
                  <a:gd name="T2" fmla="*/ 1752 w 1752"/>
                  <a:gd name="T3" fmla="*/ 862 h 1196"/>
                  <a:gd name="T4" fmla="*/ 0 w 1752"/>
                  <a:gd name="T5" fmla="*/ 594 h 1196"/>
                  <a:gd name="T6" fmla="*/ 169 w 1752"/>
                  <a:gd name="T7" fmla="*/ 0 h 1196"/>
                  <a:gd name="T8" fmla="*/ 1381 w 1752"/>
                  <a:gd name="T9" fmla="*/ 235 h 1196"/>
                </a:gdLst>
                <a:ahLst/>
                <a:cxnLst>
                  <a:cxn ang="0">
                    <a:pos x="T0" y="T1"/>
                  </a:cxn>
                  <a:cxn ang="0">
                    <a:pos x="T2" y="T3"/>
                  </a:cxn>
                  <a:cxn ang="0">
                    <a:pos x="T4" y="T5"/>
                  </a:cxn>
                  <a:cxn ang="0">
                    <a:pos x="T6" y="T7"/>
                  </a:cxn>
                  <a:cxn ang="0">
                    <a:pos x="T8" y="T9"/>
                  </a:cxn>
                </a:cxnLst>
                <a:rect l="0" t="0" r="r" b="b"/>
                <a:pathLst>
                  <a:path w="1752" h="1196">
                    <a:moveTo>
                      <a:pt x="1381" y="235"/>
                    </a:moveTo>
                    <a:cubicBezTo>
                      <a:pt x="1752" y="862"/>
                      <a:pt x="1752" y="862"/>
                      <a:pt x="1752" y="862"/>
                    </a:cubicBezTo>
                    <a:cubicBezTo>
                      <a:pt x="1752" y="862"/>
                      <a:pt x="990" y="1196"/>
                      <a:pt x="0" y="594"/>
                    </a:cubicBezTo>
                    <a:cubicBezTo>
                      <a:pt x="169" y="0"/>
                      <a:pt x="169" y="0"/>
                      <a:pt x="169" y="0"/>
                    </a:cubicBezTo>
                    <a:cubicBezTo>
                      <a:pt x="169" y="0"/>
                      <a:pt x="730" y="446"/>
                      <a:pt x="1381" y="235"/>
                    </a:cubicBezTo>
                    <a:close/>
                  </a:path>
                </a:pathLst>
              </a:custGeom>
              <a:solidFill>
                <a:srgbClr val="8EDC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nvGrpSpPr>
            <p:cNvPr id="19" name="Group 18"/>
            <p:cNvGrpSpPr/>
            <p:nvPr/>
          </p:nvGrpSpPr>
          <p:grpSpPr>
            <a:xfrm>
              <a:off x="2596543" y="3928575"/>
              <a:ext cx="4918662" cy="2929425"/>
              <a:chOff x="906655" y="4108086"/>
              <a:chExt cx="3808321" cy="2268135"/>
            </a:xfrm>
          </p:grpSpPr>
          <p:sp>
            <p:nvSpPr>
              <p:cNvPr id="58" name="Freeform 14"/>
              <p:cNvSpPr>
                <a:spLocks/>
              </p:cNvSpPr>
              <p:nvPr/>
            </p:nvSpPr>
            <p:spPr bwMode="auto">
              <a:xfrm>
                <a:off x="906655" y="4737795"/>
                <a:ext cx="3808321" cy="1638426"/>
              </a:xfrm>
              <a:custGeom>
                <a:avLst/>
                <a:gdLst>
                  <a:gd name="T0" fmla="*/ 0 w 3001"/>
                  <a:gd name="T1" fmla="*/ 272 h 1291"/>
                  <a:gd name="T2" fmla="*/ 3001 w 3001"/>
                  <a:gd name="T3" fmla="*/ 400 h 1291"/>
                  <a:gd name="T4" fmla="*/ 709 w 3001"/>
                  <a:gd name="T5" fmla="*/ 0 h 1291"/>
                  <a:gd name="T6" fmla="*/ 0 w 3001"/>
                  <a:gd name="T7" fmla="*/ 272 h 1291"/>
                  <a:gd name="T8" fmla="*/ 0 w 3001"/>
                  <a:gd name="T9" fmla="*/ 272 h 1291"/>
                </a:gdLst>
                <a:ahLst/>
                <a:cxnLst>
                  <a:cxn ang="0">
                    <a:pos x="T0" y="T1"/>
                  </a:cxn>
                  <a:cxn ang="0">
                    <a:pos x="T2" y="T3"/>
                  </a:cxn>
                  <a:cxn ang="0">
                    <a:pos x="T4" y="T5"/>
                  </a:cxn>
                  <a:cxn ang="0">
                    <a:pos x="T6" y="T7"/>
                  </a:cxn>
                  <a:cxn ang="0">
                    <a:pos x="T8" y="T9"/>
                  </a:cxn>
                </a:cxnLst>
                <a:rect l="0" t="0" r="r" b="b"/>
                <a:pathLst>
                  <a:path w="3001" h="1291">
                    <a:moveTo>
                      <a:pt x="0" y="272"/>
                    </a:moveTo>
                    <a:cubicBezTo>
                      <a:pt x="0" y="272"/>
                      <a:pt x="1575" y="1291"/>
                      <a:pt x="3001" y="400"/>
                    </a:cubicBezTo>
                    <a:cubicBezTo>
                      <a:pt x="709" y="0"/>
                      <a:pt x="709" y="0"/>
                      <a:pt x="709" y="0"/>
                    </a:cubicBezTo>
                    <a:cubicBezTo>
                      <a:pt x="0" y="272"/>
                      <a:pt x="0" y="272"/>
                      <a:pt x="0" y="272"/>
                    </a:cubicBezTo>
                    <a:cubicBezTo>
                      <a:pt x="0" y="272"/>
                      <a:pt x="0" y="272"/>
                      <a:pt x="0" y="272"/>
                    </a:cubicBezTo>
                    <a:close/>
                  </a:path>
                </a:pathLst>
              </a:custGeom>
              <a:solidFill>
                <a:srgbClr val="25232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59" name="Freeform 15"/>
              <p:cNvSpPr>
                <a:spLocks/>
              </p:cNvSpPr>
              <p:nvPr/>
            </p:nvSpPr>
            <p:spPr bwMode="auto">
              <a:xfrm>
                <a:off x="1774720" y="4108086"/>
                <a:ext cx="2940256" cy="1723246"/>
              </a:xfrm>
              <a:custGeom>
                <a:avLst/>
                <a:gdLst>
                  <a:gd name="T0" fmla="*/ 1987 w 2317"/>
                  <a:gd name="T1" fmla="*/ 293 h 1358"/>
                  <a:gd name="T2" fmla="*/ 185 w 2317"/>
                  <a:gd name="T3" fmla="*/ 0 h 1358"/>
                  <a:gd name="T4" fmla="*/ 0 w 2317"/>
                  <a:gd name="T5" fmla="*/ 289 h 1358"/>
                  <a:gd name="T6" fmla="*/ 0 w 2317"/>
                  <a:gd name="T7" fmla="*/ 578 h 1358"/>
                  <a:gd name="T8" fmla="*/ 2317 w 2317"/>
                  <a:gd name="T9" fmla="*/ 895 h 1358"/>
                  <a:gd name="T10" fmla="*/ 1987 w 2317"/>
                  <a:gd name="T11" fmla="*/ 293 h 1358"/>
                  <a:gd name="T12" fmla="*/ 1987 w 2317"/>
                  <a:gd name="T13" fmla="*/ 293 h 1358"/>
                </a:gdLst>
                <a:ahLst/>
                <a:cxnLst>
                  <a:cxn ang="0">
                    <a:pos x="T0" y="T1"/>
                  </a:cxn>
                  <a:cxn ang="0">
                    <a:pos x="T2" y="T3"/>
                  </a:cxn>
                  <a:cxn ang="0">
                    <a:pos x="T4" y="T5"/>
                  </a:cxn>
                  <a:cxn ang="0">
                    <a:pos x="T6" y="T7"/>
                  </a:cxn>
                  <a:cxn ang="0">
                    <a:pos x="T8" y="T9"/>
                  </a:cxn>
                  <a:cxn ang="0">
                    <a:pos x="T10" y="T11"/>
                  </a:cxn>
                  <a:cxn ang="0">
                    <a:pos x="T12" y="T13"/>
                  </a:cxn>
                </a:cxnLst>
                <a:rect l="0" t="0" r="r" b="b"/>
                <a:pathLst>
                  <a:path w="2317" h="1358">
                    <a:moveTo>
                      <a:pt x="1987" y="293"/>
                    </a:moveTo>
                    <a:cubicBezTo>
                      <a:pt x="1987" y="293"/>
                      <a:pt x="1142" y="611"/>
                      <a:pt x="185" y="0"/>
                    </a:cubicBezTo>
                    <a:cubicBezTo>
                      <a:pt x="0" y="289"/>
                      <a:pt x="0" y="289"/>
                      <a:pt x="0" y="289"/>
                    </a:cubicBezTo>
                    <a:cubicBezTo>
                      <a:pt x="0" y="578"/>
                      <a:pt x="0" y="578"/>
                      <a:pt x="0" y="578"/>
                    </a:cubicBezTo>
                    <a:cubicBezTo>
                      <a:pt x="0" y="578"/>
                      <a:pt x="1286" y="1358"/>
                      <a:pt x="2317" y="895"/>
                    </a:cubicBezTo>
                    <a:cubicBezTo>
                      <a:pt x="1987" y="293"/>
                      <a:pt x="1987" y="293"/>
                      <a:pt x="1987" y="293"/>
                    </a:cubicBezTo>
                    <a:cubicBezTo>
                      <a:pt x="1987" y="293"/>
                      <a:pt x="1987" y="293"/>
                      <a:pt x="1987" y="293"/>
                    </a:cubicBezTo>
                    <a:close/>
                  </a:path>
                </a:pathLst>
              </a:custGeom>
              <a:solidFill>
                <a:srgbClr val="55535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60" name="Freeform 16"/>
              <p:cNvSpPr>
                <a:spLocks/>
              </p:cNvSpPr>
              <p:nvPr/>
            </p:nvSpPr>
            <p:spPr bwMode="auto">
              <a:xfrm>
                <a:off x="906655" y="4108086"/>
                <a:ext cx="1103737" cy="974896"/>
              </a:xfrm>
              <a:custGeom>
                <a:avLst/>
                <a:gdLst>
                  <a:gd name="T0" fmla="*/ 314 w 870"/>
                  <a:gd name="T1" fmla="*/ 169 h 768"/>
                  <a:gd name="T2" fmla="*/ 870 w 870"/>
                  <a:gd name="T3" fmla="*/ 0 h 768"/>
                  <a:gd name="T4" fmla="*/ 685 w 870"/>
                  <a:gd name="T5" fmla="*/ 578 h 768"/>
                  <a:gd name="T6" fmla="*/ 0 w 870"/>
                  <a:gd name="T7" fmla="*/ 768 h 768"/>
                  <a:gd name="T8" fmla="*/ 314 w 870"/>
                  <a:gd name="T9" fmla="*/ 169 h 768"/>
                  <a:gd name="T10" fmla="*/ 314 w 870"/>
                  <a:gd name="T11" fmla="*/ 169 h 768"/>
                </a:gdLst>
                <a:ahLst/>
                <a:cxnLst>
                  <a:cxn ang="0">
                    <a:pos x="T0" y="T1"/>
                  </a:cxn>
                  <a:cxn ang="0">
                    <a:pos x="T2" y="T3"/>
                  </a:cxn>
                  <a:cxn ang="0">
                    <a:pos x="T4" y="T5"/>
                  </a:cxn>
                  <a:cxn ang="0">
                    <a:pos x="T6" y="T7"/>
                  </a:cxn>
                  <a:cxn ang="0">
                    <a:pos x="T8" y="T9"/>
                  </a:cxn>
                  <a:cxn ang="0">
                    <a:pos x="T10" y="T11"/>
                  </a:cxn>
                </a:cxnLst>
                <a:rect l="0" t="0" r="r" b="b"/>
                <a:pathLst>
                  <a:path w="870" h="768">
                    <a:moveTo>
                      <a:pt x="314" y="169"/>
                    </a:moveTo>
                    <a:cubicBezTo>
                      <a:pt x="870" y="0"/>
                      <a:pt x="870" y="0"/>
                      <a:pt x="870" y="0"/>
                    </a:cubicBezTo>
                    <a:cubicBezTo>
                      <a:pt x="685" y="578"/>
                      <a:pt x="685" y="578"/>
                      <a:pt x="685" y="578"/>
                    </a:cubicBezTo>
                    <a:cubicBezTo>
                      <a:pt x="685" y="578"/>
                      <a:pt x="66" y="768"/>
                      <a:pt x="0" y="768"/>
                    </a:cubicBezTo>
                    <a:cubicBezTo>
                      <a:pt x="314" y="169"/>
                      <a:pt x="314" y="169"/>
                      <a:pt x="314" y="169"/>
                    </a:cubicBezTo>
                    <a:cubicBezTo>
                      <a:pt x="314" y="169"/>
                      <a:pt x="314" y="169"/>
                      <a:pt x="314" y="169"/>
                    </a:cubicBezTo>
                    <a:close/>
                  </a:path>
                </a:pathLst>
              </a:custGeom>
              <a:solidFill>
                <a:srgbClr val="3B393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sp>
          <p:nvSpPr>
            <p:cNvPr id="80" name="TextBox 79">
              <a:extLst>
                <a:ext uri="{FF2B5EF4-FFF2-40B4-BE49-F238E27FC236}">
                  <a16:creationId xmlns:a16="http://schemas.microsoft.com/office/drawing/2014/main" id="{E3FD05C4-5CD2-46E9-9373-D210910B24F2}"/>
                </a:ext>
              </a:extLst>
            </p:cNvPr>
            <p:cNvSpPr txBox="1"/>
            <p:nvPr/>
          </p:nvSpPr>
          <p:spPr>
            <a:xfrm>
              <a:off x="6470465" y="1125904"/>
              <a:ext cx="2587106" cy="646331"/>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300"/>
                </a:spcAft>
                <a:buClr>
                  <a:schemeClr val="accent1"/>
                </a:buClr>
              </a:pPr>
              <a:r>
                <a:rPr lang="en-US" sz="1400" dirty="0">
                  <a:effectLst/>
                  <a:latin typeface="Century Gothic" panose="020B0502020202020204" pitchFamily="34" charset="0"/>
                </a:rPr>
                <a:t>To be a world class research advisory firm for development  and pro-poor growth </a:t>
              </a:r>
            </a:p>
          </p:txBody>
        </p:sp>
        <p:sp>
          <p:nvSpPr>
            <p:cNvPr id="81" name="TextBox 25">
              <a:extLst>
                <a:ext uri="{FF2B5EF4-FFF2-40B4-BE49-F238E27FC236}">
                  <a16:creationId xmlns:a16="http://schemas.microsoft.com/office/drawing/2014/main" id="{5F703A58-414B-4888-B3DA-CF530874A557}"/>
                </a:ext>
              </a:extLst>
            </p:cNvPr>
            <p:cNvSpPr txBox="1"/>
            <p:nvPr/>
          </p:nvSpPr>
          <p:spPr>
            <a:xfrm>
              <a:off x="6470465" y="835130"/>
              <a:ext cx="1237299" cy="276999"/>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767171"/>
                  </a:solidFill>
                  <a:latin typeface="Century Gothic" panose="020B0502020202020204" pitchFamily="34" charset="0"/>
                  <a:cs typeface="Calibri Light" panose="020F0302020204030204" pitchFamily="34" charset="0"/>
                </a:rPr>
                <a:t>Vision</a:t>
              </a:r>
            </a:p>
          </p:txBody>
        </p:sp>
        <p:sp>
          <p:nvSpPr>
            <p:cNvPr id="82" name="TextBox 81">
              <a:extLst>
                <a:ext uri="{FF2B5EF4-FFF2-40B4-BE49-F238E27FC236}">
                  <a16:creationId xmlns:a16="http://schemas.microsoft.com/office/drawing/2014/main" id="{3054CD90-BCB5-4227-97BD-14C9BAD5437B}"/>
                </a:ext>
              </a:extLst>
            </p:cNvPr>
            <p:cNvSpPr txBox="1"/>
            <p:nvPr/>
          </p:nvSpPr>
          <p:spPr>
            <a:xfrm>
              <a:off x="7217755" y="2215751"/>
              <a:ext cx="3864082" cy="1077218"/>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300"/>
                </a:spcAft>
                <a:buClr>
                  <a:schemeClr val="accent1"/>
                </a:buClr>
              </a:pPr>
              <a:r>
                <a:rPr lang="en-US" sz="1400" dirty="0">
                  <a:effectLst/>
                  <a:latin typeface="Century Gothic" panose="020B0502020202020204" pitchFamily="34" charset="0"/>
                </a:rPr>
                <a:t>To conduct high quality scientific research for policy and development by stimulating innovations, facilitating technology transfer, capacity building and  institutional development.</a:t>
              </a:r>
            </a:p>
          </p:txBody>
        </p:sp>
        <p:sp>
          <p:nvSpPr>
            <p:cNvPr id="83" name="TextBox 25">
              <a:extLst>
                <a:ext uri="{FF2B5EF4-FFF2-40B4-BE49-F238E27FC236}">
                  <a16:creationId xmlns:a16="http://schemas.microsoft.com/office/drawing/2014/main" id="{1306BAD0-E440-4CCB-B4CB-5EA61B744C5B}"/>
                </a:ext>
              </a:extLst>
            </p:cNvPr>
            <p:cNvSpPr txBox="1"/>
            <p:nvPr/>
          </p:nvSpPr>
          <p:spPr>
            <a:xfrm>
              <a:off x="7223877" y="1897203"/>
              <a:ext cx="1622771" cy="276999"/>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767171"/>
                  </a:solidFill>
                  <a:latin typeface="Century Gothic" panose="020B0502020202020204" pitchFamily="34" charset="0"/>
                  <a:cs typeface="Calibri Light" panose="020F0302020204030204" pitchFamily="34" charset="0"/>
                </a:rPr>
                <a:t>Mission</a:t>
              </a:r>
            </a:p>
          </p:txBody>
        </p:sp>
        <p:sp>
          <p:nvSpPr>
            <p:cNvPr id="84" name="TextBox 83">
              <a:extLst>
                <a:ext uri="{FF2B5EF4-FFF2-40B4-BE49-F238E27FC236}">
                  <a16:creationId xmlns:a16="http://schemas.microsoft.com/office/drawing/2014/main" id="{7EA33797-F716-4D7C-B5C7-C828A555FBAF}"/>
                </a:ext>
              </a:extLst>
            </p:cNvPr>
            <p:cNvSpPr txBox="1"/>
            <p:nvPr/>
          </p:nvSpPr>
          <p:spPr>
            <a:xfrm>
              <a:off x="7978907" y="3665541"/>
              <a:ext cx="1851861" cy="861774"/>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400" dirty="0">
                  <a:latin typeface="Century Gothic" panose="020B0502020202020204" pitchFamily="34" charset="0"/>
                  <a:cs typeface="Arial" pitchFamily="34" charset="0"/>
                </a:rPr>
                <a:t>Professionalism, Integrity and Neutrality</a:t>
              </a:r>
            </a:p>
            <a:p>
              <a:r>
                <a:rPr lang="en-US" altLang="ko-KR" sz="1400" dirty="0">
                  <a:latin typeface="Century Gothic" panose="020B0502020202020204" pitchFamily="34" charset="0"/>
                  <a:cs typeface="Arial" pitchFamily="34" charset="0"/>
                </a:rPr>
                <a:t>Do no Harm</a:t>
              </a:r>
            </a:p>
          </p:txBody>
        </p:sp>
        <p:sp>
          <p:nvSpPr>
            <p:cNvPr id="85" name="TextBox 25">
              <a:extLst>
                <a:ext uri="{FF2B5EF4-FFF2-40B4-BE49-F238E27FC236}">
                  <a16:creationId xmlns:a16="http://schemas.microsoft.com/office/drawing/2014/main" id="{F6FE4288-FC42-4C2E-AE9D-993A6F2E9662}"/>
                </a:ext>
              </a:extLst>
            </p:cNvPr>
            <p:cNvSpPr txBox="1"/>
            <p:nvPr/>
          </p:nvSpPr>
          <p:spPr>
            <a:xfrm>
              <a:off x="7973454" y="3329410"/>
              <a:ext cx="1237299" cy="276999"/>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b="1" dirty="0">
                  <a:solidFill>
                    <a:srgbClr val="767171"/>
                  </a:solidFill>
                  <a:latin typeface="Century Gothic" panose="020B0502020202020204" pitchFamily="34" charset="0"/>
                  <a:cs typeface="Calibri Light" panose="020F0302020204030204" pitchFamily="34" charset="0"/>
                </a:rPr>
                <a:t>Values</a:t>
              </a:r>
              <a:endParaRPr lang="ko-KR" altLang="en-US" b="1" dirty="0">
                <a:solidFill>
                  <a:srgbClr val="767171"/>
                </a:solidFill>
                <a:latin typeface="Century Gothic" panose="020B0502020202020204" pitchFamily="34" charset="0"/>
                <a:cs typeface="Calibri Light" panose="020F0302020204030204" pitchFamily="34" charset="0"/>
              </a:endParaRPr>
            </a:p>
          </p:txBody>
        </p:sp>
        <p:sp>
          <p:nvSpPr>
            <p:cNvPr id="92" name="TextBox 91">
              <a:extLst>
                <a:ext uri="{FF2B5EF4-FFF2-40B4-BE49-F238E27FC236}">
                  <a16:creationId xmlns:a16="http://schemas.microsoft.com/office/drawing/2014/main" id="{43E0A02A-6EDF-495B-A051-F83832A32841}"/>
                </a:ext>
              </a:extLst>
            </p:cNvPr>
            <p:cNvSpPr txBox="1"/>
            <p:nvPr/>
          </p:nvSpPr>
          <p:spPr>
            <a:xfrm>
              <a:off x="8530984" y="4885198"/>
              <a:ext cx="3537894" cy="861774"/>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Century Gothic" panose="020B0502020202020204" pitchFamily="34" charset="0"/>
                  <a:cs typeface="Calibri Light" panose="020F0302020204030204" pitchFamily="34" charset="0"/>
                </a:rPr>
                <a:t>Collaborative and consultative</a:t>
              </a:r>
            </a:p>
            <a:p>
              <a:r>
                <a:rPr lang="en-US" sz="1400" dirty="0">
                  <a:latin typeface="Century Gothic" panose="020B0502020202020204" pitchFamily="34" charset="0"/>
                  <a:cs typeface="Calibri Light" panose="020F0302020204030204" pitchFamily="34" charset="0"/>
                </a:rPr>
                <a:t>Creative.</a:t>
              </a:r>
            </a:p>
            <a:p>
              <a:r>
                <a:rPr lang="en-US" sz="1400" dirty="0">
                  <a:latin typeface="Century Gothic" panose="020B0502020202020204" pitchFamily="34" charset="0"/>
                  <a:cs typeface="Calibri Light" panose="020F0302020204030204" pitchFamily="34" charset="0"/>
                </a:rPr>
                <a:t>New way of working</a:t>
              </a:r>
            </a:p>
            <a:p>
              <a:r>
                <a:rPr lang="en-US" sz="1400" dirty="0">
                  <a:latin typeface="Century Gothic" panose="020B0502020202020204" pitchFamily="34" charset="0"/>
                  <a:cs typeface="Calibri Light" panose="020F0302020204030204" pitchFamily="34" charset="0"/>
                </a:rPr>
                <a:t>Meticulous</a:t>
              </a:r>
            </a:p>
          </p:txBody>
        </p:sp>
        <p:sp>
          <p:nvSpPr>
            <p:cNvPr id="93" name="TextBox 25">
              <a:extLst>
                <a:ext uri="{FF2B5EF4-FFF2-40B4-BE49-F238E27FC236}">
                  <a16:creationId xmlns:a16="http://schemas.microsoft.com/office/drawing/2014/main" id="{38766576-7A89-4D3A-869F-3D4E36DB15D0}"/>
                </a:ext>
              </a:extLst>
            </p:cNvPr>
            <p:cNvSpPr txBox="1"/>
            <p:nvPr/>
          </p:nvSpPr>
          <p:spPr>
            <a:xfrm>
              <a:off x="8530983" y="4594196"/>
              <a:ext cx="1237299" cy="276999"/>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b="1" dirty="0">
                  <a:solidFill>
                    <a:srgbClr val="555353"/>
                  </a:solidFill>
                  <a:latin typeface="Century Gothic" panose="020B0502020202020204" pitchFamily="34" charset="0"/>
                  <a:cs typeface="Arial" pitchFamily="34" charset="0"/>
                </a:rPr>
                <a:t>Approach</a:t>
              </a:r>
              <a:endParaRPr lang="ko-KR" altLang="en-US" b="1" dirty="0">
                <a:solidFill>
                  <a:srgbClr val="555353"/>
                </a:solidFill>
                <a:latin typeface="Century Gothic" panose="020B0502020202020204" pitchFamily="34" charset="0"/>
                <a:cs typeface="Arial" pitchFamily="34" charset="0"/>
              </a:endParaRPr>
            </a:p>
          </p:txBody>
        </p:sp>
        <p:grpSp>
          <p:nvGrpSpPr>
            <p:cNvPr id="95" name="Group 94">
              <a:extLst>
                <a:ext uri="{FF2B5EF4-FFF2-40B4-BE49-F238E27FC236}">
                  <a16:creationId xmlns:a16="http://schemas.microsoft.com/office/drawing/2014/main" id="{9D5BE3D3-6696-465C-B9DC-ACCF1D7DE8DE}"/>
                </a:ext>
              </a:extLst>
            </p:cNvPr>
            <p:cNvGrpSpPr/>
            <p:nvPr/>
          </p:nvGrpSpPr>
          <p:grpSpPr>
            <a:xfrm>
              <a:off x="4789472" y="1249698"/>
              <a:ext cx="410770" cy="381104"/>
              <a:chOff x="9879013" y="2500313"/>
              <a:chExt cx="285750" cy="265113"/>
            </a:xfrm>
            <a:solidFill>
              <a:schemeClr val="bg1"/>
            </a:solidFill>
          </p:grpSpPr>
          <p:sp>
            <p:nvSpPr>
              <p:cNvPr id="96" name="Freeform 3859">
                <a:extLst>
                  <a:ext uri="{FF2B5EF4-FFF2-40B4-BE49-F238E27FC236}">
                    <a16:creationId xmlns:a16="http://schemas.microsoft.com/office/drawing/2014/main" id="{F31D1C5A-AD9B-4176-A3CF-E3D25638EEAA}"/>
                  </a:ext>
                </a:extLst>
              </p:cNvPr>
              <p:cNvSpPr>
                <a:spLocks noEditPoints="1"/>
              </p:cNvSpPr>
              <p:nvPr/>
            </p:nvSpPr>
            <p:spPr bwMode="auto">
              <a:xfrm>
                <a:off x="10031413" y="2500313"/>
                <a:ext cx="133350" cy="265113"/>
              </a:xfrm>
              <a:custGeom>
                <a:avLst/>
                <a:gdLst>
                  <a:gd name="T0" fmla="*/ 156 w 420"/>
                  <a:gd name="T1" fmla="*/ 795 h 832"/>
                  <a:gd name="T2" fmla="*/ 95 w 420"/>
                  <a:gd name="T3" fmla="*/ 761 h 832"/>
                  <a:gd name="T4" fmla="*/ 51 w 420"/>
                  <a:gd name="T5" fmla="*/ 708 h 832"/>
                  <a:gd name="T6" fmla="*/ 31 w 420"/>
                  <a:gd name="T7" fmla="*/ 640 h 832"/>
                  <a:gd name="T8" fmla="*/ 38 w 420"/>
                  <a:gd name="T9" fmla="*/ 576 h 832"/>
                  <a:gd name="T10" fmla="*/ 73 w 420"/>
                  <a:gd name="T11" fmla="*/ 517 h 832"/>
                  <a:gd name="T12" fmla="*/ 128 w 420"/>
                  <a:gd name="T13" fmla="*/ 469 h 832"/>
                  <a:gd name="T14" fmla="*/ 186 w 420"/>
                  <a:gd name="T15" fmla="*/ 446 h 832"/>
                  <a:gd name="T16" fmla="*/ 224 w 420"/>
                  <a:gd name="T17" fmla="*/ 444 h 832"/>
                  <a:gd name="T18" fmla="*/ 263 w 420"/>
                  <a:gd name="T19" fmla="*/ 451 h 832"/>
                  <a:gd name="T20" fmla="*/ 300 w 420"/>
                  <a:gd name="T21" fmla="*/ 470 h 832"/>
                  <a:gd name="T22" fmla="*/ 344 w 420"/>
                  <a:gd name="T23" fmla="*/ 505 h 832"/>
                  <a:gd name="T24" fmla="*/ 378 w 420"/>
                  <a:gd name="T25" fmla="*/ 556 h 832"/>
                  <a:gd name="T26" fmla="*/ 390 w 420"/>
                  <a:gd name="T27" fmla="*/ 609 h 832"/>
                  <a:gd name="T28" fmla="*/ 383 w 420"/>
                  <a:gd name="T29" fmla="*/ 676 h 832"/>
                  <a:gd name="T30" fmla="*/ 350 w 420"/>
                  <a:gd name="T31" fmla="*/ 737 h 832"/>
                  <a:gd name="T32" fmla="*/ 296 w 420"/>
                  <a:gd name="T33" fmla="*/ 781 h 832"/>
                  <a:gd name="T34" fmla="*/ 228 w 420"/>
                  <a:gd name="T35" fmla="*/ 802 h 832"/>
                  <a:gd name="T36" fmla="*/ 388 w 420"/>
                  <a:gd name="T37" fmla="*/ 508 h 832"/>
                  <a:gd name="T38" fmla="*/ 208 w 420"/>
                  <a:gd name="T39" fmla="*/ 178 h 832"/>
                  <a:gd name="T40" fmla="*/ 145 w 420"/>
                  <a:gd name="T41" fmla="*/ 20 h 832"/>
                  <a:gd name="T42" fmla="*/ 109 w 420"/>
                  <a:gd name="T43" fmla="*/ 4 h 832"/>
                  <a:gd name="T44" fmla="*/ 66 w 420"/>
                  <a:gd name="T45" fmla="*/ 0 h 832"/>
                  <a:gd name="T46" fmla="*/ 27 w 420"/>
                  <a:gd name="T47" fmla="*/ 11 h 832"/>
                  <a:gd name="T48" fmla="*/ 2 w 420"/>
                  <a:gd name="T49" fmla="*/ 28 h 832"/>
                  <a:gd name="T50" fmla="*/ 0 w 420"/>
                  <a:gd name="T51" fmla="*/ 263 h 832"/>
                  <a:gd name="T52" fmla="*/ 55 w 420"/>
                  <a:gd name="T53" fmla="*/ 273 h 832"/>
                  <a:gd name="T54" fmla="*/ 97 w 420"/>
                  <a:gd name="T55" fmla="*/ 293 h 832"/>
                  <a:gd name="T56" fmla="*/ 125 w 420"/>
                  <a:gd name="T57" fmla="*/ 320 h 832"/>
                  <a:gd name="T58" fmla="*/ 135 w 420"/>
                  <a:gd name="T59" fmla="*/ 352 h 832"/>
                  <a:gd name="T60" fmla="*/ 131 w 420"/>
                  <a:gd name="T61" fmla="*/ 362 h 832"/>
                  <a:gd name="T62" fmla="*/ 120 w 420"/>
                  <a:gd name="T63" fmla="*/ 367 h 832"/>
                  <a:gd name="T64" fmla="*/ 109 w 420"/>
                  <a:gd name="T65" fmla="*/ 362 h 832"/>
                  <a:gd name="T66" fmla="*/ 105 w 420"/>
                  <a:gd name="T67" fmla="*/ 352 h 832"/>
                  <a:gd name="T68" fmla="*/ 97 w 420"/>
                  <a:gd name="T69" fmla="*/ 333 h 832"/>
                  <a:gd name="T70" fmla="*/ 76 w 420"/>
                  <a:gd name="T71" fmla="*/ 315 h 832"/>
                  <a:gd name="T72" fmla="*/ 0 w 420"/>
                  <a:gd name="T73" fmla="*/ 293 h 832"/>
                  <a:gd name="T74" fmla="*/ 2 w 420"/>
                  <a:gd name="T75" fmla="*/ 648 h 832"/>
                  <a:gd name="T76" fmla="*/ 27 w 420"/>
                  <a:gd name="T77" fmla="*/ 725 h 832"/>
                  <a:gd name="T78" fmla="*/ 78 w 420"/>
                  <a:gd name="T79" fmla="*/ 786 h 832"/>
                  <a:gd name="T80" fmla="*/ 149 w 420"/>
                  <a:gd name="T81" fmla="*/ 823 h 832"/>
                  <a:gd name="T82" fmla="*/ 221 w 420"/>
                  <a:gd name="T83" fmla="*/ 832 h 832"/>
                  <a:gd name="T84" fmla="*/ 272 w 420"/>
                  <a:gd name="T85" fmla="*/ 823 h 832"/>
                  <a:gd name="T86" fmla="*/ 344 w 420"/>
                  <a:gd name="T87" fmla="*/ 785 h 832"/>
                  <a:gd name="T88" fmla="*/ 396 w 420"/>
                  <a:gd name="T89" fmla="*/ 723 h 832"/>
                  <a:gd name="T90" fmla="*/ 418 w 420"/>
                  <a:gd name="T91" fmla="*/ 654 h 832"/>
                  <a:gd name="T92" fmla="*/ 420 w 420"/>
                  <a:gd name="T93" fmla="*/ 608 h 832"/>
                  <a:gd name="T94" fmla="*/ 408 w 420"/>
                  <a:gd name="T95" fmla="*/ 55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832">
                    <a:moveTo>
                      <a:pt x="210" y="802"/>
                    </a:moveTo>
                    <a:lnTo>
                      <a:pt x="192" y="802"/>
                    </a:lnTo>
                    <a:lnTo>
                      <a:pt x="174" y="799"/>
                    </a:lnTo>
                    <a:lnTo>
                      <a:pt x="156" y="795"/>
                    </a:lnTo>
                    <a:lnTo>
                      <a:pt x="140" y="788"/>
                    </a:lnTo>
                    <a:lnTo>
                      <a:pt x="124" y="781"/>
                    </a:lnTo>
                    <a:lnTo>
                      <a:pt x="109" y="772"/>
                    </a:lnTo>
                    <a:lnTo>
                      <a:pt x="95" y="761"/>
                    </a:lnTo>
                    <a:lnTo>
                      <a:pt x="82" y="749"/>
                    </a:lnTo>
                    <a:lnTo>
                      <a:pt x="71" y="737"/>
                    </a:lnTo>
                    <a:lnTo>
                      <a:pt x="61" y="723"/>
                    </a:lnTo>
                    <a:lnTo>
                      <a:pt x="51" y="708"/>
                    </a:lnTo>
                    <a:lnTo>
                      <a:pt x="44" y="693"/>
                    </a:lnTo>
                    <a:lnTo>
                      <a:pt x="38" y="676"/>
                    </a:lnTo>
                    <a:lnTo>
                      <a:pt x="33" y="658"/>
                    </a:lnTo>
                    <a:lnTo>
                      <a:pt x="31" y="640"/>
                    </a:lnTo>
                    <a:lnTo>
                      <a:pt x="30" y="622"/>
                    </a:lnTo>
                    <a:lnTo>
                      <a:pt x="31" y="607"/>
                    </a:lnTo>
                    <a:lnTo>
                      <a:pt x="34" y="592"/>
                    </a:lnTo>
                    <a:lnTo>
                      <a:pt x="38" y="576"/>
                    </a:lnTo>
                    <a:lnTo>
                      <a:pt x="45" y="561"/>
                    </a:lnTo>
                    <a:lnTo>
                      <a:pt x="52" y="546"/>
                    </a:lnTo>
                    <a:lnTo>
                      <a:pt x="62" y="531"/>
                    </a:lnTo>
                    <a:lnTo>
                      <a:pt x="73" y="517"/>
                    </a:lnTo>
                    <a:lnTo>
                      <a:pt x="85" y="503"/>
                    </a:lnTo>
                    <a:lnTo>
                      <a:pt x="97" y="490"/>
                    </a:lnTo>
                    <a:lnTo>
                      <a:pt x="112" y="479"/>
                    </a:lnTo>
                    <a:lnTo>
                      <a:pt x="128" y="469"/>
                    </a:lnTo>
                    <a:lnTo>
                      <a:pt x="144" y="460"/>
                    </a:lnTo>
                    <a:lnTo>
                      <a:pt x="161" y="454"/>
                    </a:lnTo>
                    <a:lnTo>
                      <a:pt x="178" y="448"/>
                    </a:lnTo>
                    <a:lnTo>
                      <a:pt x="186" y="446"/>
                    </a:lnTo>
                    <a:lnTo>
                      <a:pt x="196" y="445"/>
                    </a:lnTo>
                    <a:lnTo>
                      <a:pt x="205" y="444"/>
                    </a:lnTo>
                    <a:lnTo>
                      <a:pt x="214" y="444"/>
                    </a:lnTo>
                    <a:lnTo>
                      <a:pt x="224" y="444"/>
                    </a:lnTo>
                    <a:lnTo>
                      <a:pt x="234" y="445"/>
                    </a:lnTo>
                    <a:lnTo>
                      <a:pt x="243" y="447"/>
                    </a:lnTo>
                    <a:lnTo>
                      <a:pt x="253" y="449"/>
                    </a:lnTo>
                    <a:lnTo>
                      <a:pt x="263" y="451"/>
                    </a:lnTo>
                    <a:lnTo>
                      <a:pt x="272" y="456"/>
                    </a:lnTo>
                    <a:lnTo>
                      <a:pt x="281" y="459"/>
                    </a:lnTo>
                    <a:lnTo>
                      <a:pt x="291" y="464"/>
                    </a:lnTo>
                    <a:lnTo>
                      <a:pt x="300" y="470"/>
                    </a:lnTo>
                    <a:lnTo>
                      <a:pt x="309" y="475"/>
                    </a:lnTo>
                    <a:lnTo>
                      <a:pt x="317" y="481"/>
                    </a:lnTo>
                    <a:lnTo>
                      <a:pt x="327" y="489"/>
                    </a:lnTo>
                    <a:lnTo>
                      <a:pt x="344" y="505"/>
                    </a:lnTo>
                    <a:lnTo>
                      <a:pt x="360" y="522"/>
                    </a:lnTo>
                    <a:lnTo>
                      <a:pt x="367" y="534"/>
                    </a:lnTo>
                    <a:lnTo>
                      <a:pt x="373" y="545"/>
                    </a:lnTo>
                    <a:lnTo>
                      <a:pt x="378" y="556"/>
                    </a:lnTo>
                    <a:lnTo>
                      <a:pt x="383" y="569"/>
                    </a:lnTo>
                    <a:lnTo>
                      <a:pt x="386" y="582"/>
                    </a:lnTo>
                    <a:lnTo>
                      <a:pt x="388" y="595"/>
                    </a:lnTo>
                    <a:lnTo>
                      <a:pt x="390" y="609"/>
                    </a:lnTo>
                    <a:lnTo>
                      <a:pt x="390" y="622"/>
                    </a:lnTo>
                    <a:lnTo>
                      <a:pt x="389" y="640"/>
                    </a:lnTo>
                    <a:lnTo>
                      <a:pt x="387" y="658"/>
                    </a:lnTo>
                    <a:lnTo>
                      <a:pt x="383" y="676"/>
                    </a:lnTo>
                    <a:lnTo>
                      <a:pt x="376" y="693"/>
                    </a:lnTo>
                    <a:lnTo>
                      <a:pt x="369" y="708"/>
                    </a:lnTo>
                    <a:lnTo>
                      <a:pt x="359" y="723"/>
                    </a:lnTo>
                    <a:lnTo>
                      <a:pt x="350" y="737"/>
                    </a:lnTo>
                    <a:lnTo>
                      <a:pt x="338" y="749"/>
                    </a:lnTo>
                    <a:lnTo>
                      <a:pt x="325" y="761"/>
                    </a:lnTo>
                    <a:lnTo>
                      <a:pt x="311" y="772"/>
                    </a:lnTo>
                    <a:lnTo>
                      <a:pt x="296" y="781"/>
                    </a:lnTo>
                    <a:lnTo>
                      <a:pt x="280" y="788"/>
                    </a:lnTo>
                    <a:lnTo>
                      <a:pt x="264" y="795"/>
                    </a:lnTo>
                    <a:lnTo>
                      <a:pt x="247" y="799"/>
                    </a:lnTo>
                    <a:lnTo>
                      <a:pt x="228" y="802"/>
                    </a:lnTo>
                    <a:lnTo>
                      <a:pt x="210" y="802"/>
                    </a:lnTo>
                    <a:close/>
                    <a:moveTo>
                      <a:pt x="390" y="515"/>
                    </a:moveTo>
                    <a:lnTo>
                      <a:pt x="389" y="511"/>
                    </a:lnTo>
                    <a:lnTo>
                      <a:pt x="388" y="508"/>
                    </a:lnTo>
                    <a:lnTo>
                      <a:pt x="269" y="240"/>
                    </a:lnTo>
                    <a:lnTo>
                      <a:pt x="268" y="238"/>
                    </a:lnTo>
                    <a:lnTo>
                      <a:pt x="266" y="236"/>
                    </a:lnTo>
                    <a:lnTo>
                      <a:pt x="208" y="178"/>
                    </a:lnTo>
                    <a:lnTo>
                      <a:pt x="154" y="31"/>
                    </a:lnTo>
                    <a:lnTo>
                      <a:pt x="153" y="28"/>
                    </a:lnTo>
                    <a:lnTo>
                      <a:pt x="151" y="26"/>
                    </a:lnTo>
                    <a:lnTo>
                      <a:pt x="145" y="20"/>
                    </a:lnTo>
                    <a:lnTo>
                      <a:pt x="137" y="15"/>
                    </a:lnTo>
                    <a:lnTo>
                      <a:pt x="129" y="11"/>
                    </a:lnTo>
                    <a:lnTo>
                      <a:pt x="119" y="6"/>
                    </a:lnTo>
                    <a:lnTo>
                      <a:pt x="109" y="4"/>
                    </a:lnTo>
                    <a:lnTo>
                      <a:pt x="100" y="2"/>
                    </a:lnTo>
                    <a:lnTo>
                      <a:pt x="89" y="0"/>
                    </a:lnTo>
                    <a:lnTo>
                      <a:pt x="77" y="0"/>
                    </a:lnTo>
                    <a:lnTo>
                      <a:pt x="66" y="0"/>
                    </a:lnTo>
                    <a:lnTo>
                      <a:pt x="56" y="2"/>
                    </a:lnTo>
                    <a:lnTo>
                      <a:pt x="45" y="4"/>
                    </a:lnTo>
                    <a:lnTo>
                      <a:pt x="35" y="6"/>
                    </a:lnTo>
                    <a:lnTo>
                      <a:pt x="27" y="11"/>
                    </a:lnTo>
                    <a:lnTo>
                      <a:pt x="18" y="15"/>
                    </a:lnTo>
                    <a:lnTo>
                      <a:pt x="11" y="20"/>
                    </a:lnTo>
                    <a:lnTo>
                      <a:pt x="4" y="26"/>
                    </a:lnTo>
                    <a:lnTo>
                      <a:pt x="2" y="28"/>
                    </a:lnTo>
                    <a:lnTo>
                      <a:pt x="1" y="31"/>
                    </a:lnTo>
                    <a:lnTo>
                      <a:pt x="0" y="33"/>
                    </a:lnTo>
                    <a:lnTo>
                      <a:pt x="0" y="36"/>
                    </a:lnTo>
                    <a:lnTo>
                      <a:pt x="0" y="263"/>
                    </a:lnTo>
                    <a:lnTo>
                      <a:pt x="14" y="265"/>
                    </a:lnTo>
                    <a:lnTo>
                      <a:pt x="28" y="267"/>
                    </a:lnTo>
                    <a:lnTo>
                      <a:pt x="42" y="270"/>
                    </a:lnTo>
                    <a:lnTo>
                      <a:pt x="55" y="273"/>
                    </a:lnTo>
                    <a:lnTo>
                      <a:pt x="66" y="278"/>
                    </a:lnTo>
                    <a:lnTo>
                      <a:pt x="77" y="282"/>
                    </a:lnTo>
                    <a:lnTo>
                      <a:pt x="88" y="287"/>
                    </a:lnTo>
                    <a:lnTo>
                      <a:pt x="97" y="293"/>
                    </a:lnTo>
                    <a:lnTo>
                      <a:pt x="106" y="299"/>
                    </a:lnTo>
                    <a:lnTo>
                      <a:pt x="114" y="306"/>
                    </a:lnTo>
                    <a:lnTo>
                      <a:pt x="120" y="312"/>
                    </a:lnTo>
                    <a:lnTo>
                      <a:pt x="125" y="320"/>
                    </a:lnTo>
                    <a:lnTo>
                      <a:pt x="130" y="327"/>
                    </a:lnTo>
                    <a:lnTo>
                      <a:pt x="133" y="336"/>
                    </a:lnTo>
                    <a:lnTo>
                      <a:pt x="134" y="343"/>
                    </a:lnTo>
                    <a:lnTo>
                      <a:pt x="135" y="352"/>
                    </a:lnTo>
                    <a:lnTo>
                      <a:pt x="135" y="355"/>
                    </a:lnTo>
                    <a:lnTo>
                      <a:pt x="134" y="358"/>
                    </a:lnTo>
                    <a:lnTo>
                      <a:pt x="133" y="360"/>
                    </a:lnTo>
                    <a:lnTo>
                      <a:pt x="131" y="362"/>
                    </a:lnTo>
                    <a:lnTo>
                      <a:pt x="129" y="365"/>
                    </a:lnTo>
                    <a:lnTo>
                      <a:pt x="125" y="366"/>
                    </a:lnTo>
                    <a:lnTo>
                      <a:pt x="123" y="367"/>
                    </a:lnTo>
                    <a:lnTo>
                      <a:pt x="120" y="367"/>
                    </a:lnTo>
                    <a:lnTo>
                      <a:pt x="117" y="367"/>
                    </a:lnTo>
                    <a:lnTo>
                      <a:pt x="115" y="366"/>
                    </a:lnTo>
                    <a:lnTo>
                      <a:pt x="111" y="365"/>
                    </a:lnTo>
                    <a:lnTo>
                      <a:pt x="109" y="362"/>
                    </a:lnTo>
                    <a:lnTo>
                      <a:pt x="107" y="360"/>
                    </a:lnTo>
                    <a:lnTo>
                      <a:pt x="106" y="358"/>
                    </a:lnTo>
                    <a:lnTo>
                      <a:pt x="105" y="355"/>
                    </a:lnTo>
                    <a:lnTo>
                      <a:pt x="105" y="352"/>
                    </a:lnTo>
                    <a:lnTo>
                      <a:pt x="105" y="347"/>
                    </a:lnTo>
                    <a:lnTo>
                      <a:pt x="103" y="342"/>
                    </a:lnTo>
                    <a:lnTo>
                      <a:pt x="101" y="338"/>
                    </a:lnTo>
                    <a:lnTo>
                      <a:pt x="97" y="333"/>
                    </a:lnTo>
                    <a:lnTo>
                      <a:pt x="93" y="328"/>
                    </a:lnTo>
                    <a:lnTo>
                      <a:pt x="89" y="324"/>
                    </a:lnTo>
                    <a:lnTo>
                      <a:pt x="82" y="320"/>
                    </a:lnTo>
                    <a:lnTo>
                      <a:pt x="76" y="315"/>
                    </a:lnTo>
                    <a:lnTo>
                      <a:pt x="61" y="308"/>
                    </a:lnTo>
                    <a:lnTo>
                      <a:pt x="43" y="301"/>
                    </a:lnTo>
                    <a:lnTo>
                      <a:pt x="22" y="297"/>
                    </a:lnTo>
                    <a:lnTo>
                      <a:pt x="0" y="293"/>
                    </a:lnTo>
                    <a:lnTo>
                      <a:pt x="0" y="626"/>
                    </a:lnTo>
                    <a:lnTo>
                      <a:pt x="0" y="626"/>
                    </a:lnTo>
                    <a:lnTo>
                      <a:pt x="0" y="627"/>
                    </a:lnTo>
                    <a:lnTo>
                      <a:pt x="2" y="648"/>
                    </a:lnTo>
                    <a:lnTo>
                      <a:pt x="5" y="669"/>
                    </a:lnTo>
                    <a:lnTo>
                      <a:pt x="11" y="688"/>
                    </a:lnTo>
                    <a:lnTo>
                      <a:pt x="18" y="707"/>
                    </a:lnTo>
                    <a:lnTo>
                      <a:pt x="27" y="725"/>
                    </a:lnTo>
                    <a:lnTo>
                      <a:pt x="37" y="742"/>
                    </a:lnTo>
                    <a:lnTo>
                      <a:pt x="49" y="758"/>
                    </a:lnTo>
                    <a:lnTo>
                      <a:pt x="63" y="772"/>
                    </a:lnTo>
                    <a:lnTo>
                      <a:pt x="78" y="786"/>
                    </a:lnTo>
                    <a:lnTo>
                      <a:pt x="94" y="798"/>
                    </a:lnTo>
                    <a:lnTo>
                      <a:pt x="111" y="807"/>
                    </a:lnTo>
                    <a:lnTo>
                      <a:pt x="130" y="816"/>
                    </a:lnTo>
                    <a:lnTo>
                      <a:pt x="149" y="823"/>
                    </a:lnTo>
                    <a:lnTo>
                      <a:pt x="168" y="829"/>
                    </a:lnTo>
                    <a:lnTo>
                      <a:pt x="189" y="831"/>
                    </a:lnTo>
                    <a:lnTo>
                      <a:pt x="210" y="832"/>
                    </a:lnTo>
                    <a:lnTo>
                      <a:pt x="221" y="832"/>
                    </a:lnTo>
                    <a:lnTo>
                      <a:pt x="232" y="831"/>
                    </a:lnTo>
                    <a:lnTo>
                      <a:pt x="242" y="830"/>
                    </a:lnTo>
                    <a:lnTo>
                      <a:pt x="253" y="828"/>
                    </a:lnTo>
                    <a:lnTo>
                      <a:pt x="272" y="823"/>
                    </a:lnTo>
                    <a:lnTo>
                      <a:pt x="292" y="816"/>
                    </a:lnTo>
                    <a:lnTo>
                      <a:pt x="311" y="807"/>
                    </a:lnTo>
                    <a:lnTo>
                      <a:pt x="328" y="797"/>
                    </a:lnTo>
                    <a:lnTo>
                      <a:pt x="344" y="785"/>
                    </a:lnTo>
                    <a:lnTo>
                      <a:pt x="359" y="771"/>
                    </a:lnTo>
                    <a:lnTo>
                      <a:pt x="372" y="756"/>
                    </a:lnTo>
                    <a:lnTo>
                      <a:pt x="385" y="740"/>
                    </a:lnTo>
                    <a:lnTo>
                      <a:pt x="396" y="723"/>
                    </a:lnTo>
                    <a:lnTo>
                      <a:pt x="404" y="704"/>
                    </a:lnTo>
                    <a:lnTo>
                      <a:pt x="411" y="685"/>
                    </a:lnTo>
                    <a:lnTo>
                      <a:pt x="416" y="665"/>
                    </a:lnTo>
                    <a:lnTo>
                      <a:pt x="418" y="654"/>
                    </a:lnTo>
                    <a:lnTo>
                      <a:pt x="419" y="643"/>
                    </a:lnTo>
                    <a:lnTo>
                      <a:pt x="420" y="633"/>
                    </a:lnTo>
                    <a:lnTo>
                      <a:pt x="420" y="622"/>
                    </a:lnTo>
                    <a:lnTo>
                      <a:pt x="420" y="608"/>
                    </a:lnTo>
                    <a:lnTo>
                      <a:pt x="418" y="593"/>
                    </a:lnTo>
                    <a:lnTo>
                      <a:pt x="416" y="579"/>
                    </a:lnTo>
                    <a:lnTo>
                      <a:pt x="413" y="565"/>
                    </a:lnTo>
                    <a:lnTo>
                      <a:pt x="408" y="552"/>
                    </a:lnTo>
                    <a:lnTo>
                      <a:pt x="403" y="539"/>
                    </a:lnTo>
                    <a:lnTo>
                      <a:pt x="397" y="526"/>
                    </a:lnTo>
                    <a:lnTo>
                      <a:pt x="390" y="5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3860">
                <a:extLst>
                  <a:ext uri="{FF2B5EF4-FFF2-40B4-BE49-F238E27FC236}">
                    <a16:creationId xmlns:a16="http://schemas.microsoft.com/office/drawing/2014/main" id="{1827C26C-03BF-4E16-BF64-6C9A9298AAD5}"/>
                  </a:ext>
                </a:extLst>
              </p:cNvPr>
              <p:cNvSpPr>
                <a:spLocks noEditPoints="1"/>
              </p:cNvSpPr>
              <p:nvPr/>
            </p:nvSpPr>
            <p:spPr bwMode="auto">
              <a:xfrm>
                <a:off x="9879013" y="2500313"/>
                <a:ext cx="133350" cy="265113"/>
              </a:xfrm>
              <a:custGeom>
                <a:avLst/>
                <a:gdLst>
                  <a:gd name="T0" fmla="*/ 382 w 421"/>
                  <a:gd name="T1" fmla="*/ 676 h 832"/>
                  <a:gd name="T2" fmla="*/ 349 w 421"/>
                  <a:gd name="T3" fmla="*/ 737 h 832"/>
                  <a:gd name="T4" fmla="*/ 296 w 421"/>
                  <a:gd name="T5" fmla="*/ 781 h 832"/>
                  <a:gd name="T6" fmla="*/ 229 w 421"/>
                  <a:gd name="T7" fmla="*/ 802 h 832"/>
                  <a:gd name="T8" fmla="*/ 157 w 421"/>
                  <a:gd name="T9" fmla="*/ 795 h 832"/>
                  <a:gd name="T10" fmla="*/ 96 w 421"/>
                  <a:gd name="T11" fmla="*/ 761 h 832"/>
                  <a:gd name="T12" fmla="*/ 52 w 421"/>
                  <a:gd name="T13" fmla="*/ 708 h 832"/>
                  <a:gd name="T14" fmla="*/ 30 w 421"/>
                  <a:gd name="T15" fmla="*/ 640 h 832"/>
                  <a:gd name="T16" fmla="*/ 35 w 421"/>
                  <a:gd name="T17" fmla="*/ 582 h 832"/>
                  <a:gd name="T18" fmla="*/ 53 w 421"/>
                  <a:gd name="T19" fmla="*/ 534 h 832"/>
                  <a:gd name="T20" fmla="*/ 103 w 421"/>
                  <a:gd name="T21" fmla="*/ 481 h 832"/>
                  <a:gd name="T22" fmla="*/ 139 w 421"/>
                  <a:gd name="T23" fmla="*/ 459 h 832"/>
                  <a:gd name="T24" fmla="*/ 177 w 421"/>
                  <a:gd name="T25" fmla="*/ 447 h 832"/>
                  <a:gd name="T26" fmla="*/ 216 w 421"/>
                  <a:gd name="T27" fmla="*/ 444 h 832"/>
                  <a:gd name="T28" fmla="*/ 260 w 421"/>
                  <a:gd name="T29" fmla="*/ 454 h 832"/>
                  <a:gd name="T30" fmla="*/ 322 w 421"/>
                  <a:gd name="T31" fmla="*/ 490 h 832"/>
                  <a:gd name="T32" fmla="*/ 368 w 421"/>
                  <a:gd name="T33" fmla="*/ 546 h 832"/>
                  <a:gd name="T34" fmla="*/ 390 w 421"/>
                  <a:gd name="T35" fmla="*/ 607 h 832"/>
                  <a:gd name="T36" fmla="*/ 332 w 421"/>
                  <a:gd name="T37" fmla="*/ 0 h 832"/>
                  <a:gd name="T38" fmla="*/ 292 w 421"/>
                  <a:gd name="T39" fmla="*/ 11 h 832"/>
                  <a:gd name="T40" fmla="*/ 267 w 421"/>
                  <a:gd name="T41" fmla="*/ 28 h 832"/>
                  <a:gd name="T42" fmla="*/ 153 w 421"/>
                  <a:gd name="T43" fmla="*/ 238 h 832"/>
                  <a:gd name="T44" fmla="*/ 30 w 421"/>
                  <a:gd name="T45" fmla="*/ 514 h 832"/>
                  <a:gd name="T46" fmla="*/ 8 w 421"/>
                  <a:gd name="T47" fmla="*/ 565 h 832"/>
                  <a:gd name="T48" fmla="*/ 0 w 421"/>
                  <a:gd name="T49" fmla="*/ 622 h 832"/>
                  <a:gd name="T50" fmla="*/ 5 w 421"/>
                  <a:gd name="T51" fmla="*/ 665 h 832"/>
                  <a:gd name="T52" fmla="*/ 36 w 421"/>
                  <a:gd name="T53" fmla="*/ 740 h 832"/>
                  <a:gd name="T54" fmla="*/ 93 w 421"/>
                  <a:gd name="T55" fmla="*/ 797 h 832"/>
                  <a:gd name="T56" fmla="*/ 168 w 421"/>
                  <a:gd name="T57" fmla="*/ 828 h 832"/>
                  <a:gd name="T58" fmla="*/ 211 w 421"/>
                  <a:gd name="T59" fmla="*/ 832 h 832"/>
                  <a:gd name="T60" fmla="*/ 291 w 421"/>
                  <a:gd name="T61" fmla="*/ 816 h 832"/>
                  <a:gd name="T62" fmla="*/ 358 w 421"/>
                  <a:gd name="T63" fmla="*/ 772 h 832"/>
                  <a:gd name="T64" fmla="*/ 403 w 421"/>
                  <a:gd name="T65" fmla="*/ 708 h 832"/>
                  <a:gd name="T66" fmla="*/ 421 w 421"/>
                  <a:gd name="T67" fmla="*/ 627 h 832"/>
                  <a:gd name="T68" fmla="*/ 398 w 421"/>
                  <a:gd name="T69" fmla="*/ 297 h 832"/>
                  <a:gd name="T70" fmla="*/ 337 w 421"/>
                  <a:gd name="T71" fmla="*/ 320 h 832"/>
                  <a:gd name="T72" fmla="*/ 320 w 421"/>
                  <a:gd name="T73" fmla="*/ 338 h 832"/>
                  <a:gd name="T74" fmla="*/ 316 w 421"/>
                  <a:gd name="T75" fmla="*/ 355 h 832"/>
                  <a:gd name="T76" fmla="*/ 309 w 421"/>
                  <a:gd name="T77" fmla="*/ 365 h 832"/>
                  <a:gd name="T78" fmla="*/ 297 w 421"/>
                  <a:gd name="T79" fmla="*/ 367 h 832"/>
                  <a:gd name="T80" fmla="*/ 288 w 421"/>
                  <a:gd name="T81" fmla="*/ 360 h 832"/>
                  <a:gd name="T82" fmla="*/ 286 w 421"/>
                  <a:gd name="T83" fmla="*/ 343 h 832"/>
                  <a:gd name="T84" fmla="*/ 301 w 421"/>
                  <a:gd name="T85" fmla="*/ 312 h 832"/>
                  <a:gd name="T86" fmla="*/ 333 w 421"/>
                  <a:gd name="T87" fmla="*/ 287 h 832"/>
                  <a:gd name="T88" fmla="*/ 379 w 421"/>
                  <a:gd name="T89" fmla="*/ 270 h 832"/>
                  <a:gd name="T90" fmla="*/ 421 w 421"/>
                  <a:gd name="T91" fmla="*/ 36 h 832"/>
                  <a:gd name="T92" fmla="*/ 417 w 421"/>
                  <a:gd name="T93" fmla="*/ 26 h 832"/>
                  <a:gd name="T94" fmla="*/ 384 w 421"/>
                  <a:gd name="T95" fmla="*/ 6 h 832"/>
                  <a:gd name="T96" fmla="*/ 343 w 421"/>
                  <a:gd name="T97"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1" h="832">
                    <a:moveTo>
                      <a:pt x="391" y="622"/>
                    </a:moveTo>
                    <a:lnTo>
                      <a:pt x="390" y="640"/>
                    </a:lnTo>
                    <a:lnTo>
                      <a:pt x="386" y="658"/>
                    </a:lnTo>
                    <a:lnTo>
                      <a:pt x="382" y="676"/>
                    </a:lnTo>
                    <a:lnTo>
                      <a:pt x="377" y="693"/>
                    </a:lnTo>
                    <a:lnTo>
                      <a:pt x="369" y="708"/>
                    </a:lnTo>
                    <a:lnTo>
                      <a:pt x="360" y="723"/>
                    </a:lnTo>
                    <a:lnTo>
                      <a:pt x="349" y="737"/>
                    </a:lnTo>
                    <a:lnTo>
                      <a:pt x="338" y="749"/>
                    </a:lnTo>
                    <a:lnTo>
                      <a:pt x="325" y="761"/>
                    </a:lnTo>
                    <a:lnTo>
                      <a:pt x="311" y="772"/>
                    </a:lnTo>
                    <a:lnTo>
                      <a:pt x="296" y="781"/>
                    </a:lnTo>
                    <a:lnTo>
                      <a:pt x="280" y="788"/>
                    </a:lnTo>
                    <a:lnTo>
                      <a:pt x="264" y="795"/>
                    </a:lnTo>
                    <a:lnTo>
                      <a:pt x="247" y="799"/>
                    </a:lnTo>
                    <a:lnTo>
                      <a:pt x="229" y="802"/>
                    </a:lnTo>
                    <a:lnTo>
                      <a:pt x="211" y="802"/>
                    </a:lnTo>
                    <a:lnTo>
                      <a:pt x="192" y="802"/>
                    </a:lnTo>
                    <a:lnTo>
                      <a:pt x="174" y="799"/>
                    </a:lnTo>
                    <a:lnTo>
                      <a:pt x="157" y="795"/>
                    </a:lnTo>
                    <a:lnTo>
                      <a:pt x="140" y="788"/>
                    </a:lnTo>
                    <a:lnTo>
                      <a:pt x="125" y="781"/>
                    </a:lnTo>
                    <a:lnTo>
                      <a:pt x="110" y="772"/>
                    </a:lnTo>
                    <a:lnTo>
                      <a:pt x="96" y="761"/>
                    </a:lnTo>
                    <a:lnTo>
                      <a:pt x="83" y="749"/>
                    </a:lnTo>
                    <a:lnTo>
                      <a:pt x="71" y="737"/>
                    </a:lnTo>
                    <a:lnTo>
                      <a:pt x="60" y="723"/>
                    </a:lnTo>
                    <a:lnTo>
                      <a:pt x="52" y="708"/>
                    </a:lnTo>
                    <a:lnTo>
                      <a:pt x="44" y="693"/>
                    </a:lnTo>
                    <a:lnTo>
                      <a:pt x="38" y="676"/>
                    </a:lnTo>
                    <a:lnTo>
                      <a:pt x="34" y="658"/>
                    </a:lnTo>
                    <a:lnTo>
                      <a:pt x="30" y="640"/>
                    </a:lnTo>
                    <a:lnTo>
                      <a:pt x="30" y="622"/>
                    </a:lnTo>
                    <a:lnTo>
                      <a:pt x="30" y="609"/>
                    </a:lnTo>
                    <a:lnTo>
                      <a:pt x="33" y="595"/>
                    </a:lnTo>
                    <a:lnTo>
                      <a:pt x="35" y="582"/>
                    </a:lnTo>
                    <a:lnTo>
                      <a:pt x="38" y="569"/>
                    </a:lnTo>
                    <a:lnTo>
                      <a:pt x="42" y="556"/>
                    </a:lnTo>
                    <a:lnTo>
                      <a:pt x="48" y="545"/>
                    </a:lnTo>
                    <a:lnTo>
                      <a:pt x="53" y="534"/>
                    </a:lnTo>
                    <a:lnTo>
                      <a:pt x="60" y="522"/>
                    </a:lnTo>
                    <a:lnTo>
                      <a:pt x="77" y="505"/>
                    </a:lnTo>
                    <a:lnTo>
                      <a:pt x="94" y="489"/>
                    </a:lnTo>
                    <a:lnTo>
                      <a:pt x="103" y="481"/>
                    </a:lnTo>
                    <a:lnTo>
                      <a:pt x="112" y="475"/>
                    </a:lnTo>
                    <a:lnTo>
                      <a:pt x="121" y="470"/>
                    </a:lnTo>
                    <a:lnTo>
                      <a:pt x="130" y="464"/>
                    </a:lnTo>
                    <a:lnTo>
                      <a:pt x="139" y="459"/>
                    </a:lnTo>
                    <a:lnTo>
                      <a:pt x="148" y="456"/>
                    </a:lnTo>
                    <a:lnTo>
                      <a:pt x="158" y="451"/>
                    </a:lnTo>
                    <a:lnTo>
                      <a:pt x="168" y="449"/>
                    </a:lnTo>
                    <a:lnTo>
                      <a:pt x="177" y="447"/>
                    </a:lnTo>
                    <a:lnTo>
                      <a:pt x="187" y="445"/>
                    </a:lnTo>
                    <a:lnTo>
                      <a:pt x="197" y="444"/>
                    </a:lnTo>
                    <a:lnTo>
                      <a:pt x="206" y="444"/>
                    </a:lnTo>
                    <a:lnTo>
                      <a:pt x="216" y="444"/>
                    </a:lnTo>
                    <a:lnTo>
                      <a:pt x="225" y="445"/>
                    </a:lnTo>
                    <a:lnTo>
                      <a:pt x="234" y="446"/>
                    </a:lnTo>
                    <a:lnTo>
                      <a:pt x="243" y="448"/>
                    </a:lnTo>
                    <a:lnTo>
                      <a:pt x="260" y="454"/>
                    </a:lnTo>
                    <a:lnTo>
                      <a:pt x="277" y="460"/>
                    </a:lnTo>
                    <a:lnTo>
                      <a:pt x="293" y="469"/>
                    </a:lnTo>
                    <a:lnTo>
                      <a:pt x="308" y="479"/>
                    </a:lnTo>
                    <a:lnTo>
                      <a:pt x="322" y="490"/>
                    </a:lnTo>
                    <a:lnTo>
                      <a:pt x="336" y="503"/>
                    </a:lnTo>
                    <a:lnTo>
                      <a:pt x="348" y="517"/>
                    </a:lnTo>
                    <a:lnTo>
                      <a:pt x="359" y="531"/>
                    </a:lnTo>
                    <a:lnTo>
                      <a:pt x="368" y="546"/>
                    </a:lnTo>
                    <a:lnTo>
                      <a:pt x="376" y="561"/>
                    </a:lnTo>
                    <a:lnTo>
                      <a:pt x="382" y="576"/>
                    </a:lnTo>
                    <a:lnTo>
                      <a:pt x="386" y="592"/>
                    </a:lnTo>
                    <a:lnTo>
                      <a:pt x="390" y="607"/>
                    </a:lnTo>
                    <a:lnTo>
                      <a:pt x="391" y="622"/>
                    </a:lnTo>
                    <a:lnTo>
                      <a:pt x="391" y="622"/>
                    </a:lnTo>
                    <a:close/>
                    <a:moveTo>
                      <a:pt x="343" y="0"/>
                    </a:moveTo>
                    <a:lnTo>
                      <a:pt x="332" y="0"/>
                    </a:lnTo>
                    <a:lnTo>
                      <a:pt x="321" y="2"/>
                    </a:lnTo>
                    <a:lnTo>
                      <a:pt x="310" y="4"/>
                    </a:lnTo>
                    <a:lnTo>
                      <a:pt x="301" y="6"/>
                    </a:lnTo>
                    <a:lnTo>
                      <a:pt x="292" y="11"/>
                    </a:lnTo>
                    <a:lnTo>
                      <a:pt x="284" y="15"/>
                    </a:lnTo>
                    <a:lnTo>
                      <a:pt x="276" y="20"/>
                    </a:lnTo>
                    <a:lnTo>
                      <a:pt x="270" y="26"/>
                    </a:lnTo>
                    <a:lnTo>
                      <a:pt x="267" y="28"/>
                    </a:lnTo>
                    <a:lnTo>
                      <a:pt x="266" y="31"/>
                    </a:lnTo>
                    <a:lnTo>
                      <a:pt x="213" y="178"/>
                    </a:lnTo>
                    <a:lnTo>
                      <a:pt x="155" y="236"/>
                    </a:lnTo>
                    <a:lnTo>
                      <a:pt x="153" y="238"/>
                    </a:lnTo>
                    <a:lnTo>
                      <a:pt x="152" y="240"/>
                    </a:lnTo>
                    <a:lnTo>
                      <a:pt x="31" y="510"/>
                    </a:lnTo>
                    <a:lnTo>
                      <a:pt x="31" y="513"/>
                    </a:lnTo>
                    <a:lnTo>
                      <a:pt x="30" y="514"/>
                    </a:lnTo>
                    <a:lnTo>
                      <a:pt x="24" y="525"/>
                    </a:lnTo>
                    <a:lnTo>
                      <a:pt x="18" y="538"/>
                    </a:lnTo>
                    <a:lnTo>
                      <a:pt x="12" y="551"/>
                    </a:lnTo>
                    <a:lnTo>
                      <a:pt x="8" y="565"/>
                    </a:lnTo>
                    <a:lnTo>
                      <a:pt x="5" y="579"/>
                    </a:lnTo>
                    <a:lnTo>
                      <a:pt x="3" y="593"/>
                    </a:lnTo>
                    <a:lnTo>
                      <a:pt x="0" y="607"/>
                    </a:lnTo>
                    <a:lnTo>
                      <a:pt x="0" y="622"/>
                    </a:lnTo>
                    <a:lnTo>
                      <a:pt x="0" y="633"/>
                    </a:lnTo>
                    <a:lnTo>
                      <a:pt x="1" y="643"/>
                    </a:lnTo>
                    <a:lnTo>
                      <a:pt x="3" y="654"/>
                    </a:lnTo>
                    <a:lnTo>
                      <a:pt x="5" y="665"/>
                    </a:lnTo>
                    <a:lnTo>
                      <a:pt x="9" y="685"/>
                    </a:lnTo>
                    <a:lnTo>
                      <a:pt x="16" y="704"/>
                    </a:lnTo>
                    <a:lnTo>
                      <a:pt x="25" y="723"/>
                    </a:lnTo>
                    <a:lnTo>
                      <a:pt x="36" y="740"/>
                    </a:lnTo>
                    <a:lnTo>
                      <a:pt x="48" y="756"/>
                    </a:lnTo>
                    <a:lnTo>
                      <a:pt x="62" y="771"/>
                    </a:lnTo>
                    <a:lnTo>
                      <a:pt x="77" y="785"/>
                    </a:lnTo>
                    <a:lnTo>
                      <a:pt x="93" y="797"/>
                    </a:lnTo>
                    <a:lnTo>
                      <a:pt x="110" y="807"/>
                    </a:lnTo>
                    <a:lnTo>
                      <a:pt x="128" y="816"/>
                    </a:lnTo>
                    <a:lnTo>
                      <a:pt x="147" y="823"/>
                    </a:lnTo>
                    <a:lnTo>
                      <a:pt x="168" y="828"/>
                    </a:lnTo>
                    <a:lnTo>
                      <a:pt x="178" y="830"/>
                    </a:lnTo>
                    <a:lnTo>
                      <a:pt x="189" y="831"/>
                    </a:lnTo>
                    <a:lnTo>
                      <a:pt x="200" y="832"/>
                    </a:lnTo>
                    <a:lnTo>
                      <a:pt x="211" y="832"/>
                    </a:lnTo>
                    <a:lnTo>
                      <a:pt x="232" y="831"/>
                    </a:lnTo>
                    <a:lnTo>
                      <a:pt x="252" y="829"/>
                    </a:lnTo>
                    <a:lnTo>
                      <a:pt x="272" y="823"/>
                    </a:lnTo>
                    <a:lnTo>
                      <a:pt x="291" y="816"/>
                    </a:lnTo>
                    <a:lnTo>
                      <a:pt x="309" y="807"/>
                    </a:lnTo>
                    <a:lnTo>
                      <a:pt x="326" y="798"/>
                    </a:lnTo>
                    <a:lnTo>
                      <a:pt x="343" y="786"/>
                    </a:lnTo>
                    <a:lnTo>
                      <a:pt x="358" y="772"/>
                    </a:lnTo>
                    <a:lnTo>
                      <a:pt x="370" y="758"/>
                    </a:lnTo>
                    <a:lnTo>
                      <a:pt x="383" y="742"/>
                    </a:lnTo>
                    <a:lnTo>
                      <a:pt x="394" y="725"/>
                    </a:lnTo>
                    <a:lnTo>
                      <a:pt x="403" y="708"/>
                    </a:lnTo>
                    <a:lnTo>
                      <a:pt x="410" y="688"/>
                    </a:lnTo>
                    <a:lnTo>
                      <a:pt x="415" y="669"/>
                    </a:lnTo>
                    <a:lnTo>
                      <a:pt x="419" y="648"/>
                    </a:lnTo>
                    <a:lnTo>
                      <a:pt x="421" y="627"/>
                    </a:lnTo>
                    <a:lnTo>
                      <a:pt x="421" y="626"/>
                    </a:lnTo>
                    <a:lnTo>
                      <a:pt x="421" y="626"/>
                    </a:lnTo>
                    <a:lnTo>
                      <a:pt x="421" y="293"/>
                    </a:lnTo>
                    <a:lnTo>
                      <a:pt x="398" y="297"/>
                    </a:lnTo>
                    <a:lnTo>
                      <a:pt x="377" y="301"/>
                    </a:lnTo>
                    <a:lnTo>
                      <a:pt x="360" y="308"/>
                    </a:lnTo>
                    <a:lnTo>
                      <a:pt x="344" y="315"/>
                    </a:lnTo>
                    <a:lnTo>
                      <a:pt x="337" y="320"/>
                    </a:lnTo>
                    <a:lnTo>
                      <a:pt x="332" y="324"/>
                    </a:lnTo>
                    <a:lnTo>
                      <a:pt x="328" y="328"/>
                    </a:lnTo>
                    <a:lnTo>
                      <a:pt x="323" y="333"/>
                    </a:lnTo>
                    <a:lnTo>
                      <a:pt x="320" y="338"/>
                    </a:lnTo>
                    <a:lnTo>
                      <a:pt x="318" y="342"/>
                    </a:lnTo>
                    <a:lnTo>
                      <a:pt x="316" y="347"/>
                    </a:lnTo>
                    <a:lnTo>
                      <a:pt x="316" y="352"/>
                    </a:lnTo>
                    <a:lnTo>
                      <a:pt x="316" y="355"/>
                    </a:lnTo>
                    <a:lnTo>
                      <a:pt x="315" y="358"/>
                    </a:lnTo>
                    <a:lnTo>
                      <a:pt x="312" y="360"/>
                    </a:lnTo>
                    <a:lnTo>
                      <a:pt x="311" y="362"/>
                    </a:lnTo>
                    <a:lnTo>
                      <a:pt x="309" y="365"/>
                    </a:lnTo>
                    <a:lnTo>
                      <a:pt x="306" y="366"/>
                    </a:lnTo>
                    <a:lnTo>
                      <a:pt x="304" y="367"/>
                    </a:lnTo>
                    <a:lnTo>
                      <a:pt x="301" y="367"/>
                    </a:lnTo>
                    <a:lnTo>
                      <a:pt x="297" y="367"/>
                    </a:lnTo>
                    <a:lnTo>
                      <a:pt x="294" y="366"/>
                    </a:lnTo>
                    <a:lnTo>
                      <a:pt x="292" y="365"/>
                    </a:lnTo>
                    <a:lnTo>
                      <a:pt x="290" y="362"/>
                    </a:lnTo>
                    <a:lnTo>
                      <a:pt x="288" y="360"/>
                    </a:lnTo>
                    <a:lnTo>
                      <a:pt x="287" y="358"/>
                    </a:lnTo>
                    <a:lnTo>
                      <a:pt x="286" y="355"/>
                    </a:lnTo>
                    <a:lnTo>
                      <a:pt x="286" y="352"/>
                    </a:lnTo>
                    <a:lnTo>
                      <a:pt x="286" y="343"/>
                    </a:lnTo>
                    <a:lnTo>
                      <a:pt x="288" y="336"/>
                    </a:lnTo>
                    <a:lnTo>
                      <a:pt x="291" y="327"/>
                    </a:lnTo>
                    <a:lnTo>
                      <a:pt x="295" y="320"/>
                    </a:lnTo>
                    <a:lnTo>
                      <a:pt x="301" y="312"/>
                    </a:lnTo>
                    <a:lnTo>
                      <a:pt x="307" y="306"/>
                    </a:lnTo>
                    <a:lnTo>
                      <a:pt x="315" y="299"/>
                    </a:lnTo>
                    <a:lnTo>
                      <a:pt x="323" y="293"/>
                    </a:lnTo>
                    <a:lnTo>
                      <a:pt x="333" y="287"/>
                    </a:lnTo>
                    <a:lnTo>
                      <a:pt x="344" y="282"/>
                    </a:lnTo>
                    <a:lnTo>
                      <a:pt x="354" y="278"/>
                    </a:lnTo>
                    <a:lnTo>
                      <a:pt x="366" y="273"/>
                    </a:lnTo>
                    <a:lnTo>
                      <a:pt x="379" y="270"/>
                    </a:lnTo>
                    <a:lnTo>
                      <a:pt x="392" y="267"/>
                    </a:lnTo>
                    <a:lnTo>
                      <a:pt x="406" y="265"/>
                    </a:lnTo>
                    <a:lnTo>
                      <a:pt x="421" y="263"/>
                    </a:lnTo>
                    <a:lnTo>
                      <a:pt x="421" y="36"/>
                    </a:lnTo>
                    <a:lnTo>
                      <a:pt x="421" y="33"/>
                    </a:lnTo>
                    <a:lnTo>
                      <a:pt x="420" y="31"/>
                    </a:lnTo>
                    <a:lnTo>
                      <a:pt x="419" y="28"/>
                    </a:lnTo>
                    <a:lnTo>
                      <a:pt x="417" y="26"/>
                    </a:lnTo>
                    <a:lnTo>
                      <a:pt x="410" y="20"/>
                    </a:lnTo>
                    <a:lnTo>
                      <a:pt x="403" y="15"/>
                    </a:lnTo>
                    <a:lnTo>
                      <a:pt x="394" y="11"/>
                    </a:lnTo>
                    <a:lnTo>
                      <a:pt x="384" y="6"/>
                    </a:lnTo>
                    <a:lnTo>
                      <a:pt x="375" y="4"/>
                    </a:lnTo>
                    <a:lnTo>
                      <a:pt x="365" y="2"/>
                    </a:lnTo>
                    <a:lnTo>
                      <a:pt x="354" y="0"/>
                    </a:lnTo>
                    <a:lnTo>
                      <a:pt x="343" y="0"/>
                    </a:lnTo>
                    <a:lnTo>
                      <a:pt x="34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3861">
                <a:extLst>
                  <a:ext uri="{FF2B5EF4-FFF2-40B4-BE49-F238E27FC236}">
                    <a16:creationId xmlns:a16="http://schemas.microsoft.com/office/drawing/2014/main" id="{49C79BD4-2DF9-4F53-B6EB-578AE9B49F32}"/>
                  </a:ext>
                </a:extLst>
              </p:cNvPr>
              <p:cNvSpPr>
                <a:spLocks/>
              </p:cNvSpPr>
              <p:nvPr/>
            </p:nvSpPr>
            <p:spPr bwMode="auto">
              <a:xfrm>
                <a:off x="9902825" y="2659063"/>
                <a:ext cx="46038" cy="46038"/>
              </a:xfrm>
              <a:custGeom>
                <a:avLst/>
                <a:gdLst>
                  <a:gd name="T0" fmla="*/ 2 w 144"/>
                  <a:gd name="T1" fmla="*/ 132 h 143"/>
                  <a:gd name="T2" fmla="*/ 4 w 144"/>
                  <a:gd name="T3" fmla="*/ 137 h 143"/>
                  <a:gd name="T4" fmla="*/ 7 w 144"/>
                  <a:gd name="T5" fmla="*/ 140 h 143"/>
                  <a:gd name="T6" fmla="*/ 12 w 144"/>
                  <a:gd name="T7" fmla="*/ 143 h 143"/>
                  <a:gd name="T8" fmla="*/ 19 w 144"/>
                  <a:gd name="T9" fmla="*/ 143 h 143"/>
                  <a:gd name="T10" fmla="*/ 24 w 144"/>
                  <a:gd name="T11" fmla="*/ 140 h 143"/>
                  <a:gd name="T12" fmla="*/ 28 w 144"/>
                  <a:gd name="T13" fmla="*/ 137 h 143"/>
                  <a:gd name="T14" fmla="*/ 31 w 144"/>
                  <a:gd name="T15" fmla="*/ 132 h 143"/>
                  <a:gd name="T16" fmla="*/ 32 w 144"/>
                  <a:gd name="T17" fmla="*/ 118 h 143"/>
                  <a:gd name="T18" fmla="*/ 35 w 144"/>
                  <a:gd name="T19" fmla="*/ 98 h 143"/>
                  <a:gd name="T20" fmla="*/ 42 w 144"/>
                  <a:gd name="T21" fmla="*/ 81 h 143"/>
                  <a:gd name="T22" fmla="*/ 53 w 144"/>
                  <a:gd name="T23" fmla="*/ 65 h 143"/>
                  <a:gd name="T24" fmla="*/ 67 w 144"/>
                  <a:gd name="T25" fmla="*/ 52 h 143"/>
                  <a:gd name="T26" fmla="*/ 82 w 144"/>
                  <a:gd name="T27" fmla="*/ 41 h 143"/>
                  <a:gd name="T28" fmla="*/ 100 w 144"/>
                  <a:gd name="T29" fmla="*/ 34 h 143"/>
                  <a:gd name="T30" fmla="*/ 120 w 144"/>
                  <a:gd name="T31" fmla="*/ 30 h 143"/>
                  <a:gd name="T32" fmla="*/ 132 w 144"/>
                  <a:gd name="T33" fmla="*/ 30 h 143"/>
                  <a:gd name="T34" fmla="*/ 138 w 144"/>
                  <a:gd name="T35" fmla="*/ 26 h 143"/>
                  <a:gd name="T36" fmla="*/ 142 w 144"/>
                  <a:gd name="T37" fmla="*/ 23 h 143"/>
                  <a:gd name="T38" fmla="*/ 144 w 144"/>
                  <a:gd name="T39" fmla="*/ 18 h 143"/>
                  <a:gd name="T40" fmla="*/ 144 w 144"/>
                  <a:gd name="T41" fmla="*/ 11 h 143"/>
                  <a:gd name="T42" fmla="*/ 142 w 144"/>
                  <a:gd name="T43" fmla="*/ 6 h 143"/>
                  <a:gd name="T44" fmla="*/ 138 w 144"/>
                  <a:gd name="T45" fmla="*/ 2 h 143"/>
                  <a:gd name="T46" fmla="*/ 132 w 144"/>
                  <a:gd name="T47" fmla="*/ 0 h 143"/>
                  <a:gd name="T48" fmla="*/ 116 w 144"/>
                  <a:gd name="T49" fmla="*/ 0 h 143"/>
                  <a:gd name="T50" fmla="*/ 92 w 144"/>
                  <a:gd name="T51" fmla="*/ 5 h 143"/>
                  <a:gd name="T52" fmla="*/ 68 w 144"/>
                  <a:gd name="T53" fmla="*/ 15 h 143"/>
                  <a:gd name="T54" fmla="*/ 48 w 144"/>
                  <a:gd name="T55" fmla="*/ 29 h 143"/>
                  <a:gd name="T56" fmla="*/ 31 w 144"/>
                  <a:gd name="T57" fmla="*/ 46 h 143"/>
                  <a:gd name="T58" fmla="*/ 17 w 144"/>
                  <a:gd name="T59" fmla="*/ 67 h 143"/>
                  <a:gd name="T60" fmla="*/ 7 w 144"/>
                  <a:gd name="T61" fmla="*/ 90 h 143"/>
                  <a:gd name="T62" fmla="*/ 2 w 144"/>
                  <a:gd name="T63"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3">
                    <a:moveTo>
                      <a:pt x="0" y="128"/>
                    </a:moveTo>
                    <a:lnTo>
                      <a:pt x="2" y="132"/>
                    </a:lnTo>
                    <a:lnTo>
                      <a:pt x="2" y="134"/>
                    </a:lnTo>
                    <a:lnTo>
                      <a:pt x="4" y="137"/>
                    </a:lnTo>
                    <a:lnTo>
                      <a:pt x="5" y="139"/>
                    </a:lnTo>
                    <a:lnTo>
                      <a:pt x="7" y="140"/>
                    </a:lnTo>
                    <a:lnTo>
                      <a:pt x="10" y="142"/>
                    </a:lnTo>
                    <a:lnTo>
                      <a:pt x="12" y="143"/>
                    </a:lnTo>
                    <a:lnTo>
                      <a:pt x="15" y="143"/>
                    </a:lnTo>
                    <a:lnTo>
                      <a:pt x="19" y="143"/>
                    </a:lnTo>
                    <a:lnTo>
                      <a:pt x="22" y="142"/>
                    </a:lnTo>
                    <a:lnTo>
                      <a:pt x="24" y="140"/>
                    </a:lnTo>
                    <a:lnTo>
                      <a:pt x="26" y="139"/>
                    </a:lnTo>
                    <a:lnTo>
                      <a:pt x="28" y="137"/>
                    </a:lnTo>
                    <a:lnTo>
                      <a:pt x="29" y="134"/>
                    </a:lnTo>
                    <a:lnTo>
                      <a:pt x="31" y="132"/>
                    </a:lnTo>
                    <a:lnTo>
                      <a:pt x="31" y="128"/>
                    </a:lnTo>
                    <a:lnTo>
                      <a:pt x="32" y="118"/>
                    </a:lnTo>
                    <a:lnTo>
                      <a:pt x="33" y="108"/>
                    </a:lnTo>
                    <a:lnTo>
                      <a:pt x="35" y="98"/>
                    </a:lnTo>
                    <a:lnTo>
                      <a:pt x="39" y="90"/>
                    </a:lnTo>
                    <a:lnTo>
                      <a:pt x="42" y="81"/>
                    </a:lnTo>
                    <a:lnTo>
                      <a:pt x="48" y="73"/>
                    </a:lnTo>
                    <a:lnTo>
                      <a:pt x="53" y="65"/>
                    </a:lnTo>
                    <a:lnTo>
                      <a:pt x="59" y="59"/>
                    </a:lnTo>
                    <a:lnTo>
                      <a:pt x="67" y="52"/>
                    </a:lnTo>
                    <a:lnTo>
                      <a:pt x="74" y="47"/>
                    </a:lnTo>
                    <a:lnTo>
                      <a:pt x="82" y="41"/>
                    </a:lnTo>
                    <a:lnTo>
                      <a:pt x="92" y="37"/>
                    </a:lnTo>
                    <a:lnTo>
                      <a:pt x="100" y="34"/>
                    </a:lnTo>
                    <a:lnTo>
                      <a:pt x="110" y="32"/>
                    </a:lnTo>
                    <a:lnTo>
                      <a:pt x="120" y="30"/>
                    </a:lnTo>
                    <a:lnTo>
                      <a:pt x="129" y="30"/>
                    </a:lnTo>
                    <a:lnTo>
                      <a:pt x="132" y="30"/>
                    </a:lnTo>
                    <a:lnTo>
                      <a:pt x="136" y="29"/>
                    </a:lnTo>
                    <a:lnTo>
                      <a:pt x="138" y="26"/>
                    </a:lnTo>
                    <a:lnTo>
                      <a:pt x="140" y="25"/>
                    </a:lnTo>
                    <a:lnTo>
                      <a:pt x="142" y="23"/>
                    </a:lnTo>
                    <a:lnTo>
                      <a:pt x="143" y="20"/>
                    </a:lnTo>
                    <a:lnTo>
                      <a:pt x="144" y="18"/>
                    </a:lnTo>
                    <a:lnTo>
                      <a:pt x="144" y="15"/>
                    </a:lnTo>
                    <a:lnTo>
                      <a:pt x="144" y="11"/>
                    </a:lnTo>
                    <a:lnTo>
                      <a:pt x="143" y="8"/>
                    </a:lnTo>
                    <a:lnTo>
                      <a:pt x="142" y="6"/>
                    </a:lnTo>
                    <a:lnTo>
                      <a:pt x="140" y="4"/>
                    </a:lnTo>
                    <a:lnTo>
                      <a:pt x="138" y="2"/>
                    </a:lnTo>
                    <a:lnTo>
                      <a:pt x="136" y="1"/>
                    </a:lnTo>
                    <a:lnTo>
                      <a:pt x="132" y="0"/>
                    </a:lnTo>
                    <a:lnTo>
                      <a:pt x="129" y="0"/>
                    </a:lnTo>
                    <a:lnTo>
                      <a:pt x="116" y="0"/>
                    </a:lnTo>
                    <a:lnTo>
                      <a:pt x="103" y="2"/>
                    </a:lnTo>
                    <a:lnTo>
                      <a:pt x="92" y="5"/>
                    </a:lnTo>
                    <a:lnTo>
                      <a:pt x="80" y="9"/>
                    </a:lnTo>
                    <a:lnTo>
                      <a:pt x="68" y="15"/>
                    </a:lnTo>
                    <a:lnTo>
                      <a:pt x="57" y="21"/>
                    </a:lnTo>
                    <a:lnTo>
                      <a:pt x="48" y="29"/>
                    </a:lnTo>
                    <a:lnTo>
                      <a:pt x="38" y="37"/>
                    </a:lnTo>
                    <a:lnTo>
                      <a:pt x="31" y="46"/>
                    </a:lnTo>
                    <a:lnTo>
                      <a:pt x="23" y="56"/>
                    </a:lnTo>
                    <a:lnTo>
                      <a:pt x="17" y="67"/>
                    </a:lnTo>
                    <a:lnTo>
                      <a:pt x="11" y="78"/>
                    </a:lnTo>
                    <a:lnTo>
                      <a:pt x="7" y="90"/>
                    </a:lnTo>
                    <a:lnTo>
                      <a:pt x="4" y="103"/>
                    </a:lnTo>
                    <a:lnTo>
                      <a:pt x="2" y="115"/>
                    </a:lnTo>
                    <a:lnTo>
                      <a:pt x="0" y="1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3862">
                <a:extLst>
                  <a:ext uri="{FF2B5EF4-FFF2-40B4-BE49-F238E27FC236}">
                    <a16:creationId xmlns:a16="http://schemas.microsoft.com/office/drawing/2014/main" id="{7FA5633E-44B9-420D-AE3E-49702FFD8120}"/>
                  </a:ext>
                </a:extLst>
              </p:cNvPr>
              <p:cNvSpPr>
                <a:spLocks/>
              </p:cNvSpPr>
              <p:nvPr/>
            </p:nvSpPr>
            <p:spPr bwMode="auto">
              <a:xfrm>
                <a:off x="10059988" y="2659063"/>
                <a:ext cx="44450" cy="46038"/>
              </a:xfrm>
              <a:custGeom>
                <a:avLst/>
                <a:gdLst>
                  <a:gd name="T0" fmla="*/ 115 w 144"/>
                  <a:gd name="T1" fmla="*/ 0 h 143"/>
                  <a:gd name="T2" fmla="*/ 90 w 144"/>
                  <a:gd name="T3" fmla="*/ 5 h 143"/>
                  <a:gd name="T4" fmla="*/ 66 w 144"/>
                  <a:gd name="T5" fmla="*/ 15 h 143"/>
                  <a:gd name="T6" fmla="*/ 46 w 144"/>
                  <a:gd name="T7" fmla="*/ 29 h 143"/>
                  <a:gd name="T8" fmla="*/ 29 w 144"/>
                  <a:gd name="T9" fmla="*/ 46 h 143"/>
                  <a:gd name="T10" fmla="*/ 15 w 144"/>
                  <a:gd name="T11" fmla="*/ 67 h 143"/>
                  <a:gd name="T12" fmla="*/ 5 w 144"/>
                  <a:gd name="T13" fmla="*/ 90 h 143"/>
                  <a:gd name="T14" fmla="*/ 0 w 144"/>
                  <a:gd name="T15" fmla="*/ 115 h 143"/>
                  <a:gd name="T16" fmla="*/ 0 w 144"/>
                  <a:gd name="T17" fmla="*/ 132 h 143"/>
                  <a:gd name="T18" fmla="*/ 2 w 144"/>
                  <a:gd name="T19" fmla="*/ 137 h 143"/>
                  <a:gd name="T20" fmla="*/ 6 w 144"/>
                  <a:gd name="T21" fmla="*/ 140 h 143"/>
                  <a:gd name="T22" fmla="*/ 12 w 144"/>
                  <a:gd name="T23" fmla="*/ 143 h 143"/>
                  <a:gd name="T24" fmla="*/ 17 w 144"/>
                  <a:gd name="T25" fmla="*/ 143 h 143"/>
                  <a:gd name="T26" fmla="*/ 22 w 144"/>
                  <a:gd name="T27" fmla="*/ 140 h 143"/>
                  <a:gd name="T28" fmla="*/ 27 w 144"/>
                  <a:gd name="T29" fmla="*/ 137 h 143"/>
                  <a:gd name="T30" fmla="*/ 29 w 144"/>
                  <a:gd name="T31" fmla="*/ 132 h 143"/>
                  <a:gd name="T32" fmla="*/ 30 w 144"/>
                  <a:gd name="T33" fmla="*/ 118 h 143"/>
                  <a:gd name="T34" fmla="*/ 34 w 144"/>
                  <a:gd name="T35" fmla="*/ 98 h 143"/>
                  <a:gd name="T36" fmla="*/ 42 w 144"/>
                  <a:gd name="T37" fmla="*/ 81 h 143"/>
                  <a:gd name="T38" fmla="*/ 52 w 144"/>
                  <a:gd name="T39" fmla="*/ 65 h 143"/>
                  <a:gd name="T40" fmla="*/ 65 w 144"/>
                  <a:gd name="T41" fmla="*/ 52 h 143"/>
                  <a:gd name="T42" fmla="*/ 81 w 144"/>
                  <a:gd name="T43" fmla="*/ 41 h 143"/>
                  <a:gd name="T44" fmla="*/ 98 w 144"/>
                  <a:gd name="T45" fmla="*/ 34 h 143"/>
                  <a:gd name="T46" fmla="*/ 118 w 144"/>
                  <a:gd name="T47" fmla="*/ 30 h 143"/>
                  <a:gd name="T48" fmla="*/ 131 w 144"/>
                  <a:gd name="T49" fmla="*/ 30 h 143"/>
                  <a:gd name="T50" fmla="*/ 136 w 144"/>
                  <a:gd name="T51" fmla="*/ 26 h 143"/>
                  <a:gd name="T52" fmla="*/ 140 w 144"/>
                  <a:gd name="T53" fmla="*/ 23 h 143"/>
                  <a:gd name="T54" fmla="*/ 142 w 144"/>
                  <a:gd name="T55" fmla="*/ 18 h 143"/>
                  <a:gd name="T56" fmla="*/ 142 w 144"/>
                  <a:gd name="T57" fmla="*/ 11 h 143"/>
                  <a:gd name="T58" fmla="*/ 140 w 144"/>
                  <a:gd name="T59" fmla="*/ 6 h 143"/>
                  <a:gd name="T60" fmla="*/ 136 w 144"/>
                  <a:gd name="T61" fmla="*/ 2 h 143"/>
                  <a:gd name="T62" fmla="*/ 131 w 144"/>
                  <a:gd name="T63" fmla="*/ 0 h 143"/>
                  <a:gd name="T64" fmla="*/ 129 w 144"/>
                  <a:gd name="T6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43">
                    <a:moveTo>
                      <a:pt x="129" y="0"/>
                    </a:moveTo>
                    <a:lnTo>
                      <a:pt x="115" y="0"/>
                    </a:lnTo>
                    <a:lnTo>
                      <a:pt x="102" y="2"/>
                    </a:lnTo>
                    <a:lnTo>
                      <a:pt x="90" y="5"/>
                    </a:lnTo>
                    <a:lnTo>
                      <a:pt x="78" y="9"/>
                    </a:lnTo>
                    <a:lnTo>
                      <a:pt x="66" y="15"/>
                    </a:lnTo>
                    <a:lnTo>
                      <a:pt x="57" y="21"/>
                    </a:lnTo>
                    <a:lnTo>
                      <a:pt x="46" y="29"/>
                    </a:lnTo>
                    <a:lnTo>
                      <a:pt x="37" y="37"/>
                    </a:lnTo>
                    <a:lnTo>
                      <a:pt x="29" y="46"/>
                    </a:lnTo>
                    <a:lnTo>
                      <a:pt x="21" y="56"/>
                    </a:lnTo>
                    <a:lnTo>
                      <a:pt x="15" y="67"/>
                    </a:lnTo>
                    <a:lnTo>
                      <a:pt x="9" y="78"/>
                    </a:lnTo>
                    <a:lnTo>
                      <a:pt x="5" y="90"/>
                    </a:lnTo>
                    <a:lnTo>
                      <a:pt x="2" y="103"/>
                    </a:lnTo>
                    <a:lnTo>
                      <a:pt x="0" y="115"/>
                    </a:lnTo>
                    <a:lnTo>
                      <a:pt x="0" y="128"/>
                    </a:lnTo>
                    <a:lnTo>
                      <a:pt x="0" y="132"/>
                    </a:lnTo>
                    <a:lnTo>
                      <a:pt x="1" y="134"/>
                    </a:lnTo>
                    <a:lnTo>
                      <a:pt x="2" y="137"/>
                    </a:lnTo>
                    <a:lnTo>
                      <a:pt x="4" y="139"/>
                    </a:lnTo>
                    <a:lnTo>
                      <a:pt x="6" y="140"/>
                    </a:lnTo>
                    <a:lnTo>
                      <a:pt x="8" y="142"/>
                    </a:lnTo>
                    <a:lnTo>
                      <a:pt x="12" y="143"/>
                    </a:lnTo>
                    <a:lnTo>
                      <a:pt x="15" y="143"/>
                    </a:lnTo>
                    <a:lnTo>
                      <a:pt x="17" y="143"/>
                    </a:lnTo>
                    <a:lnTo>
                      <a:pt x="20" y="142"/>
                    </a:lnTo>
                    <a:lnTo>
                      <a:pt x="22" y="140"/>
                    </a:lnTo>
                    <a:lnTo>
                      <a:pt x="24" y="139"/>
                    </a:lnTo>
                    <a:lnTo>
                      <a:pt x="27" y="137"/>
                    </a:lnTo>
                    <a:lnTo>
                      <a:pt x="28" y="134"/>
                    </a:lnTo>
                    <a:lnTo>
                      <a:pt x="29" y="132"/>
                    </a:lnTo>
                    <a:lnTo>
                      <a:pt x="30" y="128"/>
                    </a:lnTo>
                    <a:lnTo>
                      <a:pt x="30" y="118"/>
                    </a:lnTo>
                    <a:lnTo>
                      <a:pt x="31" y="108"/>
                    </a:lnTo>
                    <a:lnTo>
                      <a:pt x="34" y="98"/>
                    </a:lnTo>
                    <a:lnTo>
                      <a:pt x="37" y="90"/>
                    </a:lnTo>
                    <a:lnTo>
                      <a:pt x="42" y="81"/>
                    </a:lnTo>
                    <a:lnTo>
                      <a:pt x="46" y="73"/>
                    </a:lnTo>
                    <a:lnTo>
                      <a:pt x="52" y="65"/>
                    </a:lnTo>
                    <a:lnTo>
                      <a:pt x="59" y="59"/>
                    </a:lnTo>
                    <a:lnTo>
                      <a:pt x="65" y="52"/>
                    </a:lnTo>
                    <a:lnTo>
                      <a:pt x="73" y="47"/>
                    </a:lnTo>
                    <a:lnTo>
                      <a:pt x="81" y="41"/>
                    </a:lnTo>
                    <a:lnTo>
                      <a:pt x="90" y="37"/>
                    </a:lnTo>
                    <a:lnTo>
                      <a:pt x="98" y="34"/>
                    </a:lnTo>
                    <a:lnTo>
                      <a:pt x="108" y="32"/>
                    </a:lnTo>
                    <a:lnTo>
                      <a:pt x="118" y="30"/>
                    </a:lnTo>
                    <a:lnTo>
                      <a:pt x="129" y="30"/>
                    </a:lnTo>
                    <a:lnTo>
                      <a:pt x="131" y="30"/>
                    </a:lnTo>
                    <a:lnTo>
                      <a:pt x="134" y="29"/>
                    </a:lnTo>
                    <a:lnTo>
                      <a:pt x="136" y="26"/>
                    </a:lnTo>
                    <a:lnTo>
                      <a:pt x="138" y="25"/>
                    </a:lnTo>
                    <a:lnTo>
                      <a:pt x="140" y="23"/>
                    </a:lnTo>
                    <a:lnTo>
                      <a:pt x="141" y="20"/>
                    </a:lnTo>
                    <a:lnTo>
                      <a:pt x="142" y="18"/>
                    </a:lnTo>
                    <a:lnTo>
                      <a:pt x="144" y="15"/>
                    </a:lnTo>
                    <a:lnTo>
                      <a:pt x="142" y="11"/>
                    </a:lnTo>
                    <a:lnTo>
                      <a:pt x="141" y="8"/>
                    </a:lnTo>
                    <a:lnTo>
                      <a:pt x="140" y="6"/>
                    </a:lnTo>
                    <a:lnTo>
                      <a:pt x="138" y="4"/>
                    </a:lnTo>
                    <a:lnTo>
                      <a:pt x="136" y="2"/>
                    </a:lnTo>
                    <a:lnTo>
                      <a:pt x="134" y="1"/>
                    </a:lnTo>
                    <a:lnTo>
                      <a:pt x="131" y="0"/>
                    </a:lnTo>
                    <a:lnTo>
                      <a:pt x="129" y="0"/>
                    </a:lnTo>
                    <a:lnTo>
                      <a:pt x="12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0" name="Group 99">
              <a:extLst>
                <a:ext uri="{FF2B5EF4-FFF2-40B4-BE49-F238E27FC236}">
                  <a16:creationId xmlns:a16="http://schemas.microsoft.com/office/drawing/2014/main" id="{B46B333F-2F3A-4BAC-B4A1-984C4923D152}"/>
                </a:ext>
              </a:extLst>
            </p:cNvPr>
            <p:cNvGrpSpPr/>
            <p:nvPr/>
          </p:nvGrpSpPr>
          <p:grpSpPr>
            <a:xfrm>
              <a:off x="4775448" y="2272844"/>
              <a:ext cx="584361" cy="584361"/>
              <a:chOff x="11045825" y="835025"/>
              <a:chExt cx="258763" cy="258763"/>
            </a:xfrm>
            <a:solidFill>
              <a:srgbClr val="E87862"/>
            </a:solidFill>
          </p:grpSpPr>
          <p:sp>
            <p:nvSpPr>
              <p:cNvPr id="101" name="Freeform 2131">
                <a:extLst>
                  <a:ext uri="{FF2B5EF4-FFF2-40B4-BE49-F238E27FC236}">
                    <a16:creationId xmlns:a16="http://schemas.microsoft.com/office/drawing/2014/main" id="{4DD99F4E-10AC-4B73-971F-5B711144D804}"/>
                  </a:ext>
                </a:extLst>
              </p:cNvPr>
              <p:cNvSpPr>
                <a:spLocks/>
              </p:cNvSpPr>
              <p:nvPr/>
            </p:nvSpPr>
            <p:spPr bwMode="auto">
              <a:xfrm>
                <a:off x="11156950" y="1065213"/>
                <a:ext cx="38100" cy="9525"/>
              </a:xfrm>
              <a:custGeom>
                <a:avLst/>
                <a:gdLst>
                  <a:gd name="T0" fmla="*/ 105 w 120"/>
                  <a:gd name="T1" fmla="*/ 0 h 29"/>
                  <a:gd name="T2" fmla="*/ 14 w 120"/>
                  <a:gd name="T3" fmla="*/ 0 h 29"/>
                  <a:gd name="T4" fmla="*/ 8 w 120"/>
                  <a:gd name="T5" fmla="*/ 1 h 29"/>
                  <a:gd name="T6" fmla="*/ 3 w 120"/>
                  <a:gd name="T7" fmla="*/ 4 h 29"/>
                  <a:gd name="T8" fmla="*/ 1 w 120"/>
                  <a:gd name="T9" fmla="*/ 9 h 29"/>
                  <a:gd name="T10" fmla="*/ 0 w 120"/>
                  <a:gd name="T11" fmla="*/ 15 h 29"/>
                  <a:gd name="T12" fmla="*/ 1 w 120"/>
                  <a:gd name="T13" fmla="*/ 21 h 29"/>
                  <a:gd name="T14" fmla="*/ 3 w 120"/>
                  <a:gd name="T15" fmla="*/ 26 h 29"/>
                  <a:gd name="T16" fmla="*/ 8 w 120"/>
                  <a:gd name="T17" fmla="*/ 28 h 29"/>
                  <a:gd name="T18" fmla="*/ 14 w 120"/>
                  <a:gd name="T19" fmla="*/ 29 h 29"/>
                  <a:gd name="T20" fmla="*/ 105 w 120"/>
                  <a:gd name="T21" fmla="*/ 29 h 29"/>
                  <a:gd name="T22" fmla="*/ 111 w 120"/>
                  <a:gd name="T23" fmla="*/ 28 h 29"/>
                  <a:gd name="T24" fmla="*/ 116 w 120"/>
                  <a:gd name="T25" fmla="*/ 26 h 29"/>
                  <a:gd name="T26" fmla="*/ 118 w 120"/>
                  <a:gd name="T27" fmla="*/ 21 h 29"/>
                  <a:gd name="T28" fmla="*/ 120 w 120"/>
                  <a:gd name="T29" fmla="*/ 15 h 29"/>
                  <a:gd name="T30" fmla="*/ 118 w 120"/>
                  <a:gd name="T31" fmla="*/ 9 h 29"/>
                  <a:gd name="T32" fmla="*/ 116 w 120"/>
                  <a:gd name="T33" fmla="*/ 4 h 29"/>
                  <a:gd name="T34" fmla="*/ 111 w 120"/>
                  <a:gd name="T35" fmla="*/ 1 h 29"/>
                  <a:gd name="T36" fmla="*/ 105 w 120"/>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29">
                    <a:moveTo>
                      <a:pt x="105" y="0"/>
                    </a:moveTo>
                    <a:lnTo>
                      <a:pt x="14" y="0"/>
                    </a:lnTo>
                    <a:lnTo>
                      <a:pt x="8" y="1"/>
                    </a:lnTo>
                    <a:lnTo>
                      <a:pt x="3" y="4"/>
                    </a:lnTo>
                    <a:lnTo>
                      <a:pt x="1" y="9"/>
                    </a:lnTo>
                    <a:lnTo>
                      <a:pt x="0" y="15"/>
                    </a:lnTo>
                    <a:lnTo>
                      <a:pt x="1" y="21"/>
                    </a:lnTo>
                    <a:lnTo>
                      <a:pt x="3" y="26"/>
                    </a:lnTo>
                    <a:lnTo>
                      <a:pt x="8" y="28"/>
                    </a:lnTo>
                    <a:lnTo>
                      <a:pt x="14" y="29"/>
                    </a:lnTo>
                    <a:lnTo>
                      <a:pt x="105" y="29"/>
                    </a:lnTo>
                    <a:lnTo>
                      <a:pt x="111" y="28"/>
                    </a:lnTo>
                    <a:lnTo>
                      <a:pt x="116" y="26"/>
                    </a:lnTo>
                    <a:lnTo>
                      <a:pt x="118" y="21"/>
                    </a:lnTo>
                    <a:lnTo>
                      <a:pt x="120" y="15"/>
                    </a:lnTo>
                    <a:lnTo>
                      <a:pt x="118" y="9"/>
                    </a:lnTo>
                    <a:lnTo>
                      <a:pt x="116" y="4"/>
                    </a:lnTo>
                    <a:lnTo>
                      <a:pt x="111" y="1"/>
                    </a:lnTo>
                    <a:lnTo>
                      <a:pt x="10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2132">
                <a:extLst>
                  <a:ext uri="{FF2B5EF4-FFF2-40B4-BE49-F238E27FC236}">
                    <a16:creationId xmlns:a16="http://schemas.microsoft.com/office/drawing/2014/main" id="{6D147813-6B5F-4F89-8943-0ADC33BD77B0}"/>
                  </a:ext>
                </a:extLst>
              </p:cNvPr>
              <p:cNvSpPr>
                <a:spLocks/>
              </p:cNvSpPr>
              <p:nvPr/>
            </p:nvSpPr>
            <p:spPr bwMode="auto">
              <a:xfrm>
                <a:off x="11166475" y="1084263"/>
                <a:ext cx="19050" cy="9525"/>
              </a:xfrm>
              <a:custGeom>
                <a:avLst/>
                <a:gdLst>
                  <a:gd name="T0" fmla="*/ 45 w 61"/>
                  <a:gd name="T1" fmla="*/ 0 h 30"/>
                  <a:gd name="T2" fmla="*/ 16 w 61"/>
                  <a:gd name="T3" fmla="*/ 0 h 30"/>
                  <a:gd name="T4" fmla="*/ 10 w 61"/>
                  <a:gd name="T5" fmla="*/ 1 h 30"/>
                  <a:gd name="T6" fmla="*/ 5 w 61"/>
                  <a:gd name="T7" fmla="*/ 5 h 30"/>
                  <a:gd name="T8" fmla="*/ 1 w 61"/>
                  <a:gd name="T9" fmla="*/ 8 h 30"/>
                  <a:gd name="T10" fmla="*/ 0 w 61"/>
                  <a:gd name="T11" fmla="*/ 14 h 30"/>
                  <a:gd name="T12" fmla="*/ 1 w 61"/>
                  <a:gd name="T13" fmla="*/ 21 h 30"/>
                  <a:gd name="T14" fmla="*/ 5 w 61"/>
                  <a:gd name="T15" fmla="*/ 25 h 30"/>
                  <a:gd name="T16" fmla="*/ 10 w 61"/>
                  <a:gd name="T17" fmla="*/ 29 h 30"/>
                  <a:gd name="T18" fmla="*/ 16 w 61"/>
                  <a:gd name="T19" fmla="*/ 30 h 30"/>
                  <a:gd name="T20" fmla="*/ 45 w 61"/>
                  <a:gd name="T21" fmla="*/ 30 h 30"/>
                  <a:gd name="T22" fmla="*/ 51 w 61"/>
                  <a:gd name="T23" fmla="*/ 29 h 30"/>
                  <a:gd name="T24" fmla="*/ 56 w 61"/>
                  <a:gd name="T25" fmla="*/ 25 h 30"/>
                  <a:gd name="T26" fmla="*/ 60 w 61"/>
                  <a:gd name="T27" fmla="*/ 21 h 30"/>
                  <a:gd name="T28" fmla="*/ 61 w 61"/>
                  <a:gd name="T29" fmla="*/ 14 h 30"/>
                  <a:gd name="T30" fmla="*/ 60 w 61"/>
                  <a:gd name="T31" fmla="*/ 8 h 30"/>
                  <a:gd name="T32" fmla="*/ 56 w 61"/>
                  <a:gd name="T33" fmla="*/ 5 h 30"/>
                  <a:gd name="T34" fmla="*/ 51 w 61"/>
                  <a:gd name="T35" fmla="*/ 1 h 30"/>
                  <a:gd name="T36" fmla="*/ 45 w 61"/>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30">
                    <a:moveTo>
                      <a:pt x="45" y="0"/>
                    </a:moveTo>
                    <a:lnTo>
                      <a:pt x="16" y="0"/>
                    </a:lnTo>
                    <a:lnTo>
                      <a:pt x="10" y="1"/>
                    </a:lnTo>
                    <a:lnTo>
                      <a:pt x="5" y="5"/>
                    </a:lnTo>
                    <a:lnTo>
                      <a:pt x="1" y="8"/>
                    </a:lnTo>
                    <a:lnTo>
                      <a:pt x="0" y="14"/>
                    </a:lnTo>
                    <a:lnTo>
                      <a:pt x="1" y="21"/>
                    </a:lnTo>
                    <a:lnTo>
                      <a:pt x="5" y="25"/>
                    </a:lnTo>
                    <a:lnTo>
                      <a:pt x="10" y="29"/>
                    </a:lnTo>
                    <a:lnTo>
                      <a:pt x="16" y="30"/>
                    </a:lnTo>
                    <a:lnTo>
                      <a:pt x="45" y="30"/>
                    </a:lnTo>
                    <a:lnTo>
                      <a:pt x="51" y="29"/>
                    </a:lnTo>
                    <a:lnTo>
                      <a:pt x="56" y="25"/>
                    </a:lnTo>
                    <a:lnTo>
                      <a:pt x="60" y="21"/>
                    </a:lnTo>
                    <a:lnTo>
                      <a:pt x="61" y="14"/>
                    </a:lnTo>
                    <a:lnTo>
                      <a:pt x="60" y="8"/>
                    </a:lnTo>
                    <a:lnTo>
                      <a:pt x="56" y="5"/>
                    </a:lnTo>
                    <a:lnTo>
                      <a:pt x="51" y="1"/>
                    </a:lnTo>
                    <a:lnTo>
                      <a:pt x="4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2133">
                <a:extLst>
                  <a:ext uri="{FF2B5EF4-FFF2-40B4-BE49-F238E27FC236}">
                    <a16:creationId xmlns:a16="http://schemas.microsoft.com/office/drawing/2014/main" id="{D9F8AAB1-BD88-46D9-837D-BD2E0ABF34D9}"/>
                  </a:ext>
                </a:extLst>
              </p:cNvPr>
              <p:cNvSpPr>
                <a:spLocks/>
              </p:cNvSpPr>
              <p:nvPr/>
            </p:nvSpPr>
            <p:spPr bwMode="auto">
              <a:xfrm>
                <a:off x="11095038" y="877888"/>
                <a:ext cx="161925" cy="177800"/>
              </a:xfrm>
              <a:custGeom>
                <a:avLst/>
                <a:gdLst>
                  <a:gd name="T0" fmla="*/ 242 w 511"/>
                  <a:gd name="T1" fmla="*/ 1 h 556"/>
                  <a:gd name="T2" fmla="*/ 217 w 511"/>
                  <a:gd name="T3" fmla="*/ 3 h 556"/>
                  <a:gd name="T4" fmla="*/ 192 w 511"/>
                  <a:gd name="T5" fmla="*/ 8 h 556"/>
                  <a:gd name="T6" fmla="*/ 168 w 511"/>
                  <a:gd name="T7" fmla="*/ 15 h 556"/>
                  <a:gd name="T8" fmla="*/ 134 w 511"/>
                  <a:gd name="T9" fmla="*/ 31 h 556"/>
                  <a:gd name="T10" fmla="*/ 93 w 511"/>
                  <a:gd name="T11" fmla="*/ 58 h 556"/>
                  <a:gd name="T12" fmla="*/ 59 w 511"/>
                  <a:gd name="T13" fmla="*/ 94 h 556"/>
                  <a:gd name="T14" fmla="*/ 31 w 511"/>
                  <a:gd name="T15" fmla="*/ 134 h 556"/>
                  <a:gd name="T16" fmla="*/ 15 w 511"/>
                  <a:gd name="T17" fmla="*/ 168 h 556"/>
                  <a:gd name="T18" fmla="*/ 8 w 511"/>
                  <a:gd name="T19" fmla="*/ 191 h 556"/>
                  <a:gd name="T20" fmla="*/ 3 w 511"/>
                  <a:gd name="T21" fmla="*/ 217 h 556"/>
                  <a:gd name="T22" fmla="*/ 0 w 511"/>
                  <a:gd name="T23" fmla="*/ 243 h 556"/>
                  <a:gd name="T24" fmla="*/ 0 w 511"/>
                  <a:gd name="T25" fmla="*/ 277 h 556"/>
                  <a:gd name="T26" fmla="*/ 8 w 511"/>
                  <a:gd name="T27" fmla="*/ 317 h 556"/>
                  <a:gd name="T28" fmla="*/ 20 w 511"/>
                  <a:gd name="T29" fmla="*/ 355 h 556"/>
                  <a:gd name="T30" fmla="*/ 39 w 511"/>
                  <a:gd name="T31" fmla="*/ 392 h 556"/>
                  <a:gd name="T32" fmla="*/ 63 w 511"/>
                  <a:gd name="T33" fmla="*/ 423 h 556"/>
                  <a:gd name="T34" fmla="*/ 91 w 511"/>
                  <a:gd name="T35" fmla="*/ 451 h 556"/>
                  <a:gd name="T36" fmla="*/ 124 w 511"/>
                  <a:gd name="T37" fmla="*/ 475 h 556"/>
                  <a:gd name="T38" fmla="*/ 160 w 511"/>
                  <a:gd name="T39" fmla="*/ 493 h 556"/>
                  <a:gd name="T40" fmla="*/ 180 w 511"/>
                  <a:gd name="T41" fmla="*/ 542 h 556"/>
                  <a:gd name="T42" fmla="*/ 185 w 511"/>
                  <a:gd name="T43" fmla="*/ 552 h 556"/>
                  <a:gd name="T44" fmla="*/ 196 w 511"/>
                  <a:gd name="T45" fmla="*/ 556 h 556"/>
                  <a:gd name="T46" fmla="*/ 322 w 511"/>
                  <a:gd name="T47" fmla="*/ 555 h 556"/>
                  <a:gd name="T48" fmla="*/ 330 w 511"/>
                  <a:gd name="T49" fmla="*/ 547 h 556"/>
                  <a:gd name="T50" fmla="*/ 331 w 511"/>
                  <a:gd name="T51" fmla="*/ 500 h 556"/>
                  <a:gd name="T52" fmla="*/ 369 w 511"/>
                  <a:gd name="T53" fmla="*/ 484 h 556"/>
                  <a:gd name="T54" fmla="*/ 405 w 511"/>
                  <a:gd name="T55" fmla="*/ 464 h 556"/>
                  <a:gd name="T56" fmla="*/ 435 w 511"/>
                  <a:gd name="T57" fmla="*/ 438 h 556"/>
                  <a:gd name="T58" fmla="*/ 461 w 511"/>
                  <a:gd name="T59" fmla="*/ 407 h 556"/>
                  <a:gd name="T60" fmla="*/ 483 w 511"/>
                  <a:gd name="T61" fmla="*/ 373 h 556"/>
                  <a:gd name="T62" fmla="*/ 499 w 511"/>
                  <a:gd name="T63" fmla="*/ 337 h 556"/>
                  <a:gd name="T64" fmla="*/ 508 w 511"/>
                  <a:gd name="T65" fmla="*/ 298 h 556"/>
                  <a:gd name="T66" fmla="*/ 511 w 511"/>
                  <a:gd name="T67" fmla="*/ 256 h 556"/>
                  <a:gd name="T68" fmla="*/ 510 w 511"/>
                  <a:gd name="T69" fmla="*/ 229 h 556"/>
                  <a:gd name="T70" fmla="*/ 506 w 511"/>
                  <a:gd name="T71" fmla="*/ 205 h 556"/>
                  <a:gd name="T72" fmla="*/ 500 w 511"/>
                  <a:gd name="T73" fmla="*/ 179 h 556"/>
                  <a:gd name="T74" fmla="*/ 491 w 511"/>
                  <a:gd name="T75" fmla="*/ 156 h 556"/>
                  <a:gd name="T76" fmla="*/ 468 w 511"/>
                  <a:gd name="T77" fmla="*/ 113 h 556"/>
                  <a:gd name="T78" fmla="*/ 436 w 511"/>
                  <a:gd name="T79" fmla="*/ 75 h 556"/>
                  <a:gd name="T80" fmla="*/ 399 w 511"/>
                  <a:gd name="T81" fmla="*/ 44 h 556"/>
                  <a:gd name="T82" fmla="*/ 355 w 511"/>
                  <a:gd name="T83" fmla="*/ 20 h 556"/>
                  <a:gd name="T84" fmla="*/ 331 w 511"/>
                  <a:gd name="T85" fmla="*/ 12 h 556"/>
                  <a:gd name="T86" fmla="*/ 307 w 511"/>
                  <a:gd name="T87" fmla="*/ 6 h 556"/>
                  <a:gd name="T88" fmla="*/ 281 w 511"/>
                  <a:gd name="T89" fmla="*/ 1 h 556"/>
                  <a:gd name="T90" fmla="*/ 256 w 511"/>
                  <a:gd name="T91"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1" h="556">
                    <a:moveTo>
                      <a:pt x="256" y="0"/>
                    </a:moveTo>
                    <a:lnTo>
                      <a:pt x="242" y="1"/>
                    </a:lnTo>
                    <a:lnTo>
                      <a:pt x="230" y="1"/>
                    </a:lnTo>
                    <a:lnTo>
                      <a:pt x="217" y="3"/>
                    </a:lnTo>
                    <a:lnTo>
                      <a:pt x="204" y="6"/>
                    </a:lnTo>
                    <a:lnTo>
                      <a:pt x="192" y="8"/>
                    </a:lnTo>
                    <a:lnTo>
                      <a:pt x="180" y="12"/>
                    </a:lnTo>
                    <a:lnTo>
                      <a:pt x="168" y="15"/>
                    </a:lnTo>
                    <a:lnTo>
                      <a:pt x="157" y="20"/>
                    </a:lnTo>
                    <a:lnTo>
                      <a:pt x="134" y="31"/>
                    </a:lnTo>
                    <a:lnTo>
                      <a:pt x="113" y="44"/>
                    </a:lnTo>
                    <a:lnTo>
                      <a:pt x="93" y="58"/>
                    </a:lnTo>
                    <a:lnTo>
                      <a:pt x="75" y="75"/>
                    </a:lnTo>
                    <a:lnTo>
                      <a:pt x="59" y="94"/>
                    </a:lnTo>
                    <a:lnTo>
                      <a:pt x="43" y="113"/>
                    </a:lnTo>
                    <a:lnTo>
                      <a:pt x="31" y="134"/>
                    </a:lnTo>
                    <a:lnTo>
                      <a:pt x="20" y="156"/>
                    </a:lnTo>
                    <a:lnTo>
                      <a:pt x="15" y="168"/>
                    </a:lnTo>
                    <a:lnTo>
                      <a:pt x="11" y="179"/>
                    </a:lnTo>
                    <a:lnTo>
                      <a:pt x="8" y="191"/>
                    </a:lnTo>
                    <a:lnTo>
                      <a:pt x="5" y="205"/>
                    </a:lnTo>
                    <a:lnTo>
                      <a:pt x="3" y="217"/>
                    </a:lnTo>
                    <a:lnTo>
                      <a:pt x="2" y="229"/>
                    </a:lnTo>
                    <a:lnTo>
                      <a:pt x="0" y="243"/>
                    </a:lnTo>
                    <a:lnTo>
                      <a:pt x="0" y="256"/>
                    </a:lnTo>
                    <a:lnTo>
                      <a:pt x="0" y="277"/>
                    </a:lnTo>
                    <a:lnTo>
                      <a:pt x="3" y="298"/>
                    </a:lnTo>
                    <a:lnTo>
                      <a:pt x="8" y="317"/>
                    </a:lnTo>
                    <a:lnTo>
                      <a:pt x="13" y="337"/>
                    </a:lnTo>
                    <a:lnTo>
                      <a:pt x="20" y="355"/>
                    </a:lnTo>
                    <a:lnTo>
                      <a:pt x="28" y="373"/>
                    </a:lnTo>
                    <a:lnTo>
                      <a:pt x="39" y="392"/>
                    </a:lnTo>
                    <a:lnTo>
                      <a:pt x="50" y="407"/>
                    </a:lnTo>
                    <a:lnTo>
                      <a:pt x="63" y="423"/>
                    </a:lnTo>
                    <a:lnTo>
                      <a:pt x="76" y="438"/>
                    </a:lnTo>
                    <a:lnTo>
                      <a:pt x="91" y="451"/>
                    </a:lnTo>
                    <a:lnTo>
                      <a:pt x="107" y="464"/>
                    </a:lnTo>
                    <a:lnTo>
                      <a:pt x="124" y="475"/>
                    </a:lnTo>
                    <a:lnTo>
                      <a:pt x="142" y="484"/>
                    </a:lnTo>
                    <a:lnTo>
                      <a:pt x="160" y="493"/>
                    </a:lnTo>
                    <a:lnTo>
                      <a:pt x="180" y="500"/>
                    </a:lnTo>
                    <a:lnTo>
                      <a:pt x="180" y="542"/>
                    </a:lnTo>
                    <a:lnTo>
                      <a:pt x="181" y="547"/>
                    </a:lnTo>
                    <a:lnTo>
                      <a:pt x="185" y="552"/>
                    </a:lnTo>
                    <a:lnTo>
                      <a:pt x="190" y="555"/>
                    </a:lnTo>
                    <a:lnTo>
                      <a:pt x="196" y="556"/>
                    </a:lnTo>
                    <a:lnTo>
                      <a:pt x="316" y="556"/>
                    </a:lnTo>
                    <a:lnTo>
                      <a:pt x="322" y="555"/>
                    </a:lnTo>
                    <a:lnTo>
                      <a:pt x="327" y="552"/>
                    </a:lnTo>
                    <a:lnTo>
                      <a:pt x="330" y="547"/>
                    </a:lnTo>
                    <a:lnTo>
                      <a:pt x="331" y="542"/>
                    </a:lnTo>
                    <a:lnTo>
                      <a:pt x="331" y="500"/>
                    </a:lnTo>
                    <a:lnTo>
                      <a:pt x="351" y="493"/>
                    </a:lnTo>
                    <a:lnTo>
                      <a:pt x="369" y="484"/>
                    </a:lnTo>
                    <a:lnTo>
                      <a:pt x="388" y="475"/>
                    </a:lnTo>
                    <a:lnTo>
                      <a:pt x="405" y="464"/>
                    </a:lnTo>
                    <a:lnTo>
                      <a:pt x="421" y="451"/>
                    </a:lnTo>
                    <a:lnTo>
                      <a:pt x="435" y="438"/>
                    </a:lnTo>
                    <a:lnTo>
                      <a:pt x="449" y="423"/>
                    </a:lnTo>
                    <a:lnTo>
                      <a:pt x="461" y="407"/>
                    </a:lnTo>
                    <a:lnTo>
                      <a:pt x="473" y="392"/>
                    </a:lnTo>
                    <a:lnTo>
                      <a:pt x="483" y="373"/>
                    </a:lnTo>
                    <a:lnTo>
                      <a:pt x="491" y="355"/>
                    </a:lnTo>
                    <a:lnTo>
                      <a:pt x="499" y="337"/>
                    </a:lnTo>
                    <a:lnTo>
                      <a:pt x="504" y="317"/>
                    </a:lnTo>
                    <a:lnTo>
                      <a:pt x="508" y="298"/>
                    </a:lnTo>
                    <a:lnTo>
                      <a:pt x="511" y="277"/>
                    </a:lnTo>
                    <a:lnTo>
                      <a:pt x="511" y="256"/>
                    </a:lnTo>
                    <a:lnTo>
                      <a:pt x="511" y="243"/>
                    </a:lnTo>
                    <a:lnTo>
                      <a:pt x="510" y="229"/>
                    </a:lnTo>
                    <a:lnTo>
                      <a:pt x="508" y="217"/>
                    </a:lnTo>
                    <a:lnTo>
                      <a:pt x="506" y="205"/>
                    </a:lnTo>
                    <a:lnTo>
                      <a:pt x="504" y="191"/>
                    </a:lnTo>
                    <a:lnTo>
                      <a:pt x="500" y="179"/>
                    </a:lnTo>
                    <a:lnTo>
                      <a:pt x="496" y="168"/>
                    </a:lnTo>
                    <a:lnTo>
                      <a:pt x="491" y="156"/>
                    </a:lnTo>
                    <a:lnTo>
                      <a:pt x="480" y="134"/>
                    </a:lnTo>
                    <a:lnTo>
                      <a:pt x="468" y="113"/>
                    </a:lnTo>
                    <a:lnTo>
                      <a:pt x="452" y="94"/>
                    </a:lnTo>
                    <a:lnTo>
                      <a:pt x="436" y="75"/>
                    </a:lnTo>
                    <a:lnTo>
                      <a:pt x="418" y="58"/>
                    </a:lnTo>
                    <a:lnTo>
                      <a:pt x="399" y="44"/>
                    </a:lnTo>
                    <a:lnTo>
                      <a:pt x="378" y="31"/>
                    </a:lnTo>
                    <a:lnTo>
                      <a:pt x="355" y="20"/>
                    </a:lnTo>
                    <a:lnTo>
                      <a:pt x="344" y="15"/>
                    </a:lnTo>
                    <a:lnTo>
                      <a:pt x="331" y="12"/>
                    </a:lnTo>
                    <a:lnTo>
                      <a:pt x="319" y="8"/>
                    </a:lnTo>
                    <a:lnTo>
                      <a:pt x="307" y="6"/>
                    </a:lnTo>
                    <a:lnTo>
                      <a:pt x="295" y="3"/>
                    </a:lnTo>
                    <a:lnTo>
                      <a:pt x="281" y="1"/>
                    </a:lnTo>
                    <a:lnTo>
                      <a:pt x="269" y="1"/>
                    </a:lnTo>
                    <a:lnTo>
                      <a:pt x="256"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2134">
                <a:extLst>
                  <a:ext uri="{FF2B5EF4-FFF2-40B4-BE49-F238E27FC236}">
                    <a16:creationId xmlns:a16="http://schemas.microsoft.com/office/drawing/2014/main" id="{D0BD9AC1-57ED-4D6D-A198-08847AB13B93}"/>
                  </a:ext>
                </a:extLst>
              </p:cNvPr>
              <p:cNvSpPr>
                <a:spLocks/>
              </p:cNvSpPr>
              <p:nvPr/>
            </p:nvSpPr>
            <p:spPr bwMode="auto">
              <a:xfrm>
                <a:off x="11045825" y="949325"/>
                <a:ext cx="28575" cy="11113"/>
              </a:xfrm>
              <a:custGeom>
                <a:avLst/>
                <a:gdLst>
                  <a:gd name="T0" fmla="*/ 76 w 90"/>
                  <a:gd name="T1" fmla="*/ 0 h 31"/>
                  <a:gd name="T2" fmla="*/ 16 w 90"/>
                  <a:gd name="T3" fmla="*/ 0 h 31"/>
                  <a:gd name="T4" fmla="*/ 10 w 90"/>
                  <a:gd name="T5" fmla="*/ 2 h 31"/>
                  <a:gd name="T6" fmla="*/ 5 w 90"/>
                  <a:gd name="T7" fmla="*/ 5 h 31"/>
                  <a:gd name="T8" fmla="*/ 1 w 90"/>
                  <a:gd name="T9" fmla="*/ 10 h 31"/>
                  <a:gd name="T10" fmla="*/ 0 w 90"/>
                  <a:gd name="T11" fmla="*/ 15 h 31"/>
                  <a:gd name="T12" fmla="*/ 1 w 90"/>
                  <a:gd name="T13" fmla="*/ 21 h 31"/>
                  <a:gd name="T14" fmla="*/ 5 w 90"/>
                  <a:gd name="T15" fmla="*/ 26 h 31"/>
                  <a:gd name="T16" fmla="*/ 10 w 90"/>
                  <a:gd name="T17" fmla="*/ 30 h 31"/>
                  <a:gd name="T18" fmla="*/ 16 w 90"/>
                  <a:gd name="T19" fmla="*/ 31 h 31"/>
                  <a:gd name="T20" fmla="*/ 76 w 90"/>
                  <a:gd name="T21" fmla="*/ 31 h 31"/>
                  <a:gd name="T22" fmla="*/ 82 w 90"/>
                  <a:gd name="T23" fmla="*/ 30 h 31"/>
                  <a:gd name="T24" fmla="*/ 87 w 90"/>
                  <a:gd name="T25" fmla="*/ 26 h 31"/>
                  <a:gd name="T26" fmla="*/ 89 w 90"/>
                  <a:gd name="T27" fmla="*/ 21 h 31"/>
                  <a:gd name="T28" fmla="*/ 90 w 90"/>
                  <a:gd name="T29" fmla="*/ 15 h 31"/>
                  <a:gd name="T30" fmla="*/ 89 w 90"/>
                  <a:gd name="T31" fmla="*/ 10 h 31"/>
                  <a:gd name="T32" fmla="*/ 87 w 90"/>
                  <a:gd name="T33" fmla="*/ 5 h 31"/>
                  <a:gd name="T34" fmla="*/ 82 w 90"/>
                  <a:gd name="T35" fmla="*/ 2 h 31"/>
                  <a:gd name="T36" fmla="*/ 76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6" y="0"/>
                    </a:moveTo>
                    <a:lnTo>
                      <a:pt x="16" y="0"/>
                    </a:lnTo>
                    <a:lnTo>
                      <a:pt x="10" y="2"/>
                    </a:lnTo>
                    <a:lnTo>
                      <a:pt x="5" y="5"/>
                    </a:lnTo>
                    <a:lnTo>
                      <a:pt x="1" y="10"/>
                    </a:lnTo>
                    <a:lnTo>
                      <a:pt x="0" y="15"/>
                    </a:lnTo>
                    <a:lnTo>
                      <a:pt x="1" y="21"/>
                    </a:lnTo>
                    <a:lnTo>
                      <a:pt x="5" y="26"/>
                    </a:lnTo>
                    <a:lnTo>
                      <a:pt x="10" y="30"/>
                    </a:lnTo>
                    <a:lnTo>
                      <a:pt x="16" y="31"/>
                    </a:lnTo>
                    <a:lnTo>
                      <a:pt x="76" y="31"/>
                    </a:lnTo>
                    <a:lnTo>
                      <a:pt x="82" y="30"/>
                    </a:lnTo>
                    <a:lnTo>
                      <a:pt x="87" y="26"/>
                    </a:lnTo>
                    <a:lnTo>
                      <a:pt x="89" y="21"/>
                    </a:lnTo>
                    <a:lnTo>
                      <a:pt x="90" y="15"/>
                    </a:lnTo>
                    <a:lnTo>
                      <a:pt x="89" y="10"/>
                    </a:lnTo>
                    <a:lnTo>
                      <a:pt x="87" y="5"/>
                    </a:lnTo>
                    <a:lnTo>
                      <a:pt x="82" y="2"/>
                    </a:lnTo>
                    <a:lnTo>
                      <a:pt x="76"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2135">
                <a:extLst>
                  <a:ext uri="{FF2B5EF4-FFF2-40B4-BE49-F238E27FC236}">
                    <a16:creationId xmlns:a16="http://schemas.microsoft.com/office/drawing/2014/main" id="{D5218B13-91C3-462B-98EF-2B262FAD8FF7}"/>
                  </a:ext>
                </a:extLst>
              </p:cNvPr>
              <p:cNvSpPr>
                <a:spLocks/>
              </p:cNvSpPr>
              <p:nvPr/>
            </p:nvSpPr>
            <p:spPr bwMode="auto">
              <a:xfrm>
                <a:off x="11074400" y="863600"/>
                <a:ext cx="34925" cy="34925"/>
              </a:xfrm>
              <a:custGeom>
                <a:avLst/>
                <a:gdLst>
                  <a:gd name="T0" fmla="*/ 91 w 107"/>
                  <a:gd name="T1" fmla="*/ 107 h 107"/>
                  <a:gd name="T2" fmla="*/ 97 w 107"/>
                  <a:gd name="T3" fmla="*/ 105 h 107"/>
                  <a:gd name="T4" fmla="*/ 102 w 107"/>
                  <a:gd name="T5" fmla="*/ 102 h 107"/>
                  <a:gd name="T6" fmla="*/ 105 w 107"/>
                  <a:gd name="T7" fmla="*/ 97 h 107"/>
                  <a:gd name="T8" fmla="*/ 107 w 107"/>
                  <a:gd name="T9" fmla="*/ 91 h 107"/>
                  <a:gd name="T10" fmla="*/ 105 w 107"/>
                  <a:gd name="T11" fmla="*/ 86 h 107"/>
                  <a:gd name="T12" fmla="*/ 102 w 107"/>
                  <a:gd name="T13" fmla="*/ 81 h 107"/>
                  <a:gd name="T14" fmla="*/ 26 w 107"/>
                  <a:gd name="T15" fmla="*/ 5 h 107"/>
                  <a:gd name="T16" fmla="*/ 21 w 107"/>
                  <a:gd name="T17" fmla="*/ 2 h 107"/>
                  <a:gd name="T18" fmla="*/ 16 w 107"/>
                  <a:gd name="T19" fmla="*/ 0 h 107"/>
                  <a:gd name="T20" fmla="*/ 10 w 107"/>
                  <a:gd name="T21" fmla="*/ 2 h 107"/>
                  <a:gd name="T22" fmla="*/ 5 w 107"/>
                  <a:gd name="T23" fmla="*/ 5 h 107"/>
                  <a:gd name="T24" fmla="*/ 2 w 107"/>
                  <a:gd name="T25" fmla="*/ 10 h 107"/>
                  <a:gd name="T26" fmla="*/ 0 w 107"/>
                  <a:gd name="T27" fmla="*/ 16 h 107"/>
                  <a:gd name="T28" fmla="*/ 2 w 107"/>
                  <a:gd name="T29" fmla="*/ 21 h 107"/>
                  <a:gd name="T30" fmla="*/ 5 w 107"/>
                  <a:gd name="T31" fmla="*/ 26 h 107"/>
                  <a:gd name="T32" fmla="*/ 81 w 107"/>
                  <a:gd name="T33" fmla="*/ 102 h 107"/>
                  <a:gd name="T34" fmla="*/ 86 w 107"/>
                  <a:gd name="T35" fmla="*/ 105 h 107"/>
                  <a:gd name="T36" fmla="*/ 91 w 107"/>
                  <a:gd name="T3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07">
                    <a:moveTo>
                      <a:pt x="91" y="107"/>
                    </a:moveTo>
                    <a:lnTo>
                      <a:pt x="97" y="105"/>
                    </a:lnTo>
                    <a:lnTo>
                      <a:pt x="102" y="102"/>
                    </a:lnTo>
                    <a:lnTo>
                      <a:pt x="105" y="97"/>
                    </a:lnTo>
                    <a:lnTo>
                      <a:pt x="107" y="91"/>
                    </a:lnTo>
                    <a:lnTo>
                      <a:pt x="105" y="86"/>
                    </a:lnTo>
                    <a:lnTo>
                      <a:pt x="102" y="81"/>
                    </a:lnTo>
                    <a:lnTo>
                      <a:pt x="26" y="5"/>
                    </a:lnTo>
                    <a:lnTo>
                      <a:pt x="21" y="2"/>
                    </a:lnTo>
                    <a:lnTo>
                      <a:pt x="16" y="0"/>
                    </a:lnTo>
                    <a:lnTo>
                      <a:pt x="10" y="2"/>
                    </a:lnTo>
                    <a:lnTo>
                      <a:pt x="5" y="5"/>
                    </a:lnTo>
                    <a:lnTo>
                      <a:pt x="2" y="10"/>
                    </a:lnTo>
                    <a:lnTo>
                      <a:pt x="0" y="16"/>
                    </a:lnTo>
                    <a:lnTo>
                      <a:pt x="2" y="21"/>
                    </a:lnTo>
                    <a:lnTo>
                      <a:pt x="5" y="26"/>
                    </a:lnTo>
                    <a:lnTo>
                      <a:pt x="81" y="102"/>
                    </a:lnTo>
                    <a:lnTo>
                      <a:pt x="86" y="105"/>
                    </a:lnTo>
                    <a:lnTo>
                      <a:pt x="91"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2136">
                <a:extLst>
                  <a:ext uri="{FF2B5EF4-FFF2-40B4-BE49-F238E27FC236}">
                    <a16:creationId xmlns:a16="http://schemas.microsoft.com/office/drawing/2014/main" id="{79CBA838-0B6D-48E1-81F8-E2E26F704A6D}"/>
                  </a:ext>
                </a:extLst>
              </p:cNvPr>
              <p:cNvSpPr>
                <a:spLocks/>
              </p:cNvSpPr>
              <p:nvPr/>
            </p:nvSpPr>
            <p:spPr bwMode="auto">
              <a:xfrm>
                <a:off x="11171238" y="835025"/>
                <a:ext cx="9525" cy="28575"/>
              </a:xfrm>
              <a:custGeom>
                <a:avLst/>
                <a:gdLst>
                  <a:gd name="T0" fmla="*/ 15 w 29"/>
                  <a:gd name="T1" fmla="*/ 90 h 90"/>
                  <a:gd name="T2" fmla="*/ 21 w 29"/>
                  <a:gd name="T3" fmla="*/ 89 h 90"/>
                  <a:gd name="T4" fmla="*/ 26 w 29"/>
                  <a:gd name="T5" fmla="*/ 87 h 90"/>
                  <a:gd name="T6" fmla="*/ 28 w 29"/>
                  <a:gd name="T7" fmla="*/ 82 h 90"/>
                  <a:gd name="T8" fmla="*/ 29 w 29"/>
                  <a:gd name="T9" fmla="*/ 76 h 90"/>
                  <a:gd name="T10" fmla="*/ 29 w 29"/>
                  <a:gd name="T11" fmla="*/ 16 h 90"/>
                  <a:gd name="T12" fmla="*/ 28 w 29"/>
                  <a:gd name="T13" fmla="*/ 10 h 90"/>
                  <a:gd name="T14" fmla="*/ 26 w 29"/>
                  <a:gd name="T15" fmla="*/ 5 h 90"/>
                  <a:gd name="T16" fmla="*/ 21 w 29"/>
                  <a:gd name="T17" fmla="*/ 1 h 90"/>
                  <a:gd name="T18" fmla="*/ 15 w 29"/>
                  <a:gd name="T19" fmla="*/ 0 h 90"/>
                  <a:gd name="T20" fmla="*/ 9 w 29"/>
                  <a:gd name="T21" fmla="*/ 1 h 90"/>
                  <a:gd name="T22" fmla="*/ 4 w 29"/>
                  <a:gd name="T23" fmla="*/ 5 h 90"/>
                  <a:gd name="T24" fmla="*/ 1 w 29"/>
                  <a:gd name="T25" fmla="*/ 10 h 90"/>
                  <a:gd name="T26" fmla="*/ 0 w 29"/>
                  <a:gd name="T27" fmla="*/ 16 h 90"/>
                  <a:gd name="T28" fmla="*/ 0 w 29"/>
                  <a:gd name="T29" fmla="*/ 76 h 90"/>
                  <a:gd name="T30" fmla="*/ 1 w 29"/>
                  <a:gd name="T31" fmla="*/ 82 h 90"/>
                  <a:gd name="T32" fmla="*/ 4 w 29"/>
                  <a:gd name="T33" fmla="*/ 87 h 90"/>
                  <a:gd name="T34" fmla="*/ 9 w 29"/>
                  <a:gd name="T35" fmla="*/ 89 h 90"/>
                  <a:gd name="T36" fmla="*/ 15 w 29"/>
                  <a:gd name="T3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90">
                    <a:moveTo>
                      <a:pt x="15" y="90"/>
                    </a:moveTo>
                    <a:lnTo>
                      <a:pt x="21" y="89"/>
                    </a:lnTo>
                    <a:lnTo>
                      <a:pt x="26" y="87"/>
                    </a:lnTo>
                    <a:lnTo>
                      <a:pt x="28" y="82"/>
                    </a:lnTo>
                    <a:lnTo>
                      <a:pt x="29" y="76"/>
                    </a:lnTo>
                    <a:lnTo>
                      <a:pt x="29" y="16"/>
                    </a:lnTo>
                    <a:lnTo>
                      <a:pt x="28" y="10"/>
                    </a:lnTo>
                    <a:lnTo>
                      <a:pt x="26" y="5"/>
                    </a:lnTo>
                    <a:lnTo>
                      <a:pt x="21" y="1"/>
                    </a:lnTo>
                    <a:lnTo>
                      <a:pt x="15" y="0"/>
                    </a:lnTo>
                    <a:lnTo>
                      <a:pt x="9" y="1"/>
                    </a:lnTo>
                    <a:lnTo>
                      <a:pt x="4" y="5"/>
                    </a:lnTo>
                    <a:lnTo>
                      <a:pt x="1" y="10"/>
                    </a:lnTo>
                    <a:lnTo>
                      <a:pt x="0" y="16"/>
                    </a:lnTo>
                    <a:lnTo>
                      <a:pt x="0" y="76"/>
                    </a:lnTo>
                    <a:lnTo>
                      <a:pt x="1" y="82"/>
                    </a:lnTo>
                    <a:lnTo>
                      <a:pt x="4" y="87"/>
                    </a:lnTo>
                    <a:lnTo>
                      <a:pt x="9" y="89"/>
                    </a:lnTo>
                    <a:lnTo>
                      <a:pt x="15" y="9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2137">
                <a:extLst>
                  <a:ext uri="{FF2B5EF4-FFF2-40B4-BE49-F238E27FC236}">
                    <a16:creationId xmlns:a16="http://schemas.microsoft.com/office/drawing/2014/main" id="{C9945232-9050-4379-AA5C-054331BC4FF8}"/>
                  </a:ext>
                </a:extLst>
              </p:cNvPr>
              <p:cNvSpPr>
                <a:spLocks/>
              </p:cNvSpPr>
              <p:nvPr/>
            </p:nvSpPr>
            <p:spPr bwMode="auto">
              <a:xfrm>
                <a:off x="11242675" y="863600"/>
                <a:ext cx="33338" cy="34925"/>
              </a:xfrm>
              <a:custGeom>
                <a:avLst/>
                <a:gdLst>
                  <a:gd name="T0" fmla="*/ 101 w 106"/>
                  <a:gd name="T1" fmla="*/ 5 h 107"/>
                  <a:gd name="T2" fmla="*/ 96 w 106"/>
                  <a:gd name="T3" fmla="*/ 2 h 107"/>
                  <a:gd name="T4" fmla="*/ 90 w 106"/>
                  <a:gd name="T5" fmla="*/ 0 h 107"/>
                  <a:gd name="T6" fmla="*/ 85 w 106"/>
                  <a:gd name="T7" fmla="*/ 2 h 107"/>
                  <a:gd name="T8" fmla="*/ 80 w 106"/>
                  <a:gd name="T9" fmla="*/ 5 h 107"/>
                  <a:gd name="T10" fmla="*/ 5 w 106"/>
                  <a:gd name="T11" fmla="*/ 80 h 107"/>
                  <a:gd name="T12" fmla="*/ 1 w 106"/>
                  <a:gd name="T13" fmla="*/ 86 h 107"/>
                  <a:gd name="T14" fmla="*/ 0 w 106"/>
                  <a:gd name="T15" fmla="*/ 91 h 107"/>
                  <a:gd name="T16" fmla="*/ 1 w 106"/>
                  <a:gd name="T17" fmla="*/ 97 h 107"/>
                  <a:gd name="T18" fmla="*/ 5 w 106"/>
                  <a:gd name="T19" fmla="*/ 102 h 107"/>
                  <a:gd name="T20" fmla="*/ 10 w 106"/>
                  <a:gd name="T21" fmla="*/ 105 h 107"/>
                  <a:gd name="T22" fmla="*/ 16 w 106"/>
                  <a:gd name="T23" fmla="*/ 107 h 107"/>
                  <a:gd name="T24" fmla="*/ 21 w 106"/>
                  <a:gd name="T25" fmla="*/ 105 h 107"/>
                  <a:gd name="T26" fmla="*/ 25 w 106"/>
                  <a:gd name="T27" fmla="*/ 102 h 107"/>
                  <a:gd name="T28" fmla="*/ 101 w 106"/>
                  <a:gd name="T29" fmla="*/ 26 h 107"/>
                  <a:gd name="T30" fmla="*/ 105 w 106"/>
                  <a:gd name="T31" fmla="*/ 21 h 107"/>
                  <a:gd name="T32" fmla="*/ 106 w 106"/>
                  <a:gd name="T33" fmla="*/ 16 h 107"/>
                  <a:gd name="T34" fmla="*/ 105 w 106"/>
                  <a:gd name="T35" fmla="*/ 10 h 107"/>
                  <a:gd name="T36" fmla="*/ 101 w 106"/>
                  <a:gd name="T37"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07">
                    <a:moveTo>
                      <a:pt x="101" y="5"/>
                    </a:moveTo>
                    <a:lnTo>
                      <a:pt x="96" y="2"/>
                    </a:lnTo>
                    <a:lnTo>
                      <a:pt x="90" y="0"/>
                    </a:lnTo>
                    <a:lnTo>
                      <a:pt x="85" y="2"/>
                    </a:lnTo>
                    <a:lnTo>
                      <a:pt x="80" y="5"/>
                    </a:lnTo>
                    <a:lnTo>
                      <a:pt x="5" y="80"/>
                    </a:lnTo>
                    <a:lnTo>
                      <a:pt x="1" y="86"/>
                    </a:lnTo>
                    <a:lnTo>
                      <a:pt x="0" y="91"/>
                    </a:lnTo>
                    <a:lnTo>
                      <a:pt x="1" y="97"/>
                    </a:lnTo>
                    <a:lnTo>
                      <a:pt x="5" y="102"/>
                    </a:lnTo>
                    <a:lnTo>
                      <a:pt x="10" y="105"/>
                    </a:lnTo>
                    <a:lnTo>
                      <a:pt x="16" y="107"/>
                    </a:lnTo>
                    <a:lnTo>
                      <a:pt x="21" y="105"/>
                    </a:lnTo>
                    <a:lnTo>
                      <a:pt x="25" y="102"/>
                    </a:lnTo>
                    <a:lnTo>
                      <a:pt x="101" y="26"/>
                    </a:lnTo>
                    <a:lnTo>
                      <a:pt x="105" y="21"/>
                    </a:lnTo>
                    <a:lnTo>
                      <a:pt x="106" y="16"/>
                    </a:lnTo>
                    <a:lnTo>
                      <a:pt x="105" y="10"/>
                    </a:lnTo>
                    <a:lnTo>
                      <a:pt x="101" y="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2138">
                <a:extLst>
                  <a:ext uri="{FF2B5EF4-FFF2-40B4-BE49-F238E27FC236}">
                    <a16:creationId xmlns:a16="http://schemas.microsoft.com/office/drawing/2014/main" id="{426F4604-1760-4ACC-B89B-50F92654B44A}"/>
                  </a:ext>
                </a:extLst>
              </p:cNvPr>
              <p:cNvSpPr>
                <a:spLocks/>
              </p:cNvSpPr>
              <p:nvPr/>
            </p:nvSpPr>
            <p:spPr bwMode="auto">
              <a:xfrm>
                <a:off x="11276013" y="949325"/>
                <a:ext cx="28575" cy="11113"/>
              </a:xfrm>
              <a:custGeom>
                <a:avLst/>
                <a:gdLst>
                  <a:gd name="T0" fmla="*/ 75 w 90"/>
                  <a:gd name="T1" fmla="*/ 0 h 31"/>
                  <a:gd name="T2" fmla="*/ 15 w 90"/>
                  <a:gd name="T3" fmla="*/ 0 h 31"/>
                  <a:gd name="T4" fmla="*/ 9 w 90"/>
                  <a:gd name="T5" fmla="*/ 2 h 31"/>
                  <a:gd name="T6" fmla="*/ 4 w 90"/>
                  <a:gd name="T7" fmla="*/ 5 h 31"/>
                  <a:gd name="T8" fmla="*/ 1 w 90"/>
                  <a:gd name="T9" fmla="*/ 10 h 31"/>
                  <a:gd name="T10" fmla="*/ 0 w 90"/>
                  <a:gd name="T11" fmla="*/ 15 h 31"/>
                  <a:gd name="T12" fmla="*/ 1 w 90"/>
                  <a:gd name="T13" fmla="*/ 21 h 31"/>
                  <a:gd name="T14" fmla="*/ 4 w 90"/>
                  <a:gd name="T15" fmla="*/ 26 h 31"/>
                  <a:gd name="T16" fmla="*/ 9 w 90"/>
                  <a:gd name="T17" fmla="*/ 30 h 31"/>
                  <a:gd name="T18" fmla="*/ 15 w 90"/>
                  <a:gd name="T19" fmla="*/ 31 h 31"/>
                  <a:gd name="T20" fmla="*/ 75 w 90"/>
                  <a:gd name="T21" fmla="*/ 31 h 31"/>
                  <a:gd name="T22" fmla="*/ 81 w 90"/>
                  <a:gd name="T23" fmla="*/ 30 h 31"/>
                  <a:gd name="T24" fmla="*/ 86 w 90"/>
                  <a:gd name="T25" fmla="*/ 26 h 31"/>
                  <a:gd name="T26" fmla="*/ 89 w 90"/>
                  <a:gd name="T27" fmla="*/ 21 h 31"/>
                  <a:gd name="T28" fmla="*/ 90 w 90"/>
                  <a:gd name="T29" fmla="*/ 15 h 31"/>
                  <a:gd name="T30" fmla="*/ 89 w 90"/>
                  <a:gd name="T31" fmla="*/ 10 h 31"/>
                  <a:gd name="T32" fmla="*/ 86 w 90"/>
                  <a:gd name="T33" fmla="*/ 5 h 31"/>
                  <a:gd name="T34" fmla="*/ 81 w 90"/>
                  <a:gd name="T35" fmla="*/ 2 h 31"/>
                  <a:gd name="T36" fmla="*/ 75 w 90"/>
                  <a:gd name="T3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31">
                    <a:moveTo>
                      <a:pt x="75" y="0"/>
                    </a:moveTo>
                    <a:lnTo>
                      <a:pt x="15" y="0"/>
                    </a:lnTo>
                    <a:lnTo>
                      <a:pt x="9" y="2"/>
                    </a:lnTo>
                    <a:lnTo>
                      <a:pt x="4" y="5"/>
                    </a:lnTo>
                    <a:lnTo>
                      <a:pt x="1" y="10"/>
                    </a:lnTo>
                    <a:lnTo>
                      <a:pt x="0" y="15"/>
                    </a:lnTo>
                    <a:lnTo>
                      <a:pt x="1" y="21"/>
                    </a:lnTo>
                    <a:lnTo>
                      <a:pt x="4" y="26"/>
                    </a:lnTo>
                    <a:lnTo>
                      <a:pt x="9" y="30"/>
                    </a:lnTo>
                    <a:lnTo>
                      <a:pt x="15" y="31"/>
                    </a:lnTo>
                    <a:lnTo>
                      <a:pt x="75" y="31"/>
                    </a:lnTo>
                    <a:lnTo>
                      <a:pt x="81" y="30"/>
                    </a:lnTo>
                    <a:lnTo>
                      <a:pt x="86" y="26"/>
                    </a:lnTo>
                    <a:lnTo>
                      <a:pt x="89" y="21"/>
                    </a:lnTo>
                    <a:lnTo>
                      <a:pt x="90" y="15"/>
                    </a:lnTo>
                    <a:lnTo>
                      <a:pt x="89" y="10"/>
                    </a:lnTo>
                    <a:lnTo>
                      <a:pt x="86" y="5"/>
                    </a:lnTo>
                    <a:lnTo>
                      <a:pt x="81" y="2"/>
                    </a:lnTo>
                    <a:lnTo>
                      <a:pt x="7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09" name="Graphic 108">
              <a:extLst>
                <a:ext uri="{FF2B5EF4-FFF2-40B4-BE49-F238E27FC236}">
                  <a16:creationId xmlns:a16="http://schemas.microsoft.com/office/drawing/2014/main" id="{AB14E728-3ED0-4488-8647-1BD0CBFE0B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22912" y="3550090"/>
              <a:ext cx="292695" cy="407228"/>
            </a:xfrm>
            <a:prstGeom prst="rect">
              <a:avLst/>
            </a:prstGeom>
          </p:spPr>
        </p:pic>
        <p:grpSp>
          <p:nvGrpSpPr>
            <p:cNvPr id="110" name="Group 109">
              <a:extLst>
                <a:ext uri="{FF2B5EF4-FFF2-40B4-BE49-F238E27FC236}">
                  <a16:creationId xmlns:a16="http://schemas.microsoft.com/office/drawing/2014/main" id="{7F861675-2BA7-4EA2-97FB-B7C30872A111}"/>
                </a:ext>
              </a:extLst>
            </p:cNvPr>
            <p:cNvGrpSpPr/>
            <p:nvPr/>
          </p:nvGrpSpPr>
          <p:grpSpPr>
            <a:xfrm>
              <a:off x="4981165" y="4728306"/>
              <a:ext cx="543161" cy="545556"/>
              <a:chOff x="5554663" y="3971925"/>
              <a:chExt cx="360362" cy="361951"/>
            </a:xfrm>
            <a:solidFill>
              <a:schemeClr val="bg1"/>
            </a:solidFill>
          </p:grpSpPr>
          <p:sp>
            <p:nvSpPr>
              <p:cNvPr id="111" name="Freeform 89">
                <a:extLst>
                  <a:ext uri="{FF2B5EF4-FFF2-40B4-BE49-F238E27FC236}">
                    <a16:creationId xmlns:a16="http://schemas.microsoft.com/office/drawing/2014/main" id="{42A108C7-721D-451E-9F4D-BAA83BFB2800}"/>
                  </a:ext>
                </a:extLst>
              </p:cNvPr>
              <p:cNvSpPr>
                <a:spLocks noEditPoints="1"/>
              </p:cNvSpPr>
              <p:nvPr/>
            </p:nvSpPr>
            <p:spPr bwMode="auto">
              <a:xfrm>
                <a:off x="5554663" y="4078288"/>
                <a:ext cx="255588" cy="255588"/>
              </a:xfrm>
              <a:custGeom>
                <a:avLst/>
                <a:gdLst>
                  <a:gd name="T0" fmla="*/ 67 w 68"/>
                  <a:gd name="T1" fmla="*/ 41 h 68"/>
                  <a:gd name="T2" fmla="*/ 62 w 68"/>
                  <a:gd name="T3" fmla="*/ 38 h 68"/>
                  <a:gd name="T4" fmla="*/ 62 w 68"/>
                  <a:gd name="T5" fmla="*/ 34 h 68"/>
                  <a:gd name="T6" fmla="*/ 62 w 68"/>
                  <a:gd name="T7" fmla="*/ 30 h 68"/>
                  <a:gd name="T8" fmla="*/ 67 w 68"/>
                  <a:gd name="T9" fmla="*/ 27 h 68"/>
                  <a:gd name="T10" fmla="*/ 67 w 68"/>
                  <a:gd name="T11" fmla="*/ 24 h 68"/>
                  <a:gd name="T12" fmla="*/ 59 w 68"/>
                  <a:gd name="T13" fmla="*/ 10 h 68"/>
                  <a:gd name="T14" fmla="*/ 58 w 68"/>
                  <a:gd name="T15" fmla="*/ 9 h 68"/>
                  <a:gd name="T16" fmla="*/ 57 w 68"/>
                  <a:gd name="T17" fmla="*/ 9 h 68"/>
                  <a:gd name="T18" fmla="*/ 52 w 68"/>
                  <a:gd name="T19" fmla="*/ 12 h 68"/>
                  <a:gd name="T20" fmla="*/ 44 w 68"/>
                  <a:gd name="T21" fmla="*/ 8 h 68"/>
                  <a:gd name="T22" fmla="*/ 44 w 68"/>
                  <a:gd name="T23" fmla="*/ 2 h 68"/>
                  <a:gd name="T24" fmla="*/ 42 w 68"/>
                  <a:gd name="T25" fmla="*/ 0 h 68"/>
                  <a:gd name="T26" fmla="*/ 26 w 68"/>
                  <a:gd name="T27" fmla="*/ 0 h 68"/>
                  <a:gd name="T28" fmla="*/ 24 w 68"/>
                  <a:gd name="T29" fmla="*/ 2 h 68"/>
                  <a:gd name="T30" fmla="*/ 24 w 68"/>
                  <a:gd name="T31" fmla="*/ 8 h 68"/>
                  <a:gd name="T32" fmla="*/ 17 w 68"/>
                  <a:gd name="T33" fmla="*/ 12 h 68"/>
                  <a:gd name="T34" fmla="*/ 11 w 68"/>
                  <a:gd name="T35" fmla="*/ 9 h 68"/>
                  <a:gd name="T36" fmla="*/ 9 w 68"/>
                  <a:gd name="T37" fmla="*/ 10 h 68"/>
                  <a:gd name="T38" fmla="*/ 1 w 68"/>
                  <a:gd name="T39" fmla="*/ 24 h 68"/>
                  <a:gd name="T40" fmla="*/ 0 w 68"/>
                  <a:gd name="T41" fmla="*/ 25 h 68"/>
                  <a:gd name="T42" fmla="*/ 1 w 68"/>
                  <a:gd name="T43" fmla="*/ 27 h 68"/>
                  <a:gd name="T44" fmla="*/ 6 w 68"/>
                  <a:gd name="T45" fmla="*/ 30 h 68"/>
                  <a:gd name="T46" fmla="*/ 6 w 68"/>
                  <a:gd name="T47" fmla="*/ 34 h 68"/>
                  <a:gd name="T48" fmla="*/ 6 w 68"/>
                  <a:gd name="T49" fmla="*/ 38 h 68"/>
                  <a:gd name="T50" fmla="*/ 1 w 68"/>
                  <a:gd name="T51" fmla="*/ 41 h 68"/>
                  <a:gd name="T52" fmla="*/ 1 w 68"/>
                  <a:gd name="T53" fmla="*/ 44 h 68"/>
                  <a:gd name="T54" fmla="*/ 9 w 68"/>
                  <a:gd name="T55" fmla="*/ 58 h 68"/>
                  <a:gd name="T56" fmla="*/ 11 w 68"/>
                  <a:gd name="T57" fmla="*/ 59 h 68"/>
                  <a:gd name="T58" fmla="*/ 17 w 68"/>
                  <a:gd name="T59" fmla="*/ 56 h 68"/>
                  <a:gd name="T60" fmla="*/ 24 w 68"/>
                  <a:gd name="T61" fmla="*/ 60 h 68"/>
                  <a:gd name="T62" fmla="*/ 24 w 68"/>
                  <a:gd name="T63" fmla="*/ 66 h 68"/>
                  <a:gd name="T64" fmla="*/ 26 w 68"/>
                  <a:gd name="T65" fmla="*/ 68 h 68"/>
                  <a:gd name="T66" fmla="*/ 42 w 68"/>
                  <a:gd name="T67" fmla="*/ 68 h 68"/>
                  <a:gd name="T68" fmla="*/ 44 w 68"/>
                  <a:gd name="T69" fmla="*/ 66 h 68"/>
                  <a:gd name="T70" fmla="*/ 44 w 68"/>
                  <a:gd name="T71" fmla="*/ 60 h 68"/>
                  <a:gd name="T72" fmla="*/ 52 w 68"/>
                  <a:gd name="T73" fmla="*/ 56 h 68"/>
                  <a:gd name="T74" fmla="*/ 57 w 68"/>
                  <a:gd name="T75" fmla="*/ 59 h 68"/>
                  <a:gd name="T76" fmla="*/ 58 w 68"/>
                  <a:gd name="T77" fmla="*/ 59 h 68"/>
                  <a:gd name="T78" fmla="*/ 60 w 68"/>
                  <a:gd name="T79" fmla="*/ 58 h 68"/>
                  <a:gd name="T80" fmla="*/ 68 w 68"/>
                  <a:gd name="T81" fmla="*/ 44 h 68"/>
                  <a:gd name="T82" fmla="*/ 67 w 68"/>
                  <a:gd name="T83" fmla="*/ 41 h 68"/>
                  <a:gd name="T84" fmla="*/ 34 w 68"/>
                  <a:gd name="T85" fmla="*/ 48 h 68"/>
                  <a:gd name="T86" fmla="*/ 20 w 68"/>
                  <a:gd name="T87" fmla="*/ 34 h 68"/>
                  <a:gd name="T88" fmla="*/ 34 w 68"/>
                  <a:gd name="T89" fmla="*/ 20 h 68"/>
                  <a:gd name="T90" fmla="*/ 48 w 68"/>
                  <a:gd name="T91" fmla="*/ 34 h 68"/>
                  <a:gd name="T92" fmla="*/ 34 w 68"/>
                  <a:gd name="T93"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68">
                    <a:moveTo>
                      <a:pt x="67" y="41"/>
                    </a:moveTo>
                    <a:cubicBezTo>
                      <a:pt x="62" y="38"/>
                      <a:pt x="62" y="38"/>
                      <a:pt x="62" y="38"/>
                    </a:cubicBezTo>
                    <a:cubicBezTo>
                      <a:pt x="62" y="37"/>
                      <a:pt x="62" y="35"/>
                      <a:pt x="62" y="34"/>
                    </a:cubicBezTo>
                    <a:cubicBezTo>
                      <a:pt x="62" y="33"/>
                      <a:pt x="62" y="31"/>
                      <a:pt x="62" y="30"/>
                    </a:cubicBezTo>
                    <a:cubicBezTo>
                      <a:pt x="67" y="27"/>
                      <a:pt x="67" y="27"/>
                      <a:pt x="67" y="27"/>
                    </a:cubicBezTo>
                    <a:cubicBezTo>
                      <a:pt x="68" y="26"/>
                      <a:pt x="68" y="25"/>
                      <a:pt x="67" y="24"/>
                    </a:cubicBezTo>
                    <a:cubicBezTo>
                      <a:pt x="59" y="10"/>
                      <a:pt x="59" y="10"/>
                      <a:pt x="59" y="10"/>
                    </a:cubicBezTo>
                    <a:cubicBezTo>
                      <a:pt x="59" y="10"/>
                      <a:pt x="59" y="9"/>
                      <a:pt x="58" y="9"/>
                    </a:cubicBezTo>
                    <a:cubicBezTo>
                      <a:pt x="58" y="9"/>
                      <a:pt x="57" y="9"/>
                      <a:pt x="57" y="9"/>
                    </a:cubicBezTo>
                    <a:cubicBezTo>
                      <a:pt x="52" y="12"/>
                      <a:pt x="52" y="12"/>
                      <a:pt x="52" y="12"/>
                    </a:cubicBezTo>
                    <a:cubicBezTo>
                      <a:pt x="50" y="10"/>
                      <a:pt x="47" y="9"/>
                      <a:pt x="44" y="8"/>
                    </a:cubicBezTo>
                    <a:cubicBezTo>
                      <a:pt x="44" y="2"/>
                      <a:pt x="44" y="2"/>
                      <a:pt x="44" y="2"/>
                    </a:cubicBezTo>
                    <a:cubicBezTo>
                      <a:pt x="44" y="1"/>
                      <a:pt x="43" y="0"/>
                      <a:pt x="42" y="0"/>
                    </a:cubicBezTo>
                    <a:cubicBezTo>
                      <a:pt x="26" y="0"/>
                      <a:pt x="26" y="0"/>
                      <a:pt x="26" y="0"/>
                    </a:cubicBezTo>
                    <a:cubicBezTo>
                      <a:pt x="25" y="0"/>
                      <a:pt x="24" y="1"/>
                      <a:pt x="24" y="2"/>
                    </a:cubicBezTo>
                    <a:cubicBezTo>
                      <a:pt x="24" y="8"/>
                      <a:pt x="24" y="8"/>
                      <a:pt x="24" y="8"/>
                    </a:cubicBezTo>
                    <a:cubicBezTo>
                      <a:pt x="22" y="9"/>
                      <a:pt x="19" y="10"/>
                      <a:pt x="17" y="12"/>
                    </a:cubicBezTo>
                    <a:cubicBezTo>
                      <a:pt x="11" y="9"/>
                      <a:pt x="11" y="9"/>
                      <a:pt x="11" y="9"/>
                    </a:cubicBezTo>
                    <a:cubicBezTo>
                      <a:pt x="10" y="9"/>
                      <a:pt x="9" y="9"/>
                      <a:pt x="9" y="10"/>
                    </a:cubicBezTo>
                    <a:cubicBezTo>
                      <a:pt x="1" y="24"/>
                      <a:pt x="1" y="24"/>
                      <a:pt x="1" y="24"/>
                    </a:cubicBezTo>
                    <a:cubicBezTo>
                      <a:pt x="0" y="24"/>
                      <a:pt x="0" y="25"/>
                      <a:pt x="0" y="25"/>
                    </a:cubicBezTo>
                    <a:cubicBezTo>
                      <a:pt x="1" y="26"/>
                      <a:pt x="1" y="26"/>
                      <a:pt x="1" y="27"/>
                    </a:cubicBezTo>
                    <a:cubicBezTo>
                      <a:pt x="6" y="30"/>
                      <a:pt x="6" y="30"/>
                      <a:pt x="6" y="30"/>
                    </a:cubicBezTo>
                    <a:cubicBezTo>
                      <a:pt x="6" y="31"/>
                      <a:pt x="6" y="33"/>
                      <a:pt x="6" y="34"/>
                    </a:cubicBezTo>
                    <a:cubicBezTo>
                      <a:pt x="6" y="35"/>
                      <a:pt x="6" y="37"/>
                      <a:pt x="6" y="38"/>
                    </a:cubicBezTo>
                    <a:cubicBezTo>
                      <a:pt x="1" y="41"/>
                      <a:pt x="1" y="41"/>
                      <a:pt x="1" y="41"/>
                    </a:cubicBezTo>
                    <a:cubicBezTo>
                      <a:pt x="0" y="42"/>
                      <a:pt x="0" y="43"/>
                      <a:pt x="1" y="44"/>
                    </a:cubicBezTo>
                    <a:cubicBezTo>
                      <a:pt x="9" y="58"/>
                      <a:pt x="9" y="58"/>
                      <a:pt x="9" y="58"/>
                    </a:cubicBezTo>
                    <a:cubicBezTo>
                      <a:pt x="9" y="59"/>
                      <a:pt x="10" y="59"/>
                      <a:pt x="11" y="59"/>
                    </a:cubicBezTo>
                    <a:cubicBezTo>
                      <a:pt x="17" y="56"/>
                      <a:pt x="17" y="56"/>
                      <a:pt x="17" y="56"/>
                    </a:cubicBezTo>
                    <a:cubicBezTo>
                      <a:pt x="19" y="58"/>
                      <a:pt x="22" y="59"/>
                      <a:pt x="24" y="60"/>
                    </a:cubicBezTo>
                    <a:cubicBezTo>
                      <a:pt x="24" y="66"/>
                      <a:pt x="24" y="66"/>
                      <a:pt x="24" y="66"/>
                    </a:cubicBezTo>
                    <a:cubicBezTo>
                      <a:pt x="24" y="67"/>
                      <a:pt x="25" y="68"/>
                      <a:pt x="26" y="68"/>
                    </a:cubicBezTo>
                    <a:cubicBezTo>
                      <a:pt x="42" y="68"/>
                      <a:pt x="42" y="68"/>
                      <a:pt x="42" y="68"/>
                    </a:cubicBezTo>
                    <a:cubicBezTo>
                      <a:pt x="43" y="68"/>
                      <a:pt x="44" y="67"/>
                      <a:pt x="44" y="66"/>
                    </a:cubicBezTo>
                    <a:cubicBezTo>
                      <a:pt x="44" y="60"/>
                      <a:pt x="44" y="60"/>
                      <a:pt x="44" y="60"/>
                    </a:cubicBezTo>
                    <a:cubicBezTo>
                      <a:pt x="47" y="59"/>
                      <a:pt x="50" y="58"/>
                      <a:pt x="52" y="56"/>
                    </a:cubicBezTo>
                    <a:cubicBezTo>
                      <a:pt x="57" y="59"/>
                      <a:pt x="57" y="59"/>
                      <a:pt x="57" y="59"/>
                    </a:cubicBezTo>
                    <a:cubicBezTo>
                      <a:pt x="57" y="59"/>
                      <a:pt x="58" y="59"/>
                      <a:pt x="58" y="59"/>
                    </a:cubicBezTo>
                    <a:cubicBezTo>
                      <a:pt x="59" y="59"/>
                      <a:pt x="59" y="58"/>
                      <a:pt x="60" y="58"/>
                    </a:cubicBezTo>
                    <a:cubicBezTo>
                      <a:pt x="68" y="44"/>
                      <a:pt x="68" y="44"/>
                      <a:pt x="68" y="44"/>
                    </a:cubicBezTo>
                    <a:cubicBezTo>
                      <a:pt x="68" y="43"/>
                      <a:pt x="68" y="42"/>
                      <a:pt x="67" y="41"/>
                    </a:cubicBezTo>
                    <a:close/>
                    <a:moveTo>
                      <a:pt x="34" y="48"/>
                    </a:moveTo>
                    <a:cubicBezTo>
                      <a:pt x="26" y="48"/>
                      <a:pt x="20" y="42"/>
                      <a:pt x="20" y="34"/>
                    </a:cubicBezTo>
                    <a:cubicBezTo>
                      <a:pt x="20" y="26"/>
                      <a:pt x="26" y="20"/>
                      <a:pt x="34" y="20"/>
                    </a:cubicBezTo>
                    <a:cubicBezTo>
                      <a:pt x="42" y="20"/>
                      <a:pt x="48" y="26"/>
                      <a:pt x="48" y="34"/>
                    </a:cubicBezTo>
                    <a:cubicBezTo>
                      <a:pt x="48" y="42"/>
                      <a:pt x="42" y="48"/>
                      <a:pt x="34" y="4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90">
                <a:extLst>
                  <a:ext uri="{FF2B5EF4-FFF2-40B4-BE49-F238E27FC236}">
                    <a16:creationId xmlns:a16="http://schemas.microsoft.com/office/drawing/2014/main" id="{567CFAFA-5E4C-47A0-9D57-58D0E4A61865}"/>
                  </a:ext>
                </a:extLst>
              </p:cNvPr>
              <p:cNvSpPr>
                <a:spLocks noEditPoints="1"/>
              </p:cNvSpPr>
              <p:nvPr/>
            </p:nvSpPr>
            <p:spPr bwMode="auto">
              <a:xfrm>
                <a:off x="5765800" y="3971925"/>
                <a:ext cx="149225" cy="150813"/>
              </a:xfrm>
              <a:custGeom>
                <a:avLst/>
                <a:gdLst>
                  <a:gd name="T0" fmla="*/ 39 w 40"/>
                  <a:gd name="T1" fmla="*/ 24 h 40"/>
                  <a:gd name="T2" fmla="*/ 36 w 40"/>
                  <a:gd name="T3" fmla="*/ 22 h 40"/>
                  <a:gd name="T4" fmla="*/ 36 w 40"/>
                  <a:gd name="T5" fmla="*/ 20 h 40"/>
                  <a:gd name="T6" fmla="*/ 36 w 40"/>
                  <a:gd name="T7" fmla="*/ 18 h 40"/>
                  <a:gd name="T8" fmla="*/ 39 w 40"/>
                  <a:gd name="T9" fmla="*/ 16 h 40"/>
                  <a:gd name="T10" fmla="*/ 39 w 40"/>
                  <a:gd name="T11" fmla="*/ 13 h 40"/>
                  <a:gd name="T12" fmla="*/ 35 w 40"/>
                  <a:gd name="T13" fmla="*/ 7 h 40"/>
                  <a:gd name="T14" fmla="*/ 34 w 40"/>
                  <a:gd name="T15" fmla="*/ 6 h 40"/>
                  <a:gd name="T16" fmla="*/ 33 w 40"/>
                  <a:gd name="T17" fmla="*/ 6 h 40"/>
                  <a:gd name="T18" fmla="*/ 30 w 40"/>
                  <a:gd name="T19" fmla="*/ 7 h 40"/>
                  <a:gd name="T20" fmla="*/ 26 w 40"/>
                  <a:gd name="T21" fmla="*/ 5 h 40"/>
                  <a:gd name="T22" fmla="*/ 26 w 40"/>
                  <a:gd name="T23" fmla="*/ 2 h 40"/>
                  <a:gd name="T24" fmla="*/ 24 w 40"/>
                  <a:gd name="T25" fmla="*/ 0 h 40"/>
                  <a:gd name="T26" fmla="*/ 16 w 40"/>
                  <a:gd name="T27" fmla="*/ 0 h 40"/>
                  <a:gd name="T28" fmla="*/ 14 w 40"/>
                  <a:gd name="T29" fmla="*/ 2 h 40"/>
                  <a:gd name="T30" fmla="*/ 14 w 40"/>
                  <a:gd name="T31" fmla="*/ 5 h 40"/>
                  <a:gd name="T32" fmla="*/ 10 w 40"/>
                  <a:gd name="T33" fmla="*/ 7 h 40"/>
                  <a:gd name="T34" fmla="*/ 8 w 40"/>
                  <a:gd name="T35" fmla="*/ 6 h 40"/>
                  <a:gd name="T36" fmla="*/ 5 w 40"/>
                  <a:gd name="T37" fmla="*/ 7 h 40"/>
                  <a:gd name="T38" fmla="*/ 1 w 40"/>
                  <a:gd name="T39" fmla="*/ 13 h 40"/>
                  <a:gd name="T40" fmla="*/ 1 w 40"/>
                  <a:gd name="T41" fmla="*/ 15 h 40"/>
                  <a:gd name="T42" fmla="*/ 1 w 40"/>
                  <a:gd name="T43" fmla="*/ 16 h 40"/>
                  <a:gd name="T44" fmla="*/ 4 w 40"/>
                  <a:gd name="T45" fmla="*/ 18 h 40"/>
                  <a:gd name="T46" fmla="*/ 4 w 40"/>
                  <a:gd name="T47" fmla="*/ 20 h 40"/>
                  <a:gd name="T48" fmla="*/ 4 w 40"/>
                  <a:gd name="T49" fmla="*/ 22 h 40"/>
                  <a:gd name="T50" fmla="*/ 1 w 40"/>
                  <a:gd name="T51" fmla="*/ 24 h 40"/>
                  <a:gd name="T52" fmla="*/ 1 w 40"/>
                  <a:gd name="T53" fmla="*/ 25 h 40"/>
                  <a:gd name="T54" fmla="*/ 1 w 40"/>
                  <a:gd name="T55" fmla="*/ 27 h 40"/>
                  <a:gd name="T56" fmla="*/ 5 w 40"/>
                  <a:gd name="T57" fmla="*/ 33 h 40"/>
                  <a:gd name="T58" fmla="*/ 7 w 40"/>
                  <a:gd name="T59" fmla="*/ 34 h 40"/>
                  <a:gd name="T60" fmla="*/ 10 w 40"/>
                  <a:gd name="T61" fmla="*/ 33 h 40"/>
                  <a:gd name="T62" fmla="*/ 14 w 40"/>
                  <a:gd name="T63" fmla="*/ 35 h 40"/>
                  <a:gd name="T64" fmla="*/ 14 w 40"/>
                  <a:gd name="T65" fmla="*/ 38 h 40"/>
                  <a:gd name="T66" fmla="*/ 16 w 40"/>
                  <a:gd name="T67" fmla="*/ 40 h 40"/>
                  <a:gd name="T68" fmla="*/ 24 w 40"/>
                  <a:gd name="T69" fmla="*/ 40 h 40"/>
                  <a:gd name="T70" fmla="*/ 26 w 40"/>
                  <a:gd name="T71" fmla="*/ 38 h 40"/>
                  <a:gd name="T72" fmla="*/ 26 w 40"/>
                  <a:gd name="T73" fmla="*/ 35 h 40"/>
                  <a:gd name="T74" fmla="*/ 30 w 40"/>
                  <a:gd name="T75" fmla="*/ 33 h 40"/>
                  <a:gd name="T76" fmla="*/ 33 w 40"/>
                  <a:gd name="T77" fmla="*/ 34 h 40"/>
                  <a:gd name="T78" fmla="*/ 34 w 40"/>
                  <a:gd name="T79" fmla="*/ 34 h 40"/>
                  <a:gd name="T80" fmla="*/ 35 w 40"/>
                  <a:gd name="T81" fmla="*/ 33 h 40"/>
                  <a:gd name="T82" fmla="*/ 39 w 40"/>
                  <a:gd name="T83" fmla="*/ 27 h 40"/>
                  <a:gd name="T84" fmla="*/ 39 w 40"/>
                  <a:gd name="T85" fmla="*/ 24 h 40"/>
                  <a:gd name="T86" fmla="*/ 20 w 40"/>
                  <a:gd name="T87" fmla="*/ 28 h 40"/>
                  <a:gd name="T88" fmla="*/ 12 w 40"/>
                  <a:gd name="T89" fmla="*/ 20 h 40"/>
                  <a:gd name="T90" fmla="*/ 20 w 40"/>
                  <a:gd name="T91" fmla="*/ 12 h 40"/>
                  <a:gd name="T92" fmla="*/ 28 w 40"/>
                  <a:gd name="T93" fmla="*/ 20 h 40"/>
                  <a:gd name="T94" fmla="*/ 20 w 40"/>
                  <a:gd name="T95"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 h="40">
                    <a:moveTo>
                      <a:pt x="39" y="24"/>
                    </a:moveTo>
                    <a:cubicBezTo>
                      <a:pt x="36" y="22"/>
                      <a:pt x="36" y="22"/>
                      <a:pt x="36" y="22"/>
                    </a:cubicBezTo>
                    <a:cubicBezTo>
                      <a:pt x="36" y="21"/>
                      <a:pt x="36" y="21"/>
                      <a:pt x="36" y="20"/>
                    </a:cubicBezTo>
                    <a:cubicBezTo>
                      <a:pt x="36" y="19"/>
                      <a:pt x="36" y="19"/>
                      <a:pt x="36" y="18"/>
                    </a:cubicBezTo>
                    <a:cubicBezTo>
                      <a:pt x="39" y="16"/>
                      <a:pt x="39" y="16"/>
                      <a:pt x="39" y="16"/>
                    </a:cubicBezTo>
                    <a:cubicBezTo>
                      <a:pt x="40" y="16"/>
                      <a:pt x="40" y="14"/>
                      <a:pt x="39" y="13"/>
                    </a:cubicBezTo>
                    <a:cubicBezTo>
                      <a:pt x="35" y="7"/>
                      <a:pt x="35" y="7"/>
                      <a:pt x="35" y="7"/>
                    </a:cubicBezTo>
                    <a:cubicBezTo>
                      <a:pt x="35" y="6"/>
                      <a:pt x="35" y="6"/>
                      <a:pt x="34" y="6"/>
                    </a:cubicBezTo>
                    <a:cubicBezTo>
                      <a:pt x="34" y="5"/>
                      <a:pt x="33" y="6"/>
                      <a:pt x="33" y="6"/>
                    </a:cubicBezTo>
                    <a:cubicBezTo>
                      <a:pt x="30" y="7"/>
                      <a:pt x="30" y="7"/>
                      <a:pt x="30" y="7"/>
                    </a:cubicBezTo>
                    <a:cubicBezTo>
                      <a:pt x="29" y="6"/>
                      <a:pt x="28" y="6"/>
                      <a:pt x="26" y="5"/>
                    </a:cubicBezTo>
                    <a:cubicBezTo>
                      <a:pt x="26" y="2"/>
                      <a:pt x="26" y="2"/>
                      <a:pt x="26" y="2"/>
                    </a:cubicBezTo>
                    <a:cubicBezTo>
                      <a:pt x="26" y="1"/>
                      <a:pt x="25" y="0"/>
                      <a:pt x="24" y="0"/>
                    </a:cubicBezTo>
                    <a:cubicBezTo>
                      <a:pt x="16" y="0"/>
                      <a:pt x="16" y="0"/>
                      <a:pt x="16" y="0"/>
                    </a:cubicBezTo>
                    <a:cubicBezTo>
                      <a:pt x="15" y="0"/>
                      <a:pt x="14" y="1"/>
                      <a:pt x="14" y="2"/>
                    </a:cubicBezTo>
                    <a:cubicBezTo>
                      <a:pt x="14" y="5"/>
                      <a:pt x="14" y="5"/>
                      <a:pt x="14" y="5"/>
                    </a:cubicBezTo>
                    <a:cubicBezTo>
                      <a:pt x="13" y="6"/>
                      <a:pt x="12" y="7"/>
                      <a:pt x="10" y="7"/>
                    </a:cubicBezTo>
                    <a:cubicBezTo>
                      <a:pt x="8" y="6"/>
                      <a:pt x="8" y="6"/>
                      <a:pt x="8" y="6"/>
                    </a:cubicBezTo>
                    <a:cubicBezTo>
                      <a:pt x="7" y="5"/>
                      <a:pt x="5" y="6"/>
                      <a:pt x="5" y="7"/>
                    </a:cubicBezTo>
                    <a:cubicBezTo>
                      <a:pt x="1" y="13"/>
                      <a:pt x="1" y="13"/>
                      <a:pt x="1" y="13"/>
                    </a:cubicBezTo>
                    <a:cubicBezTo>
                      <a:pt x="0" y="14"/>
                      <a:pt x="0" y="14"/>
                      <a:pt x="1" y="15"/>
                    </a:cubicBezTo>
                    <a:cubicBezTo>
                      <a:pt x="1" y="15"/>
                      <a:pt x="1" y="16"/>
                      <a:pt x="1" y="16"/>
                    </a:cubicBezTo>
                    <a:cubicBezTo>
                      <a:pt x="4" y="18"/>
                      <a:pt x="4" y="18"/>
                      <a:pt x="4" y="18"/>
                    </a:cubicBezTo>
                    <a:cubicBezTo>
                      <a:pt x="4" y="19"/>
                      <a:pt x="4" y="19"/>
                      <a:pt x="4" y="20"/>
                    </a:cubicBezTo>
                    <a:cubicBezTo>
                      <a:pt x="4" y="21"/>
                      <a:pt x="4" y="21"/>
                      <a:pt x="4" y="22"/>
                    </a:cubicBezTo>
                    <a:cubicBezTo>
                      <a:pt x="1" y="24"/>
                      <a:pt x="1" y="24"/>
                      <a:pt x="1" y="24"/>
                    </a:cubicBezTo>
                    <a:cubicBezTo>
                      <a:pt x="1" y="24"/>
                      <a:pt x="1" y="25"/>
                      <a:pt x="1" y="25"/>
                    </a:cubicBezTo>
                    <a:cubicBezTo>
                      <a:pt x="0" y="26"/>
                      <a:pt x="0" y="26"/>
                      <a:pt x="1" y="27"/>
                    </a:cubicBezTo>
                    <a:cubicBezTo>
                      <a:pt x="5" y="33"/>
                      <a:pt x="5" y="33"/>
                      <a:pt x="5" y="33"/>
                    </a:cubicBezTo>
                    <a:cubicBezTo>
                      <a:pt x="5" y="34"/>
                      <a:pt x="6" y="35"/>
                      <a:pt x="7" y="34"/>
                    </a:cubicBezTo>
                    <a:cubicBezTo>
                      <a:pt x="10" y="33"/>
                      <a:pt x="10" y="33"/>
                      <a:pt x="10" y="33"/>
                    </a:cubicBezTo>
                    <a:cubicBezTo>
                      <a:pt x="12" y="33"/>
                      <a:pt x="13" y="34"/>
                      <a:pt x="14" y="35"/>
                    </a:cubicBezTo>
                    <a:cubicBezTo>
                      <a:pt x="14" y="38"/>
                      <a:pt x="14" y="38"/>
                      <a:pt x="14" y="38"/>
                    </a:cubicBezTo>
                    <a:cubicBezTo>
                      <a:pt x="14" y="39"/>
                      <a:pt x="15" y="40"/>
                      <a:pt x="16" y="40"/>
                    </a:cubicBezTo>
                    <a:cubicBezTo>
                      <a:pt x="24" y="40"/>
                      <a:pt x="24" y="40"/>
                      <a:pt x="24" y="40"/>
                    </a:cubicBezTo>
                    <a:cubicBezTo>
                      <a:pt x="25" y="40"/>
                      <a:pt x="26" y="39"/>
                      <a:pt x="26" y="38"/>
                    </a:cubicBezTo>
                    <a:cubicBezTo>
                      <a:pt x="26" y="35"/>
                      <a:pt x="26" y="35"/>
                      <a:pt x="26" y="35"/>
                    </a:cubicBezTo>
                    <a:cubicBezTo>
                      <a:pt x="28" y="34"/>
                      <a:pt x="29" y="34"/>
                      <a:pt x="30" y="33"/>
                    </a:cubicBezTo>
                    <a:cubicBezTo>
                      <a:pt x="33" y="34"/>
                      <a:pt x="33" y="34"/>
                      <a:pt x="33" y="34"/>
                    </a:cubicBezTo>
                    <a:cubicBezTo>
                      <a:pt x="33" y="34"/>
                      <a:pt x="34" y="35"/>
                      <a:pt x="34" y="34"/>
                    </a:cubicBezTo>
                    <a:cubicBezTo>
                      <a:pt x="35" y="34"/>
                      <a:pt x="35" y="34"/>
                      <a:pt x="35" y="33"/>
                    </a:cubicBezTo>
                    <a:cubicBezTo>
                      <a:pt x="39" y="27"/>
                      <a:pt x="39" y="27"/>
                      <a:pt x="39" y="27"/>
                    </a:cubicBezTo>
                    <a:cubicBezTo>
                      <a:pt x="40" y="26"/>
                      <a:pt x="40" y="24"/>
                      <a:pt x="39" y="24"/>
                    </a:cubicBezTo>
                    <a:close/>
                    <a:moveTo>
                      <a:pt x="20" y="28"/>
                    </a:moveTo>
                    <a:cubicBezTo>
                      <a:pt x="16" y="28"/>
                      <a:pt x="12" y="24"/>
                      <a:pt x="12" y="20"/>
                    </a:cubicBezTo>
                    <a:cubicBezTo>
                      <a:pt x="12" y="16"/>
                      <a:pt x="16" y="12"/>
                      <a:pt x="20" y="12"/>
                    </a:cubicBezTo>
                    <a:cubicBezTo>
                      <a:pt x="24" y="12"/>
                      <a:pt x="28" y="16"/>
                      <a:pt x="28" y="20"/>
                    </a:cubicBezTo>
                    <a:cubicBezTo>
                      <a:pt x="28" y="24"/>
                      <a:pt x="24" y="28"/>
                      <a:pt x="20" y="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Tree>
    <p:extLst>
      <p:ext uri="{BB962C8B-B14F-4D97-AF65-F5344CB8AC3E}">
        <p14:creationId xmlns:p14="http://schemas.microsoft.com/office/powerpoint/2010/main" val="2609648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a:extLst>
              <a:ext uri="{FF2B5EF4-FFF2-40B4-BE49-F238E27FC236}">
                <a16:creationId xmlns:a16="http://schemas.microsoft.com/office/drawing/2014/main" id="{3F7D5CFE-111A-43E2-B65B-E92BBDFCE25D}"/>
              </a:ext>
            </a:extLst>
          </p:cNvPr>
          <p:cNvGrpSpPr/>
          <p:nvPr/>
        </p:nvGrpSpPr>
        <p:grpSpPr>
          <a:xfrm>
            <a:off x="1239206" y="690207"/>
            <a:ext cx="10104610" cy="5477586"/>
            <a:chOff x="1638451" y="601988"/>
            <a:chExt cx="10104610" cy="5477586"/>
          </a:xfrm>
        </p:grpSpPr>
        <p:sp>
          <p:nvSpPr>
            <p:cNvPr id="10" name="Freeform 14">
              <a:extLst>
                <a:ext uri="{FF2B5EF4-FFF2-40B4-BE49-F238E27FC236}">
                  <a16:creationId xmlns:a16="http://schemas.microsoft.com/office/drawing/2014/main" id="{17B8B55B-CB40-497B-88DE-FAC4CCACEEB2}"/>
                </a:ext>
              </a:extLst>
            </p:cNvPr>
            <p:cNvSpPr>
              <a:spLocks/>
            </p:cNvSpPr>
            <p:nvPr/>
          </p:nvSpPr>
          <p:spPr bwMode="auto">
            <a:xfrm>
              <a:off x="8600748" y="2329464"/>
              <a:ext cx="3024205" cy="2473982"/>
            </a:xfrm>
            <a:custGeom>
              <a:avLst/>
              <a:gdLst>
                <a:gd name="T0" fmla="*/ 473 w 946"/>
                <a:gd name="T1" fmla="*/ 772 h 772"/>
                <a:gd name="T2" fmla="*/ 325 w 946"/>
                <a:gd name="T3" fmla="*/ 688 h 772"/>
                <a:gd name="T4" fmla="*/ 42 w 946"/>
                <a:gd name="T5" fmla="*/ 260 h 772"/>
                <a:gd name="T6" fmla="*/ 29 w 946"/>
                <a:gd name="T7" fmla="*/ 85 h 772"/>
                <a:gd name="T8" fmla="*/ 182 w 946"/>
                <a:gd name="T9" fmla="*/ 0 h 772"/>
                <a:gd name="T10" fmla="*/ 764 w 946"/>
                <a:gd name="T11" fmla="*/ 0 h 772"/>
                <a:gd name="T12" fmla="*/ 917 w 946"/>
                <a:gd name="T13" fmla="*/ 85 h 772"/>
                <a:gd name="T14" fmla="*/ 904 w 946"/>
                <a:gd name="T15" fmla="*/ 260 h 772"/>
                <a:gd name="T16" fmla="*/ 621 w 946"/>
                <a:gd name="T17" fmla="*/ 688 h 772"/>
                <a:gd name="T18" fmla="*/ 473 w 946"/>
                <a:gd name="T19" fmla="*/ 772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6" h="772">
                  <a:moveTo>
                    <a:pt x="473" y="772"/>
                  </a:moveTo>
                  <a:cubicBezTo>
                    <a:pt x="414" y="772"/>
                    <a:pt x="360" y="741"/>
                    <a:pt x="325" y="688"/>
                  </a:cubicBezTo>
                  <a:cubicBezTo>
                    <a:pt x="42" y="260"/>
                    <a:pt x="42" y="260"/>
                    <a:pt x="42" y="260"/>
                  </a:cubicBezTo>
                  <a:cubicBezTo>
                    <a:pt x="5" y="204"/>
                    <a:pt x="0" y="138"/>
                    <a:pt x="29" y="85"/>
                  </a:cubicBezTo>
                  <a:cubicBezTo>
                    <a:pt x="58" y="32"/>
                    <a:pt x="115" y="0"/>
                    <a:pt x="182" y="0"/>
                  </a:cubicBezTo>
                  <a:cubicBezTo>
                    <a:pt x="764" y="0"/>
                    <a:pt x="764" y="0"/>
                    <a:pt x="764" y="0"/>
                  </a:cubicBezTo>
                  <a:cubicBezTo>
                    <a:pt x="831" y="0"/>
                    <a:pt x="888" y="32"/>
                    <a:pt x="917" y="85"/>
                  </a:cubicBezTo>
                  <a:cubicBezTo>
                    <a:pt x="946" y="138"/>
                    <a:pt x="941" y="204"/>
                    <a:pt x="904" y="260"/>
                  </a:cubicBezTo>
                  <a:cubicBezTo>
                    <a:pt x="621" y="688"/>
                    <a:pt x="621" y="688"/>
                    <a:pt x="621" y="688"/>
                  </a:cubicBezTo>
                  <a:cubicBezTo>
                    <a:pt x="586" y="741"/>
                    <a:pt x="532" y="772"/>
                    <a:pt x="473" y="772"/>
                  </a:cubicBezTo>
                  <a:close/>
                </a:path>
              </a:pathLst>
            </a:custGeom>
            <a:solidFill>
              <a:schemeClr val="bg2">
                <a:lumMod val="90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1" name="Freeform 10">
              <a:extLst>
                <a:ext uri="{FF2B5EF4-FFF2-40B4-BE49-F238E27FC236}">
                  <a16:creationId xmlns:a16="http://schemas.microsoft.com/office/drawing/2014/main" id="{D2F7D023-809F-4854-A320-9444CE97514A}"/>
                </a:ext>
              </a:extLst>
            </p:cNvPr>
            <p:cNvSpPr>
              <a:spLocks/>
            </p:cNvSpPr>
            <p:nvPr/>
          </p:nvSpPr>
          <p:spPr bwMode="auto">
            <a:xfrm>
              <a:off x="6860850" y="2329464"/>
              <a:ext cx="3021501" cy="2473982"/>
            </a:xfrm>
            <a:custGeom>
              <a:avLst/>
              <a:gdLst>
                <a:gd name="T0" fmla="*/ 472 w 945"/>
                <a:gd name="T1" fmla="*/ 0 h 772"/>
                <a:gd name="T2" fmla="*/ 325 w 945"/>
                <a:gd name="T3" fmla="*/ 83 h 772"/>
                <a:gd name="T4" fmla="*/ 42 w 945"/>
                <a:gd name="T5" fmla="*/ 512 h 772"/>
                <a:gd name="T6" fmla="*/ 29 w 945"/>
                <a:gd name="T7" fmla="*/ 687 h 772"/>
                <a:gd name="T8" fmla="*/ 182 w 945"/>
                <a:gd name="T9" fmla="*/ 772 h 772"/>
                <a:gd name="T10" fmla="*/ 763 w 945"/>
                <a:gd name="T11" fmla="*/ 772 h 772"/>
                <a:gd name="T12" fmla="*/ 916 w 945"/>
                <a:gd name="T13" fmla="*/ 687 h 772"/>
                <a:gd name="T14" fmla="*/ 903 w 945"/>
                <a:gd name="T15" fmla="*/ 512 h 772"/>
                <a:gd name="T16" fmla="*/ 620 w 945"/>
                <a:gd name="T17" fmla="*/ 83 h 772"/>
                <a:gd name="T18" fmla="*/ 472 w 945"/>
                <a:gd name="T19"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5" h="772">
                  <a:moveTo>
                    <a:pt x="472" y="0"/>
                  </a:moveTo>
                  <a:cubicBezTo>
                    <a:pt x="414" y="0"/>
                    <a:pt x="360" y="30"/>
                    <a:pt x="325" y="83"/>
                  </a:cubicBezTo>
                  <a:cubicBezTo>
                    <a:pt x="42" y="512"/>
                    <a:pt x="42" y="512"/>
                    <a:pt x="42" y="512"/>
                  </a:cubicBezTo>
                  <a:cubicBezTo>
                    <a:pt x="5" y="568"/>
                    <a:pt x="0" y="633"/>
                    <a:pt x="29" y="687"/>
                  </a:cubicBezTo>
                  <a:cubicBezTo>
                    <a:pt x="57" y="740"/>
                    <a:pt x="115" y="772"/>
                    <a:pt x="182" y="772"/>
                  </a:cubicBezTo>
                  <a:cubicBezTo>
                    <a:pt x="763" y="772"/>
                    <a:pt x="763" y="772"/>
                    <a:pt x="763" y="772"/>
                  </a:cubicBezTo>
                  <a:cubicBezTo>
                    <a:pt x="830" y="772"/>
                    <a:pt x="888" y="740"/>
                    <a:pt x="916" y="687"/>
                  </a:cubicBezTo>
                  <a:cubicBezTo>
                    <a:pt x="945" y="633"/>
                    <a:pt x="940" y="568"/>
                    <a:pt x="903" y="512"/>
                  </a:cubicBezTo>
                  <a:cubicBezTo>
                    <a:pt x="620" y="83"/>
                    <a:pt x="620" y="83"/>
                    <a:pt x="620" y="83"/>
                  </a:cubicBezTo>
                  <a:cubicBezTo>
                    <a:pt x="585" y="30"/>
                    <a:pt x="531" y="0"/>
                    <a:pt x="472" y="0"/>
                  </a:cubicBezTo>
                  <a:close/>
                </a:path>
              </a:pathLst>
            </a:custGeom>
            <a:solidFill>
              <a:schemeClr val="bg2">
                <a:lumMod val="90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2" name="Freeform 12">
              <a:extLst>
                <a:ext uri="{FF2B5EF4-FFF2-40B4-BE49-F238E27FC236}">
                  <a16:creationId xmlns:a16="http://schemas.microsoft.com/office/drawing/2014/main" id="{A10D29BB-E687-46E9-8412-AEF2A8CA0FE3}"/>
                </a:ext>
              </a:extLst>
            </p:cNvPr>
            <p:cNvSpPr>
              <a:spLocks/>
            </p:cNvSpPr>
            <p:nvPr/>
          </p:nvSpPr>
          <p:spPr bwMode="auto">
            <a:xfrm>
              <a:off x="5119599" y="2329464"/>
              <a:ext cx="3024205" cy="2473982"/>
            </a:xfrm>
            <a:custGeom>
              <a:avLst/>
              <a:gdLst>
                <a:gd name="T0" fmla="*/ 473 w 946"/>
                <a:gd name="T1" fmla="*/ 772 h 772"/>
                <a:gd name="T2" fmla="*/ 325 w 946"/>
                <a:gd name="T3" fmla="*/ 688 h 772"/>
                <a:gd name="T4" fmla="*/ 42 w 946"/>
                <a:gd name="T5" fmla="*/ 260 h 772"/>
                <a:gd name="T6" fmla="*/ 29 w 946"/>
                <a:gd name="T7" fmla="*/ 85 h 772"/>
                <a:gd name="T8" fmla="*/ 182 w 946"/>
                <a:gd name="T9" fmla="*/ 0 h 772"/>
                <a:gd name="T10" fmla="*/ 764 w 946"/>
                <a:gd name="T11" fmla="*/ 0 h 772"/>
                <a:gd name="T12" fmla="*/ 917 w 946"/>
                <a:gd name="T13" fmla="*/ 85 h 772"/>
                <a:gd name="T14" fmla="*/ 904 w 946"/>
                <a:gd name="T15" fmla="*/ 260 h 772"/>
                <a:gd name="T16" fmla="*/ 621 w 946"/>
                <a:gd name="T17" fmla="*/ 688 h 772"/>
                <a:gd name="T18" fmla="*/ 473 w 946"/>
                <a:gd name="T19" fmla="*/ 772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6" h="772">
                  <a:moveTo>
                    <a:pt x="473" y="772"/>
                  </a:moveTo>
                  <a:cubicBezTo>
                    <a:pt x="414" y="772"/>
                    <a:pt x="360" y="741"/>
                    <a:pt x="325" y="688"/>
                  </a:cubicBezTo>
                  <a:cubicBezTo>
                    <a:pt x="42" y="260"/>
                    <a:pt x="42" y="260"/>
                    <a:pt x="42" y="260"/>
                  </a:cubicBezTo>
                  <a:cubicBezTo>
                    <a:pt x="5" y="204"/>
                    <a:pt x="0" y="138"/>
                    <a:pt x="29" y="85"/>
                  </a:cubicBezTo>
                  <a:cubicBezTo>
                    <a:pt x="58" y="32"/>
                    <a:pt x="115" y="0"/>
                    <a:pt x="182" y="0"/>
                  </a:cubicBezTo>
                  <a:cubicBezTo>
                    <a:pt x="764" y="0"/>
                    <a:pt x="764" y="0"/>
                    <a:pt x="764" y="0"/>
                  </a:cubicBezTo>
                  <a:cubicBezTo>
                    <a:pt x="831" y="0"/>
                    <a:pt x="888" y="32"/>
                    <a:pt x="917" y="85"/>
                  </a:cubicBezTo>
                  <a:cubicBezTo>
                    <a:pt x="946" y="138"/>
                    <a:pt x="941" y="204"/>
                    <a:pt x="904" y="260"/>
                  </a:cubicBezTo>
                  <a:cubicBezTo>
                    <a:pt x="621" y="688"/>
                    <a:pt x="621" y="688"/>
                    <a:pt x="621" y="688"/>
                  </a:cubicBezTo>
                  <a:cubicBezTo>
                    <a:pt x="586" y="741"/>
                    <a:pt x="532" y="772"/>
                    <a:pt x="473" y="772"/>
                  </a:cubicBezTo>
                  <a:close/>
                </a:path>
              </a:pathLst>
            </a:custGeom>
            <a:solidFill>
              <a:schemeClr val="bg2">
                <a:lumMod val="90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3" name="Freeform 8">
              <a:extLst>
                <a:ext uri="{FF2B5EF4-FFF2-40B4-BE49-F238E27FC236}">
                  <a16:creationId xmlns:a16="http://schemas.microsoft.com/office/drawing/2014/main" id="{D80BB7E0-E2C4-498E-9A09-645CEFE14818}"/>
                </a:ext>
              </a:extLst>
            </p:cNvPr>
            <p:cNvSpPr>
              <a:spLocks/>
            </p:cNvSpPr>
            <p:nvPr/>
          </p:nvSpPr>
          <p:spPr bwMode="auto">
            <a:xfrm>
              <a:off x="3379702" y="2329464"/>
              <a:ext cx="3021501" cy="2473982"/>
            </a:xfrm>
            <a:custGeom>
              <a:avLst/>
              <a:gdLst>
                <a:gd name="T0" fmla="*/ 472 w 945"/>
                <a:gd name="T1" fmla="*/ 0 h 772"/>
                <a:gd name="T2" fmla="*/ 325 w 945"/>
                <a:gd name="T3" fmla="*/ 83 h 772"/>
                <a:gd name="T4" fmla="*/ 42 w 945"/>
                <a:gd name="T5" fmla="*/ 512 h 772"/>
                <a:gd name="T6" fmla="*/ 29 w 945"/>
                <a:gd name="T7" fmla="*/ 687 h 772"/>
                <a:gd name="T8" fmla="*/ 182 w 945"/>
                <a:gd name="T9" fmla="*/ 772 h 772"/>
                <a:gd name="T10" fmla="*/ 763 w 945"/>
                <a:gd name="T11" fmla="*/ 772 h 772"/>
                <a:gd name="T12" fmla="*/ 916 w 945"/>
                <a:gd name="T13" fmla="*/ 687 h 772"/>
                <a:gd name="T14" fmla="*/ 903 w 945"/>
                <a:gd name="T15" fmla="*/ 512 h 772"/>
                <a:gd name="T16" fmla="*/ 620 w 945"/>
                <a:gd name="T17" fmla="*/ 83 h 772"/>
                <a:gd name="T18" fmla="*/ 472 w 945"/>
                <a:gd name="T19"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5" h="772">
                  <a:moveTo>
                    <a:pt x="472" y="0"/>
                  </a:moveTo>
                  <a:cubicBezTo>
                    <a:pt x="414" y="0"/>
                    <a:pt x="360" y="30"/>
                    <a:pt x="325" y="83"/>
                  </a:cubicBezTo>
                  <a:cubicBezTo>
                    <a:pt x="42" y="512"/>
                    <a:pt x="42" y="512"/>
                    <a:pt x="42" y="512"/>
                  </a:cubicBezTo>
                  <a:cubicBezTo>
                    <a:pt x="5" y="568"/>
                    <a:pt x="0" y="633"/>
                    <a:pt x="29" y="687"/>
                  </a:cubicBezTo>
                  <a:cubicBezTo>
                    <a:pt x="57" y="740"/>
                    <a:pt x="115" y="772"/>
                    <a:pt x="182" y="772"/>
                  </a:cubicBezTo>
                  <a:cubicBezTo>
                    <a:pt x="763" y="772"/>
                    <a:pt x="763" y="772"/>
                    <a:pt x="763" y="772"/>
                  </a:cubicBezTo>
                  <a:cubicBezTo>
                    <a:pt x="830" y="772"/>
                    <a:pt x="888" y="740"/>
                    <a:pt x="916" y="687"/>
                  </a:cubicBezTo>
                  <a:cubicBezTo>
                    <a:pt x="945" y="633"/>
                    <a:pt x="940" y="568"/>
                    <a:pt x="903" y="512"/>
                  </a:cubicBezTo>
                  <a:cubicBezTo>
                    <a:pt x="620" y="83"/>
                    <a:pt x="620" y="83"/>
                    <a:pt x="620" y="83"/>
                  </a:cubicBezTo>
                  <a:cubicBezTo>
                    <a:pt x="585" y="30"/>
                    <a:pt x="531" y="0"/>
                    <a:pt x="472" y="0"/>
                  </a:cubicBezTo>
                  <a:close/>
                </a:path>
              </a:pathLst>
            </a:custGeom>
            <a:solidFill>
              <a:schemeClr val="bg2">
                <a:lumMod val="90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4" name="Freeform 6">
              <a:extLst>
                <a:ext uri="{FF2B5EF4-FFF2-40B4-BE49-F238E27FC236}">
                  <a16:creationId xmlns:a16="http://schemas.microsoft.com/office/drawing/2014/main" id="{7559B27D-823D-42A1-9FD3-689117874BC0}"/>
                </a:ext>
              </a:extLst>
            </p:cNvPr>
            <p:cNvSpPr>
              <a:spLocks/>
            </p:cNvSpPr>
            <p:nvPr/>
          </p:nvSpPr>
          <p:spPr bwMode="auto">
            <a:xfrm>
              <a:off x="1638451" y="2329464"/>
              <a:ext cx="3024205" cy="2473982"/>
            </a:xfrm>
            <a:custGeom>
              <a:avLst/>
              <a:gdLst>
                <a:gd name="T0" fmla="*/ 473 w 946"/>
                <a:gd name="T1" fmla="*/ 772 h 772"/>
                <a:gd name="T2" fmla="*/ 325 w 946"/>
                <a:gd name="T3" fmla="*/ 688 h 772"/>
                <a:gd name="T4" fmla="*/ 42 w 946"/>
                <a:gd name="T5" fmla="*/ 260 h 772"/>
                <a:gd name="T6" fmla="*/ 29 w 946"/>
                <a:gd name="T7" fmla="*/ 85 h 772"/>
                <a:gd name="T8" fmla="*/ 182 w 946"/>
                <a:gd name="T9" fmla="*/ 0 h 772"/>
                <a:gd name="T10" fmla="*/ 764 w 946"/>
                <a:gd name="T11" fmla="*/ 0 h 772"/>
                <a:gd name="T12" fmla="*/ 917 w 946"/>
                <a:gd name="T13" fmla="*/ 85 h 772"/>
                <a:gd name="T14" fmla="*/ 904 w 946"/>
                <a:gd name="T15" fmla="*/ 260 h 772"/>
                <a:gd name="T16" fmla="*/ 621 w 946"/>
                <a:gd name="T17" fmla="*/ 688 h 772"/>
                <a:gd name="T18" fmla="*/ 473 w 946"/>
                <a:gd name="T19" fmla="*/ 772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6" h="772">
                  <a:moveTo>
                    <a:pt x="473" y="772"/>
                  </a:moveTo>
                  <a:cubicBezTo>
                    <a:pt x="414" y="772"/>
                    <a:pt x="360" y="741"/>
                    <a:pt x="325" y="688"/>
                  </a:cubicBezTo>
                  <a:cubicBezTo>
                    <a:pt x="42" y="260"/>
                    <a:pt x="42" y="260"/>
                    <a:pt x="42" y="260"/>
                  </a:cubicBezTo>
                  <a:cubicBezTo>
                    <a:pt x="5" y="204"/>
                    <a:pt x="0" y="138"/>
                    <a:pt x="29" y="85"/>
                  </a:cubicBezTo>
                  <a:cubicBezTo>
                    <a:pt x="58" y="32"/>
                    <a:pt x="115" y="0"/>
                    <a:pt x="182" y="0"/>
                  </a:cubicBezTo>
                  <a:cubicBezTo>
                    <a:pt x="764" y="0"/>
                    <a:pt x="764" y="0"/>
                    <a:pt x="764" y="0"/>
                  </a:cubicBezTo>
                  <a:cubicBezTo>
                    <a:pt x="831" y="0"/>
                    <a:pt x="888" y="32"/>
                    <a:pt x="917" y="85"/>
                  </a:cubicBezTo>
                  <a:cubicBezTo>
                    <a:pt x="946" y="138"/>
                    <a:pt x="941" y="204"/>
                    <a:pt x="904" y="260"/>
                  </a:cubicBezTo>
                  <a:cubicBezTo>
                    <a:pt x="621" y="688"/>
                    <a:pt x="621" y="688"/>
                    <a:pt x="621" y="688"/>
                  </a:cubicBezTo>
                  <a:cubicBezTo>
                    <a:pt x="586" y="741"/>
                    <a:pt x="532" y="772"/>
                    <a:pt x="473" y="772"/>
                  </a:cubicBezTo>
                  <a:close/>
                </a:path>
              </a:pathLst>
            </a:custGeom>
            <a:solidFill>
              <a:schemeClr val="bg2">
                <a:lumMod val="90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5" name="Freeform 7">
              <a:extLst>
                <a:ext uri="{FF2B5EF4-FFF2-40B4-BE49-F238E27FC236}">
                  <a16:creationId xmlns:a16="http://schemas.microsoft.com/office/drawing/2014/main" id="{410F245F-21E1-452A-849F-F134680ABD70}"/>
                </a:ext>
              </a:extLst>
            </p:cNvPr>
            <p:cNvSpPr>
              <a:spLocks/>
            </p:cNvSpPr>
            <p:nvPr/>
          </p:nvSpPr>
          <p:spPr bwMode="auto">
            <a:xfrm>
              <a:off x="2027799" y="2729627"/>
              <a:ext cx="2244157" cy="1702046"/>
            </a:xfrm>
            <a:custGeom>
              <a:avLst/>
              <a:gdLst>
                <a:gd name="T0" fmla="*/ 272 w 702"/>
                <a:gd name="T1" fmla="*/ 0 h 531"/>
                <a:gd name="T2" fmla="*/ 430 w 702"/>
                <a:gd name="T3" fmla="*/ 0 h 531"/>
                <a:gd name="T4" fmla="*/ 642 w 702"/>
                <a:gd name="T5" fmla="*/ 0 h 531"/>
                <a:gd name="T6" fmla="*/ 678 w 702"/>
                <a:gd name="T7" fmla="*/ 66 h 531"/>
                <a:gd name="T8" fmla="*/ 580 w 702"/>
                <a:gd name="T9" fmla="*/ 214 h 531"/>
                <a:gd name="T10" fmla="*/ 492 w 702"/>
                <a:gd name="T11" fmla="*/ 347 h 531"/>
                <a:gd name="T12" fmla="*/ 395 w 702"/>
                <a:gd name="T13" fmla="*/ 495 h 531"/>
                <a:gd name="T14" fmla="*/ 307 w 702"/>
                <a:gd name="T15" fmla="*/ 495 h 531"/>
                <a:gd name="T16" fmla="*/ 210 w 702"/>
                <a:gd name="T17" fmla="*/ 347 h 531"/>
                <a:gd name="T18" fmla="*/ 122 w 702"/>
                <a:gd name="T19" fmla="*/ 214 h 531"/>
                <a:gd name="T20" fmla="*/ 24 w 702"/>
                <a:gd name="T21" fmla="*/ 66 h 531"/>
                <a:gd name="T22" fmla="*/ 60 w 702"/>
                <a:gd name="T23" fmla="*/ 0 h 531"/>
                <a:gd name="T24" fmla="*/ 272 w 702"/>
                <a:gd name="T25"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2" h="531">
                  <a:moveTo>
                    <a:pt x="272" y="0"/>
                  </a:moveTo>
                  <a:cubicBezTo>
                    <a:pt x="315" y="0"/>
                    <a:pt x="387" y="0"/>
                    <a:pt x="430" y="0"/>
                  </a:cubicBezTo>
                  <a:cubicBezTo>
                    <a:pt x="642" y="0"/>
                    <a:pt x="642" y="0"/>
                    <a:pt x="642" y="0"/>
                  </a:cubicBezTo>
                  <a:cubicBezTo>
                    <a:pt x="685" y="0"/>
                    <a:pt x="702" y="29"/>
                    <a:pt x="678" y="66"/>
                  </a:cubicBezTo>
                  <a:cubicBezTo>
                    <a:pt x="580" y="214"/>
                    <a:pt x="580" y="214"/>
                    <a:pt x="580" y="214"/>
                  </a:cubicBezTo>
                  <a:cubicBezTo>
                    <a:pt x="556" y="251"/>
                    <a:pt x="516" y="310"/>
                    <a:pt x="492" y="347"/>
                  </a:cubicBezTo>
                  <a:cubicBezTo>
                    <a:pt x="395" y="495"/>
                    <a:pt x="395" y="495"/>
                    <a:pt x="395" y="495"/>
                  </a:cubicBezTo>
                  <a:cubicBezTo>
                    <a:pt x="371" y="531"/>
                    <a:pt x="331" y="531"/>
                    <a:pt x="307" y="495"/>
                  </a:cubicBezTo>
                  <a:cubicBezTo>
                    <a:pt x="210" y="347"/>
                    <a:pt x="210" y="347"/>
                    <a:pt x="210" y="347"/>
                  </a:cubicBezTo>
                  <a:cubicBezTo>
                    <a:pt x="186" y="310"/>
                    <a:pt x="146" y="251"/>
                    <a:pt x="122" y="214"/>
                  </a:cubicBezTo>
                  <a:cubicBezTo>
                    <a:pt x="24" y="66"/>
                    <a:pt x="24" y="66"/>
                    <a:pt x="24" y="66"/>
                  </a:cubicBezTo>
                  <a:cubicBezTo>
                    <a:pt x="0" y="29"/>
                    <a:pt x="17" y="0"/>
                    <a:pt x="60" y="0"/>
                  </a:cubicBezTo>
                  <a:lnTo>
                    <a:pt x="272" y="0"/>
                  </a:lnTo>
                  <a:close/>
                </a:path>
              </a:pathLst>
            </a:custGeom>
            <a:solidFill>
              <a:sysClr val="window" lastClr="FFFFFF"/>
            </a:solidFill>
            <a:ln w="14288" cap="flat">
              <a:noFill/>
              <a:prstDash val="solid"/>
              <a:miter lim="800000"/>
              <a:headEnd/>
              <a:tailEnd/>
            </a:ln>
            <a:effectLst>
              <a:outerShdw blurRad="50800" dist="38100" dir="16200000"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6" name="Freeform 9">
              <a:extLst>
                <a:ext uri="{FF2B5EF4-FFF2-40B4-BE49-F238E27FC236}">
                  <a16:creationId xmlns:a16="http://schemas.microsoft.com/office/drawing/2014/main" id="{F169E573-5F88-4CF5-BD9A-FADECC94ADDC}"/>
                </a:ext>
              </a:extLst>
            </p:cNvPr>
            <p:cNvSpPr>
              <a:spLocks/>
            </p:cNvSpPr>
            <p:nvPr/>
          </p:nvSpPr>
          <p:spPr bwMode="auto">
            <a:xfrm>
              <a:off x="3770401" y="2701237"/>
              <a:ext cx="2240102" cy="1702046"/>
            </a:xfrm>
            <a:custGeom>
              <a:avLst/>
              <a:gdLst>
                <a:gd name="T0" fmla="*/ 271 w 701"/>
                <a:gd name="T1" fmla="*/ 531 h 531"/>
                <a:gd name="T2" fmla="*/ 430 w 701"/>
                <a:gd name="T3" fmla="*/ 531 h 531"/>
                <a:gd name="T4" fmla="*/ 641 w 701"/>
                <a:gd name="T5" fmla="*/ 531 h 531"/>
                <a:gd name="T6" fmla="*/ 677 w 701"/>
                <a:gd name="T7" fmla="*/ 465 h 531"/>
                <a:gd name="T8" fmla="*/ 579 w 701"/>
                <a:gd name="T9" fmla="*/ 317 h 531"/>
                <a:gd name="T10" fmla="*/ 492 w 701"/>
                <a:gd name="T11" fmla="*/ 184 h 531"/>
                <a:gd name="T12" fmla="*/ 394 w 701"/>
                <a:gd name="T13" fmla="*/ 36 h 531"/>
                <a:gd name="T14" fmla="*/ 307 w 701"/>
                <a:gd name="T15" fmla="*/ 36 h 531"/>
                <a:gd name="T16" fmla="*/ 209 w 701"/>
                <a:gd name="T17" fmla="*/ 184 h 531"/>
                <a:gd name="T18" fmla="*/ 122 w 701"/>
                <a:gd name="T19" fmla="*/ 317 h 531"/>
                <a:gd name="T20" fmla="*/ 24 w 701"/>
                <a:gd name="T21" fmla="*/ 465 h 531"/>
                <a:gd name="T22" fmla="*/ 60 w 701"/>
                <a:gd name="T23" fmla="*/ 531 h 531"/>
                <a:gd name="T24" fmla="*/ 271 w 701"/>
                <a:gd name="T25" fmla="*/ 531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1" h="531">
                  <a:moveTo>
                    <a:pt x="271" y="531"/>
                  </a:moveTo>
                  <a:cubicBezTo>
                    <a:pt x="315" y="531"/>
                    <a:pt x="386" y="531"/>
                    <a:pt x="430" y="531"/>
                  </a:cubicBezTo>
                  <a:cubicBezTo>
                    <a:pt x="641" y="531"/>
                    <a:pt x="641" y="531"/>
                    <a:pt x="641" y="531"/>
                  </a:cubicBezTo>
                  <a:cubicBezTo>
                    <a:pt x="685" y="531"/>
                    <a:pt x="701" y="501"/>
                    <a:pt x="677" y="465"/>
                  </a:cubicBezTo>
                  <a:cubicBezTo>
                    <a:pt x="579" y="317"/>
                    <a:pt x="579" y="317"/>
                    <a:pt x="579" y="317"/>
                  </a:cubicBezTo>
                  <a:cubicBezTo>
                    <a:pt x="555" y="280"/>
                    <a:pt x="516" y="221"/>
                    <a:pt x="492" y="184"/>
                  </a:cubicBezTo>
                  <a:cubicBezTo>
                    <a:pt x="394" y="36"/>
                    <a:pt x="394" y="36"/>
                    <a:pt x="394" y="36"/>
                  </a:cubicBezTo>
                  <a:cubicBezTo>
                    <a:pt x="370" y="0"/>
                    <a:pt x="331" y="0"/>
                    <a:pt x="307" y="36"/>
                  </a:cubicBezTo>
                  <a:cubicBezTo>
                    <a:pt x="209" y="184"/>
                    <a:pt x="209" y="184"/>
                    <a:pt x="209" y="184"/>
                  </a:cubicBezTo>
                  <a:cubicBezTo>
                    <a:pt x="185" y="221"/>
                    <a:pt x="146" y="280"/>
                    <a:pt x="122" y="317"/>
                  </a:cubicBezTo>
                  <a:cubicBezTo>
                    <a:pt x="24" y="465"/>
                    <a:pt x="24" y="465"/>
                    <a:pt x="24" y="465"/>
                  </a:cubicBezTo>
                  <a:cubicBezTo>
                    <a:pt x="0" y="501"/>
                    <a:pt x="16" y="531"/>
                    <a:pt x="60" y="531"/>
                  </a:cubicBezTo>
                  <a:lnTo>
                    <a:pt x="271" y="531"/>
                  </a:lnTo>
                  <a:close/>
                </a:path>
              </a:pathLst>
            </a:custGeom>
            <a:solidFill>
              <a:sysClr val="window" lastClr="FFFFFF"/>
            </a:solidFill>
            <a:ln w="14288" cap="flat">
              <a:noFill/>
              <a:prstDash val="solid"/>
              <a:miter lim="800000"/>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7" name="Freeform 11">
              <a:extLst>
                <a:ext uri="{FF2B5EF4-FFF2-40B4-BE49-F238E27FC236}">
                  <a16:creationId xmlns:a16="http://schemas.microsoft.com/office/drawing/2014/main" id="{AEE75B64-4AA6-44D5-BE77-56713F5EE54A}"/>
                </a:ext>
              </a:extLst>
            </p:cNvPr>
            <p:cNvSpPr>
              <a:spLocks/>
            </p:cNvSpPr>
            <p:nvPr/>
          </p:nvSpPr>
          <p:spPr bwMode="auto">
            <a:xfrm>
              <a:off x="7251550" y="2701237"/>
              <a:ext cx="2240102" cy="1702046"/>
            </a:xfrm>
            <a:custGeom>
              <a:avLst/>
              <a:gdLst>
                <a:gd name="T0" fmla="*/ 271 w 701"/>
                <a:gd name="T1" fmla="*/ 531 h 531"/>
                <a:gd name="T2" fmla="*/ 430 w 701"/>
                <a:gd name="T3" fmla="*/ 531 h 531"/>
                <a:gd name="T4" fmla="*/ 641 w 701"/>
                <a:gd name="T5" fmla="*/ 531 h 531"/>
                <a:gd name="T6" fmla="*/ 677 w 701"/>
                <a:gd name="T7" fmla="*/ 465 h 531"/>
                <a:gd name="T8" fmla="*/ 579 w 701"/>
                <a:gd name="T9" fmla="*/ 317 h 531"/>
                <a:gd name="T10" fmla="*/ 492 w 701"/>
                <a:gd name="T11" fmla="*/ 184 h 531"/>
                <a:gd name="T12" fmla="*/ 394 w 701"/>
                <a:gd name="T13" fmla="*/ 36 h 531"/>
                <a:gd name="T14" fmla="*/ 307 w 701"/>
                <a:gd name="T15" fmla="*/ 36 h 531"/>
                <a:gd name="T16" fmla="*/ 209 w 701"/>
                <a:gd name="T17" fmla="*/ 184 h 531"/>
                <a:gd name="T18" fmla="*/ 122 w 701"/>
                <a:gd name="T19" fmla="*/ 317 h 531"/>
                <a:gd name="T20" fmla="*/ 24 w 701"/>
                <a:gd name="T21" fmla="*/ 465 h 531"/>
                <a:gd name="T22" fmla="*/ 60 w 701"/>
                <a:gd name="T23" fmla="*/ 531 h 531"/>
                <a:gd name="T24" fmla="*/ 271 w 701"/>
                <a:gd name="T25" fmla="*/ 531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1" h="531">
                  <a:moveTo>
                    <a:pt x="271" y="531"/>
                  </a:moveTo>
                  <a:cubicBezTo>
                    <a:pt x="315" y="531"/>
                    <a:pt x="386" y="531"/>
                    <a:pt x="430" y="531"/>
                  </a:cubicBezTo>
                  <a:cubicBezTo>
                    <a:pt x="641" y="531"/>
                    <a:pt x="641" y="531"/>
                    <a:pt x="641" y="531"/>
                  </a:cubicBezTo>
                  <a:cubicBezTo>
                    <a:pt x="685" y="531"/>
                    <a:pt x="701" y="501"/>
                    <a:pt x="677" y="465"/>
                  </a:cubicBezTo>
                  <a:cubicBezTo>
                    <a:pt x="579" y="317"/>
                    <a:pt x="579" y="317"/>
                    <a:pt x="579" y="317"/>
                  </a:cubicBezTo>
                  <a:cubicBezTo>
                    <a:pt x="555" y="280"/>
                    <a:pt x="516" y="221"/>
                    <a:pt x="492" y="184"/>
                  </a:cubicBezTo>
                  <a:cubicBezTo>
                    <a:pt x="394" y="36"/>
                    <a:pt x="394" y="36"/>
                    <a:pt x="394" y="36"/>
                  </a:cubicBezTo>
                  <a:cubicBezTo>
                    <a:pt x="370" y="0"/>
                    <a:pt x="331" y="0"/>
                    <a:pt x="307" y="36"/>
                  </a:cubicBezTo>
                  <a:cubicBezTo>
                    <a:pt x="209" y="184"/>
                    <a:pt x="209" y="184"/>
                    <a:pt x="209" y="184"/>
                  </a:cubicBezTo>
                  <a:cubicBezTo>
                    <a:pt x="185" y="221"/>
                    <a:pt x="146" y="280"/>
                    <a:pt x="122" y="317"/>
                  </a:cubicBezTo>
                  <a:cubicBezTo>
                    <a:pt x="24" y="465"/>
                    <a:pt x="24" y="465"/>
                    <a:pt x="24" y="465"/>
                  </a:cubicBezTo>
                  <a:cubicBezTo>
                    <a:pt x="0" y="501"/>
                    <a:pt x="16" y="531"/>
                    <a:pt x="60" y="531"/>
                  </a:cubicBezTo>
                  <a:lnTo>
                    <a:pt x="271" y="531"/>
                  </a:lnTo>
                  <a:close/>
                </a:path>
              </a:pathLst>
            </a:custGeom>
            <a:solidFill>
              <a:sysClr val="window" lastClr="FFFFFF"/>
            </a:solidFill>
            <a:ln w="14288" cap="flat">
              <a:noFill/>
              <a:prstDash val="solid"/>
              <a:miter lim="800000"/>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8" name="Freeform 13">
              <a:extLst>
                <a:ext uri="{FF2B5EF4-FFF2-40B4-BE49-F238E27FC236}">
                  <a16:creationId xmlns:a16="http://schemas.microsoft.com/office/drawing/2014/main" id="{E6559260-A873-4FAE-8073-239242DCAABF}"/>
                </a:ext>
              </a:extLst>
            </p:cNvPr>
            <p:cNvSpPr>
              <a:spLocks/>
            </p:cNvSpPr>
            <p:nvPr/>
          </p:nvSpPr>
          <p:spPr bwMode="auto">
            <a:xfrm>
              <a:off x="5508947" y="2729627"/>
              <a:ext cx="2244157" cy="1702046"/>
            </a:xfrm>
            <a:custGeom>
              <a:avLst/>
              <a:gdLst>
                <a:gd name="T0" fmla="*/ 272 w 702"/>
                <a:gd name="T1" fmla="*/ 0 h 531"/>
                <a:gd name="T2" fmla="*/ 430 w 702"/>
                <a:gd name="T3" fmla="*/ 0 h 531"/>
                <a:gd name="T4" fmla="*/ 642 w 702"/>
                <a:gd name="T5" fmla="*/ 0 h 531"/>
                <a:gd name="T6" fmla="*/ 678 w 702"/>
                <a:gd name="T7" fmla="*/ 66 h 531"/>
                <a:gd name="T8" fmla="*/ 580 w 702"/>
                <a:gd name="T9" fmla="*/ 214 h 531"/>
                <a:gd name="T10" fmla="*/ 492 w 702"/>
                <a:gd name="T11" fmla="*/ 347 h 531"/>
                <a:gd name="T12" fmla="*/ 395 w 702"/>
                <a:gd name="T13" fmla="*/ 495 h 531"/>
                <a:gd name="T14" fmla="*/ 307 w 702"/>
                <a:gd name="T15" fmla="*/ 495 h 531"/>
                <a:gd name="T16" fmla="*/ 210 w 702"/>
                <a:gd name="T17" fmla="*/ 347 h 531"/>
                <a:gd name="T18" fmla="*/ 122 w 702"/>
                <a:gd name="T19" fmla="*/ 214 h 531"/>
                <a:gd name="T20" fmla="*/ 24 w 702"/>
                <a:gd name="T21" fmla="*/ 66 h 531"/>
                <a:gd name="T22" fmla="*/ 60 w 702"/>
                <a:gd name="T23" fmla="*/ 0 h 531"/>
                <a:gd name="T24" fmla="*/ 272 w 702"/>
                <a:gd name="T25"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2" h="531">
                  <a:moveTo>
                    <a:pt x="272" y="0"/>
                  </a:moveTo>
                  <a:cubicBezTo>
                    <a:pt x="315" y="0"/>
                    <a:pt x="387" y="0"/>
                    <a:pt x="430" y="0"/>
                  </a:cubicBezTo>
                  <a:cubicBezTo>
                    <a:pt x="642" y="0"/>
                    <a:pt x="642" y="0"/>
                    <a:pt x="642" y="0"/>
                  </a:cubicBezTo>
                  <a:cubicBezTo>
                    <a:pt x="685" y="0"/>
                    <a:pt x="702" y="29"/>
                    <a:pt x="678" y="66"/>
                  </a:cubicBezTo>
                  <a:cubicBezTo>
                    <a:pt x="580" y="214"/>
                    <a:pt x="580" y="214"/>
                    <a:pt x="580" y="214"/>
                  </a:cubicBezTo>
                  <a:cubicBezTo>
                    <a:pt x="556" y="251"/>
                    <a:pt x="516" y="310"/>
                    <a:pt x="492" y="347"/>
                  </a:cubicBezTo>
                  <a:cubicBezTo>
                    <a:pt x="395" y="495"/>
                    <a:pt x="395" y="495"/>
                    <a:pt x="395" y="495"/>
                  </a:cubicBezTo>
                  <a:cubicBezTo>
                    <a:pt x="371" y="531"/>
                    <a:pt x="331" y="531"/>
                    <a:pt x="307" y="495"/>
                  </a:cubicBezTo>
                  <a:cubicBezTo>
                    <a:pt x="210" y="347"/>
                    <a:pt x="210" y="347"/>
                    <a:pt x="210" y="347"/>
                  </a:cubicBezTo>
                  <a:cubicBezTo>
                    <a:pt x="186" y="310"/>
                    <a:pt x="146" y="251"/>
                    <a:pt x="122" y="214"/>
                  </a:cubicBezTo>
                  <a:cubicBezTo>
                    <a:pt x="24" y="66"/>
                    <a:pt x="24" y="66"/>
                    <a:pt x="24" y="66"/>
                  </a:cubicBezTo>
                  <a:cubicBezTo>
                    <a:pt x="0" y="29"/>
                    <a:pt x="17" y="0"/>
                    <a:pt x="60" y="0"/>
                  </a:cubicBezTo>
                  <a:lnTo>
                    <a:pt x="272" y="0"/>
                  </a:lnTo>
                  <a:close/>
                </a:path>
              </a:pathLst>
            </a:custGeom>
            <a:solidFill>
              <a:sysClr val="window" lastClr="FFFFFF"/>
            </a:solidFill>
            <a:ln w="14288" cap="flat">
              <a:noFill/>
              <a:prstDash val="solid"/>
              <a:miter lim="800000"/>
              <a:headEnd/>
              <a:tailEnd/>
            </a:ln>
            <a:effectLst>
              <a:outerShdw blurRad="50800" dist="38100" dir="16200000"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19" name="Freeform 15">
              <a:extLst>
                <a:ext uri="{FF2B5EF4-FFF2-40B4-BE49-F238E27FC236}">
                  <a16:creationId xmlns:a16="http://schemas.microsoft.com/office/drawing/2014/main" id="{3F352568-198C-4704-AF35-D55483E2D84C}"/>
                </a:ext>
              </a:extLst>
            </p:cNvPr>
            <p:cNvSpPr>
              <a:spLocks/>
            </p:cNvSpPr>
            <p:nvPr/>
          </p:nvSpPr>
          <p:spPr bwMode="auto">
            <a:xfrm>
              <a:off x="8990096" y="2729627"/>
              <a:ext cx="2244157" cy="1702046"/>
            </a:xfrm>
            <a:custGeom>
              <a:avLst/>
              <a:gdLst>
                <a:gd name="T0" fmla="*/ 272 w 702"/>
                <a:gd name="T1" fmla="*/ 0 h 531"/>
                <a:gd name="T2" fmla="*/ 430 w 702"/>
                <a:gd name="T3" fmla="*/ 0 h 531"/>
                <a:gd name="T4" fmla="*/ 642 w 702"/>
                <a:gd name="T5" fmla="*/ 0 h 531"/>
                <a:gd name="T6" fmla="*/ 678 w 702"/>
                <a:gd name="T7" fmla="*/ 66 h 531"/>
                <a:gd name="T8" fmla="*/ 580 w 702"/>
                <a:gd name="T9" fmla="*/ 214 h 531"/>
                <a:gd name="T10" fmla="*/ 492 w 702"/>
                <a:gd name="T11" fmla="*/ 347 h 531"/>
                <a:gd name="T12" fmla="*/ 395 w 702"/>
                <a:gd name="T13" fmla="*/ 495 h 531"/>
                <a:gd name="T14" fmla="*/ 307 w 702"/>
                <a:gd name="T15" fmla="*/ 495 h 531"/>
                <a:gd name="T16" fmla="*/ 210 w 702"/>
                <a:gd name="T17" fmla="*/ 347 h 531"/>
                <a:gd name="T18" fmla="*/ 122 w 702"/>
                <a:gd name="T19" fmla="*/ 214 h 531"/>
                <a:gd name="T20" fmla="*/ 24 w 702"/>
                <a:gd name="T21" fmla="*/ 66 h 531"/>
                <a:gd name="T22" fmla="*/ 60 w 702"/>
                <a:gd name="T23" fmla="*/ 0 h 531"/>
                <a:gd name="T24" fmla="*/ 272 w 702"/>
                <a:gd name="T25"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2" h="531">
                  <a:moveTo>
                    <a:pt x="272" y="0"/>
                  </a:moveTo>
                  <a:cubicBezTo>
                    <a:pt x="315" y="0"/>
                    <a:pt x="387" y="0"/>
                    <a:pt x="430" y="0"/>
                  </a:cubicBezTo>
                  <a:cubicBezTo>
                    <a:pt x="642" y="0"/>
                    <a:pt x="642" y="0"/>
                    <a:pt x="642" y="0"/>
                  </a:cubicBezTo>
                  <a:cubicBezTo>
                    <a:pt x="685" y="0"/>
                    <a:pt x="702" y="29"/>
                    <a:pt x="678" y="66"/>
                  </a:cubicBezTo>
                  <a:cubicBezTo>
                    <a:pt x="580" y="214"/>
                    <a:pt x="580" y="214"/>
                    <a:pt x="580" y="214"/>
                  </a:cubicBezTo>
                  <a:cubicBezTo>
                    <a:pt x="556" y="251"/>
                    <a:pt x="516" y="310"/>
                    <a:pt x="492" y="347"/>
                  </a:cubicBezTo>
                  <a:cubicBezTo>
                    <a:pt x="395" y="495"/>
                    <a:pt x="395" y="495"/>
                    <a:pt x="395" y="495"/>
                  </a:cubicBezTo>
                  <a:cubicBezTo>
                    <a:pt x="371" y="531"/>
                    <a:pt x="331" y="531"/>
                    <a:pt x="307" y="495"/>
                  </a:cubicBezTo>
                  <a:cubicBezTo>
                    <a:pt x="210" y="347"/>
                    <a:pt x="210" y="347"/>
                    <a:pt x="210" y="347"/>
                  </a:cubicBezTo>
                  <a:cubicBezTo>
                    <a:pt x="186" y="310"/>
                    <a:pt x="146" y="251"/>
                    <a:pt x="122" y="214"/>
                  </a:cubicBezTo>
                  <a:cubicBezTo>
                    <a:pt x="24" y="66"/>
                    <a:pt x="24" y="66"/>
                    <a:pt x="24" y="66"/>
                  </a:cubicBezTo>
                  <a:cubicBezTo>
                    <a:pt x="0" y="29"/>
                    <a:pt x="17" y="0"/>
                    <a:pt x="60" y="0"/>
                  </a:cubicBezTo>
                  <a:lnTo>
                    <a:pt x="272" y="0"/>
                  </a:lnTo>
                  <a:close/>
                </a:path>
              </a:pathLst>
            </a:custGeom>
            <a:solidFill>
              <a:sysClr val="window" lastClr="FFFFFF"/>
            </a:solidFill>
            <a:ln w="14288" cap="flat">
              <a:noFill/>
              <a:prstDash val="solid"/>
              <a:miter lim="800000"/>
              <a:headEnd/>
              <a:tailEnd/>
            </a:ln>
            <a:effectLst>
              <a:outerShdw blurRad="50800" dist="38100" dir="16200000"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0" name="Freeform 17">
              <a:extLst>
                <a:ext uri="{FF2B5EF4-FFF2-40B4-BE49-F238E27FC236}">
                  <a16:creationId xmlns:a16="http://schemas.microsoft.com/office/drawing/2014/main" id="{B0567B58-CFEF-47BA-BD5E-0EFF07B61A77}"/>
                </a:ext>
              </a:extLst>
            </p:cNvPr>
            <p:cNvSpPr>
              <a:spLocks/>
            </p:cNvSpPr>
            <p:nvPr/>
          </p:nvSpPr>
          <p:spPr bwMode="auto">
            <a:xfrm>
              <a:off x="3843404" y="2329464"/>
              <a:ext cx="2077873" cy="1355958"/>
            </a:xfrm>
            <a:custGeom>
              <a:avLst/>
              <a:gdLst>
                <a:gd name="T0" fmla="*/ 327 w 650"/>
                <a:gd name="T1" fmla="*/ 0 h 423"/>
                <a:gd name="T2" fmla="*/ 180 w 650"/>
                <a:gd name="T3" fmla="*/ 83 h 423"/>
                <a:gd name="T4" fmla="*/ 0 w 650"/>
                <a:gd name="T5" fmla="*/ 356 h 423"/>
                <a:gd name="T6" fmla="*/ 105 w 650"/>
                <a:gd name="T7" fmla="*/ 423 h 423"/>
                <a:gd name="T8" fmla="*/ 186 w 650"/>
                <a:gd name="T9" fmla="*/ 300 h 423"/>
                <a:gd name="T10" fmla="*/ 284 w 650"/>
                <a:gd name="T11" fmla="*/ 152 h 423"/>
                <a:gd name="T12" fmla="*/ 371 w 650"/>
                <a:gd name="T13" fmla="*/ 152 h 423"/>
                <a:gd name="T14" fmla="*/ 469 w 650"/>
                <a:gd name="T15" fmla="*/ 300 h 423"/>
                <a:gd name="T16" fmla="*/ 547 w 650"/>
                <a:gd name="T17" fmla="*/ 419 h 423"/>
                <a:gd name="T18" fmla="*/ 621 w 650"/>
                <a:gd name="T19" fmla="*/ 419 h 423"/>
                <a:gd name="T20" fmla="*/ 650 w 650"/>
                <a:gd name="T21" fmla="*/ 349 h 423"/>
                <a:gd name="T22" fmla="*/ 650 w 650"/>
                <a:gd name="T23" fmla="*/ 348 h 423"/>
                <a:gd name="T24" fmla="*/ 475 w 650"/>
                <a:gd name="T25" fmla="*/ 83 h 423"/>
                <a:gd name="T26" fmla="*/ 327 w 650"/>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0" h="423">
                  <a:moveTo>
                    <a:pt x="327" y="0"/>
                  </a:moveTo>
                  <a:cubicBezTo>
                    <a:pt x="269" y="0"/>
                    <a:pt x="215" y="30"/>
                    <a:pt x="180" y="83"/>
                  </a:cubicBezTo>
                  <a:cubicBezTo>
                    <a:pt x="0" y="356"/>
                    <a:pt x="0" y="356"/>
                    <a:pt x="0" y="356"/>
                  </a:cubicBezTo>
                  <a:cubicBezTo>
                    <a:pt x="105" y="423"/>
                    <a:pt x="105" y="423"/>
                    <a:pt x="105" y="423"/>
                  </a:cubicBezTo>
                  <a:cubicBezTo>
                    <a:pt x="129" y="386"/>
                    <a:pt x="164" y="333"/>
                    <a:pt x="186" y="300"/>
                  </a:cubicBezTo>
                  <a:cubicBezTo>
                    <a:pt x="284" y="152"/>
                    <a:pt x="284" y="152"/>
                    <a:pt x="284" y="152"/>
                  </a:cubicBezTo>
                  <a:cubicBezTo>
                    <a:pt x="308" y="116"/>
                    <a:pt x="347" y="116"/>
                    <a:pt x="371" y="152"/>
                  </a:cubicBezTo>
                  <a:cubicBezTo>
                    <a:pt x="469" y="300"/>
                    <a:pt x="469" y="300"/>
                    <a:pt x="469" y="300"/>
                  </a:cubicBezTo>
                  <a:cubicBezTo>
                    <a:pt x="490" y="332"/>
                    <a:pt x="523" y="382"/>
                    <a:pt x="547" y="419"/>
                  </a:cubicBezTo>
                  <a:cubicBezTo>
                    <a:pt x="621" y="419"/>
                    <a:pt x="621" y="419"/>
                    <a:pt x="621" y="419"/>
                  </a:cubicBezTo>
                  <a:cubicBezTo>
                    <a:pt x="650" y="349"/>
                    <a:pt x="650" y="349"/>
                    <a:pt x="650" y="349"/>
                  </a:cubicBezTo>
                  <a:cubicBezTo>
                    <a:pt x="650" y="348"/>
                    <a:pt x="650" y="348"/>
                    <a:pt x="650" y="348"/>
                  </a:cubicBezTo>
                  <a:cubicBezTo>
                    <a:pt x="475" y="83"/>
                    <a:pt x="475" y="83"/>
                    <a:pt x="475" y="83"/>
                  </a:cubicBezTo>
                  <a:cubicBezTo>
                    <a:pt x="440" y="30"/>
                    <a:pt x="386" y="0"/>
                    <a:pt x="327" y="0"/>
                  </a:cubicBezTo>
                  <a:close/>
                </a:path>
              </a:pathLst>
            </a:custGeom>
            <a:solidFill>
              <a:srgbClr val="78D2D2"/>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1" name="Freeform 19">
              <a:extLst>
                <a:ext uri="{FF2B5EF4-FFF2-40B4-BE49-F238E27FC236}">
                  <a16:creationId xmlns:a16="http://schemas.microsoft.com/office/drawing/2014/main" id="{1466D159-6145-4156-ABD9-74B35E38E66E}"/>
                </a:ext>
              </a:extLst>
            </p:cNvPr>
            <p:cNvSpPr>
              <a:spLocks/>
            </p:cNvSpPr>
            <p:nvPr/>
          </p:nvSpPr>
          <p:spPr bwMode="auto">
            <a:xfrm>
              <a:off x="9073913" y="3444783"/>
              <a:ext cx="2077873" cy="1351903"/>
            </a:xfrm>
            <a:custGeom>
              <a:avLst/>
              <a:gdLst>
                <a:gd name="T0" fmla="*/ 619 w 650"/>
                <a:gd name="T1" fmla="*/ 6 h 422"/>
                <a:gd name="T2" fmla="*/ 544 w 650"/>
                <a:gd name="T3" fmla="*/ 5 h 422"/>
                <a:gd name="T4" fmla="*/ 467 w 650"/>
                <a:gd name="T5" fmla="*/ 122 h 422"/>
                <a:gd name="T6" fmla="*/ 369 w 650"/>
                <a:gd name="T7" fmla="*/ 270 h 422"/>
                <a:gd name="T8" fmla="*/ 282 w 650"/>
                <a:gd name="T9" fmla="*/ 270 h 422"/>
                <a:gd name="T10" fmla="*/ 184 w 650"/>
                <a:gd name="T11" fmla="*/ 122 h 422"/>
                <a:gd name="T12" fmla="*/ 104 w 650"/>
                <a:gd name="T13" fmla="*/ 0 h 422"/>
                <a:gd name="T14" fmla="*/ 104 w 650"/>
                <a:gd name="T15" fmla="*/ 0 h 422"/>
                <a:gd name="T16" fmla="*/ 74 w 650"/>
                <a:gd name="T17" fmla="*/ 70 h 422"/>
                <a:gd name="T18" fmla="*/ 0 w 650"/>
                <a:gd name="T19" fmla="*/ 70 h 422"/>
                <a:gd name="T20" fmla="*/ 178 w 650"/>
                <a:gd name="T21" fmla="*/ 339 h 422"/>
                <a:gd name="T22" fmla="*/ 289 w 650"/>
                <a:gd name="T23" fmla="*/ 418 h 422"/>
                <a:gd name="T24" fmla="*/ 322 w 650"/>
                <a:gd name="T25" fmla="*/ 422 h 422"/>
                <a:gd name="T26" fmla="*/ 325 w 650"/>
                <a:gd name="T27" fmla="*/ 422 h 422"/>
                <a:gd name="T28" fmla="*/ 473 w 650"/>
                <a:gd name="T29" fmla="*/ 339 h 422"/>
                <a:gd name="T30" fmla="*/ 650 w 650"/>
                <a:gd name="T31" fmla="*/ 72 h 422"/>
                <a:gd name="T32" fmla="*/ 619 w 650"/>
                <a:gd name="T33" fmla="*/ 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0" h="422">
                  <a:moveTo>
                    <a:pt x="619" y="6"/>
                  </a:moveTo>
                  <a:cubicBezTo>
                    <a:pt x="544" y="5"/>
                    <a:pt x="544" y="5"/>
                    <a:pt x="544" y="5"/>
                  </a:cubicBezTo>
                  <a:cubicBezTo>
                    <a:pt x="520" y="41"/>
                    <a:pt x="488" y="90"/>
                    <a:pt x="467" y="122"/>
                  </a:cubicBezTo>
                  <a:cubicBezTo>
                    <a:pt x="369" y="270"/>
                    <a:pt x="369" y="270"/>
                    <a:pt x="369" y="270"/>
                  </a:cubicBezTo>
                  <a:cubicBezTo>
                    <a:pt x="345" y="307"/>
                    <a:pt x="306" y="307"/>
                    <a:pt x="282" y="270"/>
                  </a:cubicBezTo>
                  <a:cubicBezTo>
                    <a:pt x="184" y="122"/>
                    <a:pt x="184" y="122"/>
                    <a:pt x="184" y="122"/>
                  </a:cubicBezTo>
                  <a:cubicBezTo>
                    <a:pt x="162" y="89"/>
                    <a:pt x="128" y="37"/>
                    <a:pt x="104" y="0"/>
                  </a:cubicBezTo>
                  <a:cubicBezTo>
                    <a:pt x="104" y="0"/>
                    <a:pt x="104" y="0"/>
                    <a:pt x="104" y="0"/>
                  </a:cubicBezTo>
                  <a:cubicBezTo>
                    <a:pt x="74" y="70"/>
                    <a:pt x="74" y="70"/>
                    <a:pt x="74" y="70"/>
                  </a:cubicBezTo>
                  <a:cubicBezTo>
                    <a:pt x="0" y="70"/>
                    <a:pt x="0" y="70"/>
                    <a:pt x="0" y="70"/>
                  </a:cubicBezTo>
                  <a:cubicBezTo>
                    <a:pt x="178" y="339"/>
                    <a:pt x="178" y="339"/>
                    <a:pt x="178" y="339"/>
                  </a:cubicBezTo>
                  <a:cubicBezTo>
                    <a:pt x="205" y="381"/>
                    <a:pt x="245" y="409"/>
                    <a:pt x="289" y="418"/>
                  </a:cubicBezTo>
                  <a:cubicBezTo>
                    <a:pt x="322" y="422"/>
                    <a:pt x="322" y="422"/>
                    <a:pt x="322" y="422"/>
                  </a:cubicBezTo>
                  <a:cubicBezTo>
                    <a:pt x="323" y="422"/>
                    <a:pt x="324" y="422"/>
                    <a:pt x="325" y="422"/>
                  </a:cubicBezTo>
                  <a:cubicBezTo>
                    <a:pt x="384" y="422"/>
                    <a:pt x="438" y="392"/>
                    <a:pt x="473" y="339"/>
                  </a:cubicBezTo>
                  <a:cubicBezTo>
                    <a:pt x="650" y="72"/>
                    <a:pt x="650" y="72"/>
                    <a:pt x="650" y="72"/>
                  </a:cubicBezTo>
                  <a:lnTo>
                    <a:pt x="619" y="6"/>
                  </a:lnTo>
                  <a:close/>
                </a:path>
              </a:pathLst>
            </a:custGeom>
            <a:solidFill>
              <a:srgbClr val="78D2D2"/>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2" name="Freeform 20">
              <a:extLst>
                <a:ext uri="{FF2B5EF4-FFF2-40B4-BE49-F238E27FC236}">
                  <a16:creationId xmlns:a16="http://schemas.microsoft.com/office/drawing/2014/main" id="{186E60DF-B74A-496A-BCCA-488B87915B37}"/>
                </a:ext>
              </a:extLst>
            </p:cNvPr>
            <p:cNvSpPr>
              <a:spLocks/>
            </p:cNvSpPr>
            <p:nvPr/>
          </p:nvSpPr>
          <p:spPr bwMode="auto">
            <a:xfrm>
              <a:off x="7324552" y="2325408"/>
              <a:ext cx="2077873" cy="1353255"/>
            </a:xfrm>
            <a:custGeom>
              <a:avLst/>
              <a:gdLst>
                <a:gd name="T0" fmla="*/ 327 w 650"/>
                <a:gd name="T1" fmla="*/ 0 h 422"/>
                <a:gd name="T2" fmla="*/ 179 w 650"/>
                <a:gd name="T3" fmla="*/ 83 h 422"/>
                <a:gd name="T4" fmla="*/ 0 w 650"/>
                <a:gd name="T5" fmla="*/ 356 h 422"/>
                <a:gd name="T6" fmla="*/ 105 w 650"/>
                <a:gd name="T7" fmla="*/ 422 h 422"/>
                <a:gd name="T8" fmla="*/ 186 w 650"/>
                <a:gd name="T9" fmla="*/ 300 h 422"/>
                <a:gd name="T10" fmla="*/ 284 w 650"/>
                <a:gd name="T11" fmla="*/ 152 h 422"/>
                <a:gd name="T12" fmla="*/ 371 w 650"/>
                <a:gd name="T13" fmla="*/ 152 h 422"/>
                <a:gd name="T14" fmla="*/ 469 w 650"/>
                <a:gd name="T15" fmla="*/ 300 h 422"/>
                <a:gd name="T16" fmla="*/ 547 w 650"/>
                <a:gd name="T17" fmla="*/ 419 h 422"/>
                <a:gd name="T18" fmla="*/ 620 w 650"/>
                <a:gd name="T19" fmla="*/ 419 h 422"/>
                <a:gd name="T20" fmla="*/ 650 w 650"/>
                <a:gd name="T21" fmla="*/ 348 h 422"/>
                <a:gd name="T22" fmla="*/ 650 w 650"/>
                <a:gd name="T23" fmla="*/ 348 h 422"/>
                <a:gd name="T24" fmla="*/ 475 w 650"/>
                <a:gd name="T25" fmla="*/ 83 h 422"/>
                <a:gd name="T26" fmla="*/ 327 w 650"/>
                <a:gd name="T27"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0" h="422">
                  <a:moveTo>
                    <a:pt x="327" y="0"/>
                  </a:moveTo>
                  <a:cubicBezTo>
                    <a:pt x="268" y="0"/>
                    <a:pt x="214" y="30"/>
                    <a:pt x="179" y="83"/>
                  </a:cubicBezTo>
                  <a:cubicBezTo>
                    <a:pt x="0" y="356"/>
                    <a:pt x="0" y="356"/>
                    <a:pt x="0" y="356"/>
                  </a:cubicBezTo>
                  <a:cubicBezTo>
                    <a:pt x="105" y="422"/>
                    <a:pt x="105" y="422"/>
                    <a:pt x="105" y="422"/>
                  </a:cubicBezTo>
                  <a:cubicBezTo>
                    <a:pt x="129" y="386"/>
                    <a:pt x="164" y="333"/>
                    <a:pt x="186" y="300"/>
                  </a:cubicBezTo>
                  <a:cubicBezTo>
                    <a:pt x="284" y="152"/>
                    <a:pt x="284" y="152"/>
                    <a:pt x="284" y="152"/>
                  </a:cubicBezTo>
                  <a:cubicBezTo>
                    <a:pt x="308" y="115"/>
                    <a:pt x="347" y="115"/>
                    <a:pt x="371" y="152"/>
                  </a:cubicBezTo>
                  <a:cubicBezTo>
                    <a:pt x="469" y="300"/>
                    <a:pt x="469" y="300"/>
                    <a:pt x="469" y="300"/>
                  </a:cubicBezTo>
                  <a:cubicBezTo>
                    <a:pt x="490" y="332"/>
                    <a:pt x="523" y="382"/>
                    <a:pt x="547" y="419"/>
                  </a:cubicBezTo>
                  <a:cubicBezTo>
                    <a:pt x="620" y="419"/>
                    <a:pt x="620" y="419"/>
                    <a:pt x="620" y="419"/>
                  </a:cubicBezTo>
                  <a:cubicBezTo>
                    <a:pt x="650" y="348"/>
                    <a:pt x="650" y="348"/>
                    <a:pt x="650" y="348"/>
                  </a:cubicBezTo>
                  <a:cubicBezTo>
                    <a:pt x="650" y="348"/>
                    <a:pt x="650" y="348"/>
                    <a:pt x="650" y="348"/>
                  </a:cubicBezTo>
                  <a:cubicBezTo>
                    <a:pt x="475" y="83"/>
                    <a:pt x="475" y="83"/>
                    <a:pt x="475" y="83"/>
                  </a:cubicBezTo>
                  <a:cubicBezTo>
                    <a:pt x="440" y="30"/>
                    <a:pt x="386" y="0"/>
                    <a:pt x="327" y="0"/>
                  </a:cubicBezTo>
                  <a:close/>
                </a:path>
              </a:pathLst>
            </a:custGeom>
            <a:solidFill>
              <a:srgbClr val="E2583D"/>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3" name="Freeform 16">
              <a:extLst>
                <a:ext uri="{FF2B5EF4-FFF2-40B4-BE49-F238E27FC236}">
                  <a16:creationId xmlns:a16="http://schemas.microsoft.com/office/drawing/2014/main" id="{2C2CB894-CA52-4ED7-8032-8DDF5254025B}"/>
                </a:ext>
              </a:extLst>
            </p:cNvPr>
            <p:cNvSpPr>
              <a:spLocks/>
            </p:cNvSpPr>
            <p:nvPr/>
          </p:nvSpPr>
          <p:spPr bwMode="auto">
            <a:xfrm>
              <a:off x="2111618" y="3450190"/>
              <a:ext cx="2073817" cy="1353255"/>
            </a:xfrm>
            <a:custGeom>
              <a:avLst/>
              <a:gdLst>
                <a:gd name="T0" fmla="*/ 619 w 649"/>
                <a:gd name="T1" fmla="*/ 5 h 422"/>
                <a:gd name="T2" fmla="*/ 544 w 649"/>
                <a:gd name="T3" fmla="*/ 4 h 422"/>
                <a:gd name="T4" fmla="*/ 466 w 649"/>
                <a:gd name="T5" fmla="*/ 122 h 422"/>
                <a:gd name="T6" fmla="*/ 369 w 649"/>
                <a:gd name="T7" fmla="*/ 270 h 422"/>
                <a:gd name="T8" fmla="*/ 281 w 649"/>
                <a:gd name="T9" fmla="*/ 270 h 422"/>
                <a:gd name="T10" fmla="*/ 184 w 649"/>
                <a:gd name="T11" fmla="*/ 122 h 422"/>
                <a:gd name="T12" fmla="*/ 103 w 649"/>
                <a:gd name="T13" fmla="*/ 0 h 422"/>
                <a:gd name="T14" fmla="*/ 103 w 649"/>
                <a:gd name="T15" fmla="*/ 0 h 422"/>
                <a:gd name="T16" fmla="*/ 73 w 649"/>
                <a:gd name="T17" fmla="*/ 70 h 422"/>
                <a:gd name="T18" fmla="*/ 0 w 649"/>
                <a:gd name="T19" fmla="*/ 70 h 422"/>
                <a:gd name="T20" fmla="*/ 177 w 649"/>
                <a:gd name="T21" fmla="*/ 338 h 422"/>
                <a:gd name="T22" fmla="*/ 289 w 649"/>
                <a:gd name="T23" fmla="*/ 418 h 422"/>
                <a:gd name="T24" fmla="*/ 321 w 649"/>
                <a:gd name="T25" fmla="*/ 422 h 422"/>
                <a:gd name="T26" fmla="*/ 325 w 649"/>
                <a:gd name="T27" fmla="*/ 422 h 422"/>
                <a:gd name="T28" fmla="*/ 473 w 649"/>
                <a:gd name="T29" fmla="*/ 338 h 422"/>
                <a:gd name="T30" fmla="*/ 649 w 649"/>
                <a:gd name="T31" fmla="*/ 71 h 422"/>
                <a:gd name="T32" fmla="*/ 619 w 649"/>
                <a:gd name="T33" fmla="*/ 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9" h="422">
                  <a:moveTo>
                    <a:pt x="619" y="5"/>
                  </a:moveTo>
                  <a:cubicBezTo>
                    <a:pt x="544" y="4"/>
                    <a:pt x="544" y="4"/>
                    <a:pt x="544" y="4"/>
                  </a:cubicBezTo>
                  <a:cubicBezTo>
                    <a:pt x="520" y="40"/>
                    <a:pt x="487" y="90"/>
                    <a:pt x="466" y="122"/>
                  </a:cubicBezTo>
                  <a:cubicBezTo>
                    <a:pt x="369" y="270"/>
                    <a:pt x="369" y="270"/>
                    <a:pt x="369" y="270"/>
                  </a:cubicBezTo>
                  <a:cubicBezTo>
                    <a:pt x="345" y="306"/>
                    <a:pt x="305" y="306"/>
                    <a:pt x="281" y="270"/>
                  </a:cubicBezTo>
                  <a:cubicBezTo>
                    <a:pt x="184" y="122"/>
                    <a:pt x="184" y="122"/>
                    <a:pt x="184" y="122"/>
                  </a:cubicBezTo>
                  <a:cubicBezTo>
                    <a:pt x="162" y="89"/>
                    <a:pt x="127" y="36"/>
                    <a:pt x="103" y="0"/>
                  </a:cubicBezTo>
                  <a:cubicBezTo>
                    <a:pt x="103" y="0"/>
                    <a:pt x="103" y="0"/>
                    <a:pt x="103" y="0"/>
                  </a:cubicBezTo>
                  <a:cubicBezTo>
                    <a:pt x="73" y="70"/>
                    <a:pt x="73" y="70"/>
                    <a:pt x="73" y="70"/>
                  </a:cubicBezTo>
                  <a:cubicBezTo>
                    <a:pt x="0" y="70"/>
                    <a:pt x="0" y="70"/>
                    <a:pt x="0" y="70"/>
                  </a:cubicBezTo>
                  <a:cubicBezTo>
                    <a:pt x="177" y="338"/>
                    <a:pt x="177" y="338"/>
                    <a:pt x="177" y="338"/>
                  </a:cubicBezTo>
                  <a:cubicBezTo>
                    <a:pt x="205" y="380"/>
                    <a:pt x="244" y="408"/>
                    <a:pt x="289" y="418"/>
                  </a:cubicBezTo>
                  <a:cubicBezTo>
                    <a:pt x="321" y="422"/>
                    <a:pt x="321" y="422"/>
                    <a:pt x="321" y="422"/>
                  </a:cubicBezTo>
                  <a:cubicBezTo>
                    <a:pt x="323" y="422"/>
                    <a:pt x="324" y="422"/>
                    <a:pt x="325" y="422"/>
                  </a:cubicBezTo>
                  <a:cubicBezTo>
                    <a:pt x="384" y="422"/>
                    <a:pt x="438" y="391"/>
                    <a:pt x="473" y="338"/>
                  </a:cubicBezTo>
                  <a:cubicBezTo>
                    <a:pt x="649" y="71"/>
                    <a:pt x="649" y="71"/>
                    <a:pt x="649" y="71"/>
                  </a:cubicBezTo>
                  <a:lnTo>
                    <a:pt x="619" y="5"/>
                  </a:lnTo>
                  <a:close/>
                </a:path>
              </a:pathLst>
            </a:custGeom>
            <a:solidFill>
              <a:srgbClr val="E2583D"/>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4" name="Freeform 18">
              <a:extLst>
                <a:ext uri="{FF2B5EF4-FFF2-40B4-BE49-F238E27FC236}">
                  <a16:creationId xmlns:a16="http://schemas.microsoft.com/office/drawing/2014/main" id="{604C82C3-C7CB-4361-9277-2DB1AF819B68}"/>
                </a:ext>
              </a:extLst>
            </p:cNvPr>
            <p:cNvSpPr>
              <a:spLocks/>
            </p:cNvSpPr>
            <p:nvPr/>
          </p:nvSpPr>
          <p:spPr bwMode="auto">
            <a:xfrm>
              <a:off x="5592765" y="3444783"/>
              <a:ext cx="2073817" cy="1351903"/>
            </a:xfrm>
            <a:custGeom>
              <a:avLst/>
              <a:gdLst>
                <a:gd name="T0" fmla="*/ 618 w 649"/>
                <a:gd name="T1" fmla="*/ 6 h 422"/>
                <a:gd name="T2" fmla="*/ 544 w 649"/>
                <a:gd name="T3" fmla="*/ 5 h 422"/>
                <a:gd name="T4" fmla="*/ 466 w 649"/>
                <a:gd name="T5" fmla="*/ 122 h 422"/>
                <a:gd name="T6" fmla="*/ 369 w 649"/>
                <a:gd name="T7" fmla="*/ 270 h 422"/>
                <a:gd name="T8" fmla="*/ 281 w 649"/>
                <a:gd name="T9" fmla="*/ 270 h 422"/>
                <a:gd name="T10" fmla="*/ 183 w 649"/>
                <a:gd name="T11" fmla="*/ 122 h 422"/>
                <a:gd name="T12" fmla="*/ 103 w 649"/>
                <a:gd name="T13" fmla="*/ 0 h 422"/>
                <a:gd name="T14" fmla="*/ 103 w 649"/>
                <a:gd name="T15" fmla="*/ 0 h 422"/>
                <a:gd name="T16" fmla="*/ 73 w 649"/>
                <a:gd name="T17" fmla="*/ 70 h 422"/>
                <a:gd name="T18" fmla="*/ 0 w 649"/>
                <a:gd name="T19" fmla="*/ 70 h 422"/>
                <a:gd name="T20" fmla="*/ 177 w 649"/>
                <a:gd name="T21" fmla="*/ 339 h 422"/>
                <a:gd name="T22" fmla="*/ 288 w 649"/>
                <a:gd name="T23" fmla="*/ 418 h 422"/>
                <a:gd name="T24" fmla="*/ 321 w 649"/>
                <a:gd name="T25" fmla="*/ 422 h 422"/>
                <a:gd name="T26" fmla="*/ 325 w 649"/>
                <a:gd name="T27" fmla="*/ 422 h 422"/>
                <a:gd name="T28" fmla="*/ 473 w 649"/>
                <a:gd name="T29" fmla="*/ 339 h 422"/>
                <a:gd name="T30" fmla="*/ 649 w 649"/>
                <a:gd name="T31" fmla="*/ 72 h 422"/>
                <a:gd name="T32" fmla="*/ 618 w 649"/>
                <a:gd name="T33" fmla="*/ 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9" h="422">
                  <a:moveTo>
                    <a:pt x="618" y="6"/>
                  </a:moveTo>
                  <a:cubicBezTo>
                    <a:pt x="544" y="5"/>
                    <a:pt x="544" y="5"/>
                    <a:pt x="544" y="5"/>
                  </a:cubicBezTo>
                  <a:cubicBezTo>
                    <a:pt x="520" y="41"/>
                    <a:pt x="487" y="90"/>
                    <a:pt x="466" y="122"/>
                  </a:cubicBezTo>
                  <a:cubicBezTo>
                    <a:pt x="369" y="270"/>
                    <a:pt x="369" y="270"/>
                    <a:pt x="369" y="270"/>
                  </a:cubicBezTo>
                  <a:cubicBezTo>
                    <a:pt x="344" y="307"/>
                    <a:pt x="305" y="307"/>
                    <a:pt x="281" y="270"/>
                  </a:cubicBezTo>
                  <a:cubicBezTo>
                    <a:pt x="183" y="122"/>
                    <a:pt x="183" y="122"/>
                    <a:pt x="183" y="122"/>
                  </a:cubicBezTo>
                  <a:cubicBezTo>
                    <a:pt x="162" y="89"/>
                    <a:pt x="127" y="37"/>
                    <a:pt x="103" y="0"/>
                  </a:cubicBezTo>
                  <a:cubicBezTo>
                    <a:pt x="103" y="0"/>
                    <a:pt x="103" y="0"/>
                    <a:pt x="103" y="0"/>
                  </a:cubicBezTo>
                  <a:cubicBezTo>
                    <a:pt x="73" y="70"/>
                    <a:pt x="73" y="70"/>
                    <a:pt x="73" y="70"/>
                  </a:cubicBezTo>
                  <a:cubicBezTo>
                    <a:pt x="0" y="70"/>
                    <a:pt x="0" y="70"/>
                    <a:pt x="0" y="70"/>
                  </a:cubicBezTo>
                  <a:cubicBezTo>
                    <a:pt x="177" y="339"/>
                    <a:pt x="177" y="339"/>
                    <a:pt x="177" y="339"/>
                  </a:cubicBezTo>
                  <a:cubicBezTo>
                    <a:pt x="205" y="381"/>
                    <a:pt x="244" y="409"/>
                    <a:pt x="288" y="418"/>
                  </a:cubicBezTo>
                  <a:cubicBezTo>
                    <a:pt x="321" y="422"/>
                    <a:pt x="321" y="422"/>
                    <a:pt x="321" y="422"/>
                  </a:cubicBezTo>
                  <a:cubicBezTo>
                    <a:pt x="322" y="422"/>
                    <a:pt x="324" y="422"/>
                    <a:pt x="325" y="422"/>
                  </a:cubicBezTo>
                  <a:cubicBezTo>
                    <a:pt x="384" y="422"/>
                    <a:pt x="438" y="392"/>
                    <a:pt x="473" y="339"/>
                  </a:cubicBezTo>
                  <a:cubicBezTo>
                    <a:pt x="649" y="72"/>
                    <a:pt x="649" y="72"/>
                    <a:pt x="649" y="72"/>
                  </a:cubicBezTo>
                  <a:lnTo>
                    <a:pt x="618" y="6"/>
                  </a:lnTo>
                  <a:close/>
                </a:path>
              </a:pathLst>
            </a:custGeom>
            <a:solidFill>
              <a:srgbClr val="3B3939"/>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FF"/>
                </a:solidFill>
                <a:effectLst/>
                <a:uLnTx/>
                <a:uFillTx/>
                <a:latin typeface="Century Gothic" panose="020B0502020202020204" pitchFamily="34" charset="0"/>
              </a:endParaRPr>
            </a:p>
          </p:txBody>
        </p:sp>
        <p:sp>
          <p:nvSpPr>
            <p:cNvPr id="25" name="TextBox 24">
              <a:extLst>
                <a:ext uri="{FF2B5EF4-FFF2-40B4-BE49-F238E27FC236}">
                  <a16:creationId xmlns:a16="http://schemas.microsoft.com/office/drawing/2014/main" id="{160B483D-D011-4EF7-89F3-6002C497F936}"/>
                </a:ext>
              </a:extLst>
            </p:cNvPr>
            <p:cNvSpPr txBox="1"/>
            <p:nvPr/>
          </p:nvSpPr>
          <p:spPr>
            <a:xfrm>
              <a:off x="2390221" y="2958457"/>
              <a:ext cx="1485513" cy="338554"/>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effectLst/>
                  <a:uLnTx/>
                  <a:uFillTx/>
                  <a:latin typeface="Century Gothic" panose="020B0502020202020204" pitchFamily="34" charset="0"/>
                </a:rPr>
                <a:t>Monitoring, Evaluation &amp; Learning</a:t>
              </a:r>
            </a:p>
          </p:txBody>
        </p:sp>
        <p:grpSp>
          <p:nvGrpSpPr>
            <p:cNvPr id="26" name="Group 25">
              <a:extLst>
                <a:ext uri="{FF2B5EF4-FFF2-40B4-BE49-F238E27FC236}">
                  <a16:creationId xmlns:a16="http://schemas.microsoft.com/office/drawing/2014/main" id="{C25289BD-5A2D-4CEA-902E-29FA76AFC0FB}"/>
                </a:ext>
              </a:extLst>
            </p:cNvPr>
            <p:cNvGrpSpPr>
              <a:grpSpLocks noChangeAspect="1"/>
            </p:cNvGrpSpPr>
            <p:nvPr/>
          </p:nvGrpSpPr>
          <p:grpSpPr>
            <a:xfrm>
              <a:off x="2953266" y="3358371"/>
              <a:ext cx="393224" cy="448854"/>
              <a:chOff x="2005013" y="1858963"/>
              <a:chExt cx="325437" cy="371476"/>
            </a:xfrm>
            <a:solidFill>
              <a:srgbClr val="E2583D"/>
            </a:solidFill>
          </p:grpSpPr>
          <p:sp>
            <p:nvSpPr>
              <p:cNvPr id="27" name="Freeform 26">
                <a:extLst>
                  <a:ext uri="{FF2B5EF4-FFF2-40B4-BE49-F238E27FC236}">
                    <a16:creationId xmlns:a16="http://schemas.microsoft.com/office/drawing/2014/main" id="{D661782F-C2EC-44E8-BDA4-4A6FAC24078E}"/>
                  </a:ext>
                </a:extLst>
              </p:cNvPr>
              <p:cNvSpPr>
                <a:spLocks noEditPoints="1"/>
              </p:cNvSpPr>
              <p:nvPr/>
            </p:nvSpPr>
            <p:spPr bwMode="auto">
              <a:xfrm>
                <a:off x="2051050" y="1905001"/>
                <a:ext cx="231775" cy="233363"/>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4 h 60"/>
                  <a:gd name="T12" fmla="*/ 4 w 60"/>
                  <a:gd name="T13" fmla="*/ 30 h 60"/>
                  <a:gd name="T14" fmla="*/ 30 w 60"/>
                  <a:gd name="T15" fmla="*/ 56 h 60"/>
                  <a:gd name="T16" fmla="*/ 56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3" y="60"/>
                      <a:pt x="0" y="47"/>
                      <a:pt x="0" y="30"/>
                    </a:cubicBezTo>
                    <a:cubicBezTo>
                      <a:pt x="0" y="13"/>
                      <a:pt x="13" y="0"/>
                      <a:pt x="30" y="0"/>
                    </a:cubicBezTo>
                    <a:cubicBezTo>
                      <a:pt x="47" y="0"/>
                      <a:pt x="60" y="13"/>
                      <a:pt x="60" y="30"/>
                    </a:cubicBezTo>
                    <a:cubicBezTo>
                      <a:pt x="60" y="47"/>
                      <a:pt x="47" y="60"/>
                      <a:pt x="30" y="60"/>
                    </a:cubicBezTo>
                    <a:close/>
                    <a:moveTo>
                      <a:pt x="30" y="4"/>
                    </a:moveTo>
                    <a:cubicBezTo>
                      <a:pt x="16" y="4"/>
                      <a:pt x="4" y="16"/>
                      <a:pt x="4" y="30"/>
                    </a:cubicBezTo>
                    <a:cubicBezTo>
                      <a:pt x="4" y="44"/>
                      <a:pt x="16" y="56"/>
                      <a:pt x="30" y="56"/>
                    </a:cubicBezTo>
                    <a:cubicBezTo>
                      <a:pt x="44" y="56"/>
                      <a:pt x="56" y="44"/>
                      <a:pt x="56" y="30"/>
                    </a:cubicBezTo>
                    <a:cubicBezTo>
                      <a:pt x="56" y="16"/>
                      <a:pt x="44" y="4"/>
                      <a:pt x="3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8" name="Freeform 27">
                <a:extLst>
                  <a:ext uri="{FF2B5EF4-FFF2-40B4-BE49-F238E27FC236}">
                    <a16:creationId xmlns:a16="http://schemas.microsoft.com/office/drawing/2014/main" id="{6C19088A-7626-46AF-922D-D70CBB436A2E}"/>
                  </a:ext>
                </a:extLst>
              </p:cNvPr>
              <p:cNvSpPr>
                <a:spLocks/>
              </p:cNvSpPr>
              <p:nvPr/>
            </p:nvSpPr>
            <p:spPr bwMode="auto">
              <a:xfrm>
                <a:off x="2112963" y="2122488"/>
                <a:ext cx="107950" cy="46038"/>
              </a:xfrm>
              <a:custGeom>
                <a:avLst/>
                <a:gdLst>
                  <a:gd name="T0" fmla="*/ 26 w 28"/>
                  <a:gd name="T1" fmla="*/ 12 h 12"/>
                  <a:gd name="T2" fmla="*/ 2 w 28"/>
                  <a:gd name="T3" fmla="*/ 12 h 12"/>
                  <a:gd name="T4" fmla="*/ 0 w 28"/>
                  <a:gd name="T5" fmla="*/ 10 h 12"/>
                  <a:gd name="T6" fmla="*/ 0 w 28"/>
                  <a:gd name="T7" fmla="*/ 0 h 12"/>
                  <a:gd name="T8" fmla="*/ 4 w 28"/>
                  <a:gd name="T9" fmla="*/ 0 h 12"/>
                  <a:gd name="T10" fmla="*/ 4 w 28"/>
                  <a:gd name="T11" fmla="*/ 8 h 12"/>
                  <a:gd name="T12" fmla="*/ 24 w 28"/>
                  <a:gd name="T13" fmla="*/ 8 h 12"/>
                  <a:gd name="T14" fmla="*/ 24 w 28"/>
                  <a:gd name="T15" fmla="*/ 0 h 12"/>
                  <a:gd name="T16" fmla="*/ 28 w 28"/>
                  <a:gd name="T17" fmla="*/ 0 h 12"/>
                  <a:gd name="T18" fmla="*/ 28 w 28"/>
                  <a:gd name="T19" fmla="*/ 10 h 12"/>
                  <a:gd name="T20" fmla="*/ 26 w 28"/>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2">
                    <a:moveTo>
                      <a:pt x="26" y="12"/>
                    </a:moveTo>
                    <a:cubicBezTo>
                      <a:pt x="2" y="12"/>
                      <a:pt x="2" y="12"/>
                      <a:pt x="2" y="12"/>
                    </a:cubicBezTo>
                    <a:cubicBezTo>
                      <a:pt x="1" y="12"/>
                      <a:pt x="0" y="11"/>
                      <a:pt x="0" y="10"/>
                    </a:cubicBezTo>
                    <a:cubicBezTo>
                      <a:pt x="0" y="0"/>
                      <a:pt x="0" y="0"/>
                      <a:pt x="0" y="0"/>
                    </a:cubicBezTo>
                    <a:cubicBezTo>
                      <a:pt x="4" y="0"/>
                      <a:pt x="4" y="0"/>
                      <a:pt x="4" y="0"/>
                    </a:cubicBezTo>
                    <a:cubicBezTo>
                      <a:pt x="4" y="8"/>
                      <a:pt x="4" y="8"/>
                      <a:pt x="4" y="8"/>
                    </a:cubicBezTo>
                    <a:cubicBezTo>
                      <a:pt x="24" y="8"/>
                      <a:pt x="24" y="8"/>
                      <a:pt x="24" y="8"/>
                    </a:cubicBezTo>
                    <a:cubicBezTo>
                      <a:pt x="24" y="0"/>
                      <a:pt x="24" y="0"/>
                      <a:pt x="24" y="0"/>
                    </a:cubicBezTo>
                    <a:cubicBezTo>
                      <a:pt x="28" y="0"/>
                      <a:pt x="28" y="0"/>
                      <a:pt x="28" y="0"/>
                    </a:cubicBezTo>
                    <a:cubicBezTo>
                      <a:pt x="28" y="10"/>
                      <a:pt x="28" y="10"/>
                      <a:pt x="28" y="10"/>
                    </a:cubicBezTo>
                    <a:cubicBezTo>
                      <a:pt x="28" y="11"/>
                      <a:pt x="27" y="12"/>
                      <a:pt x="26" y="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29" name="Freeform 28">
                <a:extLst>
                  <a:ext uri="{FF2B5EF4-FFF2-40B4-BE49-F238E27FC236}">
                    <a16:creationId xmlns:a16="http://schemas.microsoft.com/office/drawing/2014/main" id="{AD209324-49C3-42B3-A459-61B4C8186A7B}"/>
                  </a:ext>
                </a:extLst>
              </p:cNvPr>
              <p:cNvSpPr>
                <a:spLocks noEditPoints="1"/>
              </p:cNvSpPr>
              <p:nvPr/>
            </p:nvSpPr>
            <p:spPr bwMode="auto">
              <a:xfrm>
                <a:off x="2128838" y="2152651"/>
                <a:ext cx="76200" cy="47625"/>
              </a:xfrm>
              <a:custGeom>
                <a:avLst/>
                <a:gdLst>
                  <a:gd name="T0" fmla="*/ 18 w 20"/>
                  <a:gd name="T1" fmla="*/ 12 h 12"/>
                  <a:gd name="T2" fmla="*/ 2 w 20"/>
                  <a:gd name="T3" fmla="*/ 12 h 12"/>
                  <a:gd name="T4" fmla="*/ 0 w 20"/>
                  <a:gd name="T5" fmla="*/ 10 h 12"/>
                  <a:gd name="T6" fmla="*/ 0 w 20"/>
                  <a:gd name="T7" fmla="*/ 2 h 12"/>
                  <a:gd name="T8" fmla="*/ 2 w 20"/>
                  <a:gd name="T9" fmla="*/ 0 h 12"/>
                  <a:gd name="T10" fmla="*/ 18 w 20"/>
                  <a:gd name="T11" fmla="*/ 0 h 12"/>
                  <a:gd name="T12" fmla="*/ 20 w 20"/>
                  <a:gd name="T13" fmla="*/ 2 h 12"/>
                  <a:gd name="T14" fmla="*/ 20 w 20"/>
                  <a:gd name="T15" fmla="*/ 10 h 12"/>
                  <a:gd name="T16" fmla="*/ 18 w 20"/>
                  <a:gd name="T17" fmla="*/ 12 h 12"/>
                  <a:gd name="T18" fmla="*/ 4 w 20"/>
                  <a:gd name="T19" fmla="*/ 8 h 12"/>
                  <a:gd name="T20" fmla="*/ 16 w 20"/>
                  <a:gd name="T21" fmla="*/ 8 h 12"/>
                  <a:gd name="T22" fmla="*/ 16 w 20"/>
                  <a:gd name="T23" fmla="*/ 4 h 12"/>
                  <a:gd name="T24" fmla="*/ 4 w 20"/>
                  <a:gd name="T25" fmla="*/ 4 h 12"/>
                  <a:gd name="T26" fmla="*/ 4 w 20"/>
                  <a:gd name="T2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2">
                    <a:moveTo>
                      <a:pt x="18" y="12"/>
                    </a:moveTo>
                    <a:cubicBezTo>
                      <a:pt x="2" y="12"/>
                      <a:pt x="2" y="12"/>
                      <a:pt x="2" y="12"/>
                    </a:cubicBezTo>
                    <a:cubicBezTo>
                      <a:pt x="1" y="12"/>
                      <a:pt x="0" y="11"/>
                      <a:pt x="0" y="10"/>
                    </a:cubicBezTo>
                    <a:cubicBezTo>
                      <a:pt x="0" y="2"/>
                      <a:pt x="0" y="2"/>
                      <a:pt x="0" y="2"/>
                    </a:cubicBezTo>
                    <a:cubicBezTo>
                      <a:pt x="0" y="1"/>
                      <a:pt x="1" y="0"/>
                      <a:pt x="2" y="0"/>
                    </a:cubicBezTo>
                    <a:cubicBezTo>
                      <a:pt x="18" y="0"/>
                      <a:pt x="18" y="0"/>
                      <a:pt x="18" y="0"/>
                    </a:cubicBezTo>
                    <a:cubicBezTo>
                      <a:pt x="19" y="0"/>
                      <a:pt x="20" y="1"/>
                      <a:pt x="20" y="2"/>
                    </a:cubicBezTo>
                    <a:cubicBezTo>
                      <a:pt x="20" y="10"/>
                      <a:pt x="20" y="10"/>
                      <a:pt x="20" y="10"/>
                    </a:cubicBezTo>
                    <a:cubicBezTo>
                      <a:pt x="20" y="11"/>
                      <a:pt x="19" y="12"/>
                      <a:pt x="18" y="12"/>
                    </a:cubicBezTo>
                    <a:close/>
                    <a:moveTo>
                      <a:pt x="4" y="8"/>
                    </a:moveTo>
                    <a:cubicBezTo>
                      <a:pt x="16" y="8"/>
                      <a:pt x="16" y="8"/>
                      <a:pt x="16" y="8"/>
                    </a:cubicBezTo>
                    <a:cubicBezTo>
                      <a:pt x="16" y="4"/>
                      <a:pt x="16" y="4"/>
                      <a:pt x="16" y="4"/>
                    </a:cubicBezTo>
                    <a:cubicBezTo>
                      <a:pt x="4" y="4"/>
                      <a:pt x="4" y="4"/>
                      <a:pt x="4" y="4"/>
                    </a:cubicBezTo>
                    <a:lnTo>
                      <a:pt x="4" y="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0" name="Freeform 29">
                <a:extLst>
                  <a:ext uri="{FF2B5EF4-FFF2-40B4-BE49-F238E27FC236}">
                    <a16:creationId xmlns:a16="http://schemas.microsoft.com/office/drawing/2014/main" id="{E7A8C61B-3775-4C76-8469-399BE89535B4}"/>
                  </a:ext>
                </a:extLst>
              </p:cNvPr>
              <p:cNvSpPr>
                <a:spLocks/>
              </p:cNvSpPr>
              <p:nvPr/>
            </p:nvSpPr>
            <p:spPr bwMode="auto">
              <a:xfrm>
                <a:off x="2159000" y="2184401"/>
                <a:ext cx="15875" cy="46038"/>
              </a:xfrm>
              <a:custGeom>
                <a:avLst/>
                <a:gdLst>
                  <a:gd name="T0" fmla="*/ 2 w 4"/>
                  <a:gd name="T1" fmla="*/ 12 h 12"/>
                  <a:gd name="T2" fmla="*/ 0 w 4"/>
                  <a:gd name="T3" fmla="*/ 10 h 12"/>
                  <a:gd name="T4" fmla="*/ 0 w 4"/>
                  <a:gd name="T5" fmla="*/ 2 h 12"/>
                  <a:gd name="T6" fmla="*/ 2 w 4"/>
                  <a:gd name="T7" fmla="*/ 0 h 12"/>
                  <a:gd name="T8" fmla="*/ 4 w 4"/>
                  <a:gd name="T9" fmla="*/ 2 h 12"/>
                  <a:gd name="T10" fmla="*/ 4 w 4"/>
                  <a:gd name="T11" fmla="*/ 10 h 12"/>
                  <a:gd name="T12" fmla="*/ 2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2" y="12"/>
                    </a:moveTo>
                    <a:cubicBezTo>
                      <a:pt x="1" y="12"/>
                      <a:pt x="0" y="11"/>
                      <a:pt x="0" y="10"/>
                    </a:cubicBezTo>
                    <a:cubicBezTo>
                      <a:pt x="0" y="2"/>
                      <a:pt x="0" y="2"/>
                      <a:pt x="0" y="2"/>
                    </a:cubicBezTo>
                    <a:cubicBezTo>
                      <a:pt x="0" y="1"/>
                      <a:pt x="1" y="0"/>
                      <a:pt x="2" y="0"/>
                    </a:cubicBezTo>
                    <a:cubicBezTo>
                      <a:pt x="3" y="0"/>
                      <a:pt x="4" y="1"/>
                      <a:pt x="4" y="2"/>
                    </a:cubicBezTo>
                    <a:cubicBezTo>
                      <a:pt x="4" y="10"/>
                      <a:pt x="4" y="10"/>
                      <a:pt x="4" y="10"/>
                    </a:cubicBezTo>
                    <a:cubicBezTo>
                      <a:pt x="4" y="11"/>
                      <a:pt x="3" y="12"/>
                      <a:pt x="2" y="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1" name="Freeform 30">
                <a:extLst>
                  <a:ext uri="{FF2B5EF4-FFF2-40B4-BE49-F238E27FC236}">
                    <a16:creationId xmlns:a16="http://schemas.microsoft.com/office/drawing/2014/main" id="{E75B7705-F48B-4D92-A1CB-8EBCADBEF230}"/>
                  </a:ext>
                </a:extLst>
              </p:cNvPr>
              <p:cNvSpPr>
                <a:spLocks/>
              </p:cNvSpPr>
              <p:nvPr/>
            </p:nvSpPr>
            <p:spPr bwMode="auto">
              <a:xfrm>
                <a:off x="2159000" y="1858963"/>
                <a:ext cx="15875" cy="31750"/>
              </a:xfrm>
              <a:custGeom>
                <a:avLst/>
                <a:gdLst>
                  <a:gd name="T0" fmla="*/ 2 w 4"/>
                  <a:gd name="T1" fmla="*/ 8 h 8"/>
                  <a:gd name="T2" fmla="*/ 0 w 4"/>
                  <a:gd name="T3" fmla="*/ 6 h 8"/>
                  <a:gd name="T4" fmla="*/ 0 w 4"/>
                  <a:gd name="T5" fmla="*/ 2 h 8"/>
                  <a:gd name="T6" fmla="*/ 2 w 4"/>
                  <a:gd name="T7" fmla="*/ 0 h 8"/>
                  <a:gd name="T8" fmla="*/ 4 w 4"/>
                  <a:gd name="T9" fmla="*/ 2 h 8"/>
                  <a:gd name="T10" fmla="*/ 4 w 4"/>
                  <a:gd name="T11" fmla="*/ 6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8"/>
                    </a:moveTo>
                    <a:cubicBezTo>
                      <a:pt x="1" y="8"/>
                      <a:pt x="0" y="7"/>
                      <a:pt x="0" y="6"/>
                    </a:cubicBezTo>
                    <a:cubicBezTo>
                      <a:pt x="0" y="2"/>
                      <a:pt x="0" y="2"/>
                      <a:pt x="0" y="2"/>
                    </a:cubicBezTo>
                    <a:cubicBezTo>
                      <a:pt x="0" y="1"/>
                      <a:pt x="1" y="0"/>
                      <a:pt x="2" y="0"/>
                    </a:cubicBezTo>
                    <a:cubicBezTo>
                      <a:pt x="3" y="0"/>
                      <a:pt x="4" y="1"/>
                      <a:pt x="4" y="2"/>
                    </a:cubicBezTo>
                    <a:cubicBezTo>
                      <a:pt x="4" y="6"/>
                      <a:pt x="4" y="6"/>
                      <a:pt x="4" y="6"/>
                    </a:cubicBezTo>
                    <a:cubicBezTo>
                      <a:pt x="4" y="7"/>
                      <a:pt x="3" y="8"/>
                      <a:pt x="2"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2" name="Freeform 31">
                <a:extLst>
                  <a:ext uri="{FF2B5EF4-FFF2-40B4-BE49-F238E27FC236}">
                    <a16:creationId xmlns:a16="http://schemas.microsoft.com/office/drawing/2014/main" id="{2FB572E7-5D7E-4A66-A5C2-469B481BF471}"/>
                  </a:ext>
                </a:extLst>
              </p:cNvPr>
              <p:cNvSpPr>
                <a:spLocks/>
              </p:cNvSpPr>
              <p:nvPr/>
            </p:nvSpPr>
            <p:spPr bwMode="auto">
              <a:xfrm>
                <a:off x="2255838" y="1905001"/>
                <a:ext cx="26987" cy="26988"/>
              </a:xfrm>
              <a:custGeom>
                <a:avLst/>
                <a:gdLst>
                  <a:gd name="T0" fmla="*/ 2 w 7"/>
                  <a:gd name="T1" fmla="*/ 7 h 7"/>
                  <a:gd name="T2" fmla="*/ 1 w 7"/>
                  <a:gd name="T3" fmla="*/ 6 h 7"/>
                  <a:gd name="T4" fmla="*/ 1 w 7"/>
                  <a:gd name="T5" fmla="*/ 3 h 7"/>
                  <a:gd name="T6" fmla="*/ 4 w 7"/>
                  <a:gd name="T7" fmla="*/ 0 h 7"/>
                  <a:gd name="T8" fmla="*/ 7 w 7"/>
                  <a:gd name="T9" fmla="*/ 0 h 7"/>
                  <a:gd name="T10" fmla="*/ 7 w 7"/>
                  <a:gd name="T11" fmla="*/ 3 h 7"/>
                  <a:gd name="T12" fmla="*/ 4 w 7"/>
                  <a:gd name="T13" fmla="*/ 6 h 7"/>
                  <a:gd name="T14" fmla="*/ 2 w 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7">
                    <a:moveTo>
                      <a:pt x="2" y="7"/>
                    </a:moveTo>
                    <a:cubicBezTo>
                      <a:pt x="2" y="7"/>
                      <a:pt x="1" y="6"/>
                      <a:pt x="1" y="6"/>
                    </a:cubicBezTo>
                    <a:cubicBezTo>
                      <a:pt x="0" y="5"/>
                      <a:pt x="0" y="4"/>
                      <a:pt x="1" y="3"/>
                    </a:cubicBezTo>
                    <a:cubicBezTo>
                      <a:pt x="4" y="0"/>
                      <a:pt x="4" y="0"/>
                      <a:pt x="4" y="0"/>
                    </a:cubicBezTo>
                    <a:cubicBezTo>
                      <a:pt x="5" y="0"/>
                      <a:pt x="6" y="0"/>
                      <a:pt x="7" y="0"/>
                    </a:cubicBezTo>
                    <a:cubicBezTo>
                      <a:pt x="7" y="1"/>
                      <a:pt x="7" y="2"/>
                      <a:pt x="7" y="3"/>
                    </a:cubicBezTo>
                    <a:cubicBezTo>
                      <a:pt x="4" y="6"/>
                      <a:pt x="4" y="6"/>
                      <a:pt x="4" y="6"/>
                    </a:cubicBezTo>
                    <a:cubicBezTo>
                      <a:pt x="3" y="6"/>
                      <a:pt x="3" y="7"/>
                      <a:pt x="2" y="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3" name="Freeform 32">
                <a:extLst>
                  <a:ext uri="{FF2B5EF4-FFF2-40B4-BE49-F238E27FC236}">
                    <a16:creationId xmlns:a16="http://schemas.microsoft.com/office/drawing/2014/main" id="{5C110608-2FB1-484B-BE36-E564477CF9E8}"/>
                  </a:ext>
                </a:extLst>
              </p:cNvPr>
              <p:cNvSpPr>
                <a:spLocks/>
              </p:cNvSpPr>
              <p:nvPr/>
            </p:nvSpPr>
            <p:spPr bwMode="auto">
              <a:xfrm>
                <a:off x="2298700" y="2014538"/>
                <a:ext cx="31750" cy="14288"/>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4" name="Freeform 33">
                <a:extLst>
                  <a:ext uri="{FF2B5EF4-FFF2-40B4-BE49-F238E27FC236}">
                    <a16:creationId xmlns:a16="http://schemas.microsoft.com/office/drawing/2014/main" id="{4F4EB623-4EA9-4F14-B940-3E04DCCFDD43}"/>
                  </a:ext>
                </a:extLst>
              </p:cNvPr>
              <p:cNvSpPr>
                <a:spLocks/>
              </p:cNvSpPr>
              <p:nvPr/>
            </p:nvSpPr>
            <p:spPr bwMode="auto">
              <a:xfrm>
                <a:off x="2255838" y="2109788"/>
                <a:ext cx="26987" cy="28575"/>
              </a:xfrm>
              <a:custGeom>
                <a:avLst/>
                <a:gdLst>
                  <a:gd name="T0" fmla="*/ 5 w 7"/>
                  <a:gd name="T1" fmla="*/ 7 h 7"/>
                  <a:gd name="T2" fmla="*/ 4 w 7"/>
                  <a:gd name="T3" fmla="*/ 7 h 7"/>
                  <a:gd name="T4" fmla="*/ 1 w 7"/>
                  <a:gd name="T5" fmla="*/ 4 h 7"/>
                  <a:gd name="T6" fmla="*/ 1 w 7"/>
                  <a:gd name="T7" fmla="*/ 1 h 7"/>
                  <a:gd name="T8" fmla="*/ 4 w 7"/>
                  <a:gd name="T9" fmla="*/ 1 h 7"/>
                  <a:gd name="T10" fmla="*/ 7 w 7"/>
                  <a:gd name="T11" fmla="*/ 4 h 7"/>
                  <a:gd name="T12" fmla="*/ 7 w 7"/>
                  <a:gd name="T13" fmla="*/ 7 h 7"/>
                  <a:gd name="T14" fmla="*/ 5 w 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7">
                    <a:moveTo>
                      <a:pt x="5" y="7"/>
                    </a:moveTo>
                    <a:cubicBezTo>
                      <a:pt x="5" y="7"/>
                      <a:pt x="4" y="7"/>
                      <a:pt x="4" y="7"/>
                    </a:cubicBezTo>
                    <a:cubicBezTo>
                      <a:pt x="1" y="4"/>
                      <a:pt x="1" y="4"/>
                      <a:pt x="1" y="4"/>
                    </a:cubicBezTo>
                    <a:cubicBezTo>
                      <a:pt x="0" y="3"/>
                      <a:pt x="0" y="2"/>
                      <a:pt x="1" y="1"/>
                    </a:cubicBezTo>
                    <a:cubicBezTo>
                      <a:pt x="2" y="0"/>
                      <a:pt x="3" y="0"/>
                      <a:pt x="4" y="1"/>
                    </a:cubicBezTo>
                    <a:cubicBezTo>
                      <a:pt x="7" y="4"/>
                      <a:pt x="7" y="4"/>
                      <a:pt x="7" y="4"/>
                    </a:cubicBezTo>
                    <a:cubicBezTo>
                      <a:pt x="7" y="5"/>
                      <a:pt x="7" y="6"/>
                      <a:pt x="7" y="7"/>
                    </a:cubicBezTo>
                    <a:cubicBezTo>
                      <a:pt x="6" y="7"/>
                      <a:pt x="6" y="7"/>
                      <a:pt x="5" y="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5" name="Freeform 34">
                <a:extLst>
                  <a:ext uri="{FF2B5EF4-FFF2-40B4-BE49-F238E27FC236}">
                    <a16:creationId xmlns:a16="http://schemas.microsoft.com/office/drawing/2014/main" id="{C45EDF85-9DFC-475C-A464-40B8E0327578}"/>
                  </a:ext>
                </a:extLst>
              </p:cNvPr>
              <p:cNvSpPr>
                <a:spLocks/>
              </p:cNvSpPr>
              <p:nvPr/>
            </p:nvSpPr>
            <p:spPr bwMode="auto">
              <a:xfrm>
                <a:off x="2051050" y="1905001"/>
                <a:ext cx="26987" cy="26988"/>
              </a:xfrm>
              <a:custGeom>
                <a:avLst/>
                <a:gdLst>
                  <a:gd name="T0" fmla="*/ 5 w 7"/>
                  <a:gd name="T1" fmla="*/ 7 h 7"/>
                  <a:gd name="T2" fmla="*/ 3 w 7"/>
                  <a:gd name="T3" fmla="*/ 6 h 7"/>
                  <a:gd name="T4" fmla="*/ 0 w 7"/>
                  <a:gd name="T5" fmla="*/ 3 h 7"/>
                  <a:gd name="T6" fmla="*/ 0 w 7"/>
                  <a:gd name="T7" fmla="*/ 0 h 7"/>
                  <a:gd name="T8" fmla="*/ 3 w 7"/>
                  <a:gd name="T9" fmla="*/ 0 h 7"/>
                  <a:gd name="T10" fmla="*/ 6 w 7"/>
                  <a:gd name="T11" fmla="*/ 3 h 7"/>
                  <a:gd name="T12" fmla="*/ 6 w 7"/>
                  <a:gd name="T13" fmla="*/ 6 h 7"/>
                  <a:gd name="T14" fmla="*/ 5 w 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7">
                    <a:moveTo>
                      <a:pt x="5" y="7"/>
                    </a:moveTo>
                    <a:cubicBezTo>
                      <a:pt x="4" y="7"/>
                      <a:pt x="4" y="6"/>
                      <a:pt x="3" y="6"/>
                    </a:cubicBezTo>
                    <a:cubicBezTo>
                      <a:pt x="0" y="3"/>
                      <a:pt x="0" y="3"/>
                      <a:pt x="0" y="3"/>
                    </a:cubicBezTo>
                    <a:cubicBezTo>
                      <a:pt x="0" y="2"/>
                      <a:pt x="0" y="1"/>
                      <a:pt x="0" y="0"/>
                    </a:cubicBezTo>
                    <a:cubicBezTo>
                      <a:pt x="1" y="0"/>
                      <a:pt x="2" y="0"/>
                      <a:pt x="3" y="0"/>
                    </a:cubicBezTo>
                    <a:cubicBezTo>
                      <a:pt x="6" y="3"/>
                      <a:pt x="6" y="3"/>
                      <a:pt x="6" y="3"/>
                    </a:cubicBezTo>
                    <a:cubicBezTo>
                      <a:pt x="7" y="4"/>
                      <a:pt x="7" y="5"/>
                      <a:pt x="6" y="6"/>
                    </a:cubicBezTo>
                    <a:cubicBezTo>
                      <a:pt x="6" y="6"/>
                      <a:pt x="5" y="7"/>
                      <a:pt x="5" y="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6" name="Freeform 35">
                <a:extLst>
                  <a:ext uri="{FF2B5EF4-FFF2-40B4-BE49-F238E27FC236}">
                    <a16:creationId xmlns:a16="http://schemas.microsoft.com/office/drawing/2014/main" id="{85FABC11-8441-4683-88D1-DBC678000C26}"/>
                  </a:ext>
                </a:extLst>
              </p:cNvPr>
              <p:cNvSpPr>
                <a:spLocks/>
              </p:cNvSpPr>
              <p:nvPr/>
            </p:nvSpPr>
            <p:spPr bwMode="auto">
              <a:xfrm>
                <a:off x="2005013" y="2014538"/>
                <a:ext cx="30162" cy="14288"/>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7" name="Freeform 36">
                <a:extLst>
                  <a:ext uri="{FF2B5EF4-FFF2-40B4-BE49-F238E27FC236}">
                    <a16:creationId xmlns:a16="http://schemas.microsoft.com/office/drawing/2014/main" id="{19DC57A6-8880-412D-8749-CF852A671DF3}"/>
                  </a:ext>
                </a:extLst>
              </p:cNvPr>
              <p:cNvSpPr>
                <a:spLocks/>
              </p:cNvSpPr>
              <p:nvPr/>
            </p:nvSpPr>
            <p:spPr bwMode="auto">
              <a:xfrm>
                <a:off x="2051050" y="2109788"/>
                <a:ext cx="26987" cy="28575"/>
              </a:xfrm>
              <a:custGeom>
                <a:avLst/>
                <a:gdLst>
                  <a:gd name="T0" fmla="*/ 2 w 7"/>
                  <a:gd name="T1" fmla="*/ 7 h 7"/>
                  <a:gd name="T2" fmla="*/ 0 w 7"/>
                  <a:gd name="T3" fmla="*/ 7 h 7"/>
                  <a:gd name="T4" fmla="*/ 0 w 7"/>
                  <a:gd name="T5" fmla="*/ 4 h 7"/>
                  <a:gd name="T6" fmla="*/ 3 w 7"/>
                  <a:gd name="T7" fmla="*/ 1 h 7"/>
                  <a:gd name="T8" fmla="*/ 6 w 7"/>
                  <a:gd name="T9" fmla="*/ 1 h 7"/>
                  <a:gd name="T10" fmla="*/ 6 w 7"/>
                  <a:gd name="T11" fmla="*/ 4 h 7"/>
                  <a:gd name="T12" fmla="*/ 3 w 7"/>
                  <a:gd name="T13" fmla="*/ 7 h 7"/>
                  <a:gd name="T14" fmla="*/ 2 w 7"/>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7">
                    <a:moveTo>
                      <a:pt x="2" y="7"/>
                    </a:moveTo>
                    <a:cubicBezTo>
                      <a:pt x="1" y="7"/>
                      <a:pt x="1" y="7"/>
                      <a:pt x="0" y="7"/>
                    </a:cubicBezTo>
                    <a:cubicBezTo>
                      <a:pt x="0" y="6"/>
                      <a:pt x="0" y="5"/>
                      <a:pt x="0" y="4"/>
                    </a:cubicBezTo>
                    <a:cubicBezTo>
                      <a:pt x="3" y="1"/>
                      <a:pt x="3" y="1"/>
                      <a:pt x="3" y="1"/>
                    </a:cubicBezTo>
                    <a:cubicBezTo>
                      <a:pt x="4" y="0"/>
                      <a:pt x="5" y="0"/>
                      <a:pt x="6" y="1"/>
                    </a:cubicBezTo>
                    <a:cubicBezTo>
                      <a:pt x="7" y="2"/>
                      <a:pt x="7" y="3"/>
                      <a:pt x="6" y="4"/>
                    </a:cubicBezTo>
                    <a:cubicBezTo>
                      <a:pt x="3" y="7"/>
                      <a:pt x="3" y="7"/>
                      <a:pt x="3" y="7"/>
                    </a:cubicBezTo>
                    <a:cubicBezTo>
                      <a:pt x="3" y="7"/>
                      <a:pt x="2" y="7"/>
                      <a:pt x="2" y="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38" name="Freeform 37">
                <a:extLst>
                  <a:ext uri="{FF2B5EF4-FFF2-40B4-BE49-F238E27FC236}">
                    <a16:creationId xmlns:a16="http://schemas.microsoft.com/office/drawing/2014/main" id="{13C7C046-897D-4FFA-9770-B0235691DA4F}"/>
                  </a:ext>
                </a:extLst>
              </p:cNvPr>
              <p:cNvSpPr>
                <a:spLocks noEditPoints="1"/>
              </p:cNvSpPr>
              <p:nvPr/>
            </p:nvSpPr>
            <p:spPr bwMode="auto">
              <a:xfrm>
                <a:off x="2097088" y="2014538"/>
                <a:ext cx="139700" cy="115888"/>
              </a:xfrm>
              <a:custGeom>
                <a:avLst/>
                <a:gdLst>
                  <a:gd name="T0" fmla="*/ 20 w 36"/>
                  <a:gd name="T1" fmla="*/ 30 h 30"/>
                  <a:gd name="T2" fmla="*/ 20 w 36"/>
                  <a:gd name="T3" fmla="*/ 30 h 30"/>
                  <a:gd name="T4" fmla="*/ 18 w 36"/>
                  <a:gd name="T5" fmla="*/ 28 h 30"/>
                  <a:gd name="T6" fmla="*/ 16 w 36"/>
                  <a:gd name="T7" fmla="*/ 30 h 30"/>
                  <a:gd name="T8" fmla="*/ 14 w 36"/>
                  <a:gd name="T9" fmla="*/ 28 h 30"/>
                  <a:gd name="T10" fmla="*/ 10 w 36"/>
                  <a:gd name="T11" fmla="*/ 12 h 30"/>
                  <a:gd name="T12" fmla="*/ 6 w 36"/>
                  <a:gd name="T13" fmla="*/ 12 h 30"/>
                  <a:gd name="T14" fmla="*/ 0 w 36"/>
                  <a:gd name="T15" fmla="*/ 6 h 30"/>
                  <a:gd name="T16" fmla="*/ 6 w 36"/>
                  <a:gd name="T17" fmla="*/ 0 h 30"/>
                  <a:gd name="T18" fmla="*/ 13 w 36"/>
                  <a:gd name="T19" fmla="*/ 5 h 30"/>
                  <a:gd name="T20" fmla="*/ 13 w 36"/>
                  <a:gd name="T21" fmla="*/ 8 h 30"/>
                  <a:gd name="T22" fmla="*/ 23 w 36"/>
                  <a:gd name="T23" fmla="*/ 8 h 30"/>
                  <a:gd name="T24" fmla="*/ 23 w 36"/>
                  <a:gd name="T25" fmla="*/ 5 h 30"/>
                  <a:gd name="T26" fmla="*/ 30 w 36"/>
                  <a:gd name="T27" fmla="*/ 0 h 30"/>
                  <a:gd name="T28" fmla="*/ 36 w 36"/>
                  <a:gd name="T29" fmla="*/ 6 h 30"/>
                  <a:gd name="T30" fmla="*/ 30 w 36"/>
                  <a:gd name="T31" fmla="*/ 12 h 30"/>
                  <a:gd name="T32" fmla="*/ 26 w 36"/>
                  <a:gd name="T33" fmla="*/ 12 h 30"/>
                  <a:gd name="T34" fmla="*/ 22 w 36"/>
                  <a:gd name="T35" fmla="*/ 28 h 30"/>
                  <a:gd name="T36" fmla="*/ 20 w 36"/>
                  <a:gd name="T37" fmla="*/ 30 h 30"/>
                  <a:gd name="T38" fmla="*/ 14 w 36"/>
                  <a:gd name="T39" fmla="*/ 12 h 30"/>
                  <a:gd name="T40" fmla="*/ 18 w 36"/>
                  <a:gd name="T41" fmla="*/ 28 h 30"/>
                  <a:gd name="T42" fmla="*/ 18 w 36"/>
                  <a:gd name="T43" fmla="*/ 28 h 30"/>
                  <a:gd name="T44" fmla="*/ 18 w 36"/>
                  <a:gd name="T45" fmla="*/ 28 h 30"/>
                  <a:gd name="T46" fmla="*/ 22 w 36"/>
                  <a:gd name="T47" fmla="*/ 12 h 30"/>
                  <a:gd name="T48" fmla="*/ 14 w 36"/>
                  <a:gd name="T49" fmla="*/ 12 h 30"/>
                  <a:gd name="T50" fmla="*/ 27 w 36"/>
                  <a:gd name="T51" fmla="*/ 8 h 30"/>
                  <a:gd name="T52" fmla="*/ 30 w 36"/>
                  <a:gd name="T53" fmla="*/ 8 h 30"/>
                  <a:gd name="T54" fmla="*/ 32 w 36"/>
                  <a:gd name="T55" fmla="*/ 6 h 30"/>
                  <a:gd name="T56" fmla="*/ 30 w 36"/>
                  <a:gd name="T57" fmla="*/ 4 h 30"/>
                  <a:gd name="T58" fmla="*/ 27 w 36"/>
                  <a:gd name="T59" fmla="*/ 6 h 30"/>
                  <a:gd name="T60" fmla="*/ 27 w 36"/>
                  <a:gd name="T61" fmla="*/ 8 h 30"/>
                  <a:gd name="T62" fmla="*/ 6 w 36"/>
                  <a:gd name="T63" fmla="*/ 4 h 30"/>
                  <a:gd name="T64" fmla="*/ 4 w 36"/>
                  <a:gd name="T65" fmla="*/ 6 h 30"/>
                  <a:gd name="T66" fmla="*/ 6 w 36"/>
                  <a:gd name="T67" fmla="*/ 8 h 30"/>
                  <a:gd name="T68" fmla="*/ 9 w 36"/>
                  <a:gd name="T69" fmla="*/ 8 h 30"/>
                  <a:gd name="T70" fmla="*/ 9 w 36"/>
                  <a:gd name="T71" fmla="*/ 6 h 30"/>
                  <a:gd name="T72" fmla="*/ 6 w 36"/>
                  <a:gd name="T73"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30">
                    <a:moveTo>
                      <a:pt x="20" y="30"/>
                    </a:moveTo>
                    <a:cubicBezTo>
                      <a:pt x="20" y="30"/>
                      <a:pt x="20" y="30"/>
                      <a:pt x="20" y="30"/>
                    </a:cubicBezTo>
                    <a:cubicBezTo>
                      <a:pt x="19" y="30"/>
                      <a:pt x="18" y="29"/>
                      <a:pt x="18" y="28"/>
                    </a:cubicBezTo>
                    <a:cubicBezTo>
                      <a:pt x="18" y="29"/>
                      <a:pt x="17" y="30"/>
                      <a:pt x="16" y="30"/>
                    </a:cubicBezTo>
                    <a:cubicBezTo>
                      <a:pt x="15" y="30"/>
                      <a:pt x="14" y="30"/>
                      <a:pt x="14" y="28"/>
                    </a:cubicBezTo>
                    <a:cubicBezTo>
                      <a:pt x="10" y="12"/>
                      <a:pt x="10" y="12"/>
                      <a:pt x="10" y="12"/>
                    </a:cubicBezTo>
                    <a:cubicBezTo>
                      <a:pt x="6" y="12"/>
                      <a:pt x="6" y="12"/>
                      <a:pt x="6" y="12"/>
                    </a:cubicBezTo>
                    <a:cubicBezTo>
                      <a:pt x="3" y="12"/>
                      <a:pt x="0" y="9"/>
                      <a:pt x="0" y="6"/>
                    </a:cubicBezTo>
                    <a:cubicBezTo>
                      <a:pt x="0" y="3"/>
                      <a:pt x="3" y="0"/>
                      <a:pt x="6" y="0"/>
                    </a:cubicBezTo>
                    <a:cubicBezTo>
                      <a:pt x="9" y="0"/>
                      <a:pt x="12" y="2"/>
                      <a:pt x="13" y="5"/>
                    </a:cubicBezTo>
                    <a:cubicBezTo>
                      <a:pt x="13" y="8"/>
                      <a:pt x="13" y="8"/>
                      <a:pt x="13" y="8"/>
                    </a:cubicBezTo>
                    <a:cubicBezTo>
                      <a:pt x="23" y="8"/>
                      <a:pt x="23" y="8"/>
                      <a:pt x="23" y="8"/>
                    </a:cubicBezTo>
                    <a:cubicBezTo>
                      <a:pt x="23" y="5"/>
                      <a:pt x="23" y="5"/>
                      <a:pt x="23" y="5"/>
                    </a:cubicBezTo>
                    <a:cubicBezTo>
                      <a:pt x="24" y="2"/>
                      <a:pt x="27" y="0"/>
                      <a:pt x="30" y="0"/>
                    </a:cubicBezTo>
                    <a:cubicBezTo>
                      <a:pt x="33" y="0"/>
                      <a:pt x="36" y="3"/>
                      <a:pt x="36" y="6"/>
                    </a:cubicBezTo>
                    <a:cubicBezTo>
                      <a:pt x="36" y="9"/>
                      <a:pt x="33" y="12"/>
                      <a:pt x="30" y="12"/>
                    </a:cubicBezTo>
                    <a:cubicBezTo>
                      <a:pt x="26" y="12"/>
                      <a:pt x="26" y="12"/>
                      <a:pt x="26" y="12"/>
                    </a:cubicBezTo>
                    <a:cubicBezTo>
                      <a:pt x="22" y="28"/>
                      <a:pt x="22" y="28"/>
                      <a:pt x="22" y="28"/>
                    </a:cubicBezTo>
                    <a:cubicBezTo>
                      <a:pt x="22" y="29"/>
                      <a:pt x="21" y="30"/>
                      <a:pt x="20" y="30"/>
                    </a:cubicBezTo>
                    <a:close/>
                    <a:moveTo>
                      <a:pt x="14" y="12"/>
                    </a:moveTo>
                    <a:cubicBezTo>
                      <a:pt x="18" y="28"/>
                      <a:pt x="18" y="28"/>
                      <a:pt x="18" y="28"/>
                    </a:cubicBezTo>
                    <a:cubicBezTo>
                      <a:pt x="18" y="28"/>
                      <a:pt x="18" y="28"/>
                      <a:pt x="18" y="28"/>
                    </a:cubicBezTo>
                    <a:cubicBezTo>
                      <a:pt x="18" y="28"/>
                      <a:pt x="18" y="28"/>
                      <a:pt x="18" y="28"/>
                    </a:cubicBezTo>
                    <a:cubicBezTo>
                      <a:pt x="22" y="12"/>
                      <a:pt x="22" y="12"/>
                      <a:pt x="22" y="12"/>
                    </a:cubicBezTo>
                    <a:lnTo>
                      <a:pt x="14" y="12"/>
                    </a:lnTo>
                    <a:close/>
                    <a:moveTo>
                      <a:pt x="27" y="8"/>
                    </a:moveTo>
                    <a:cubicBezTo>
                      <a:pt x="30" y="8"/>
                      <a:pt x="30" y="8"/>
                      <a:pt x="30" y="8"/>
                    </a:cubicBezTo>
                    <a:cubicBezTo>
                      <a:pt x="31" y="8"/>
                      <a:pt x="32" y="7"/>
                      <a:pt x="32" y="6"/>
                    </a:cubicBezTo>
                    <a:cubicBezTo>
                      <a:pt x="32" y="5"/>
                      <a:pt x="31" y="4"/>
                      <a:pt x="30" y="4"/>
                    </a:cubicBezTo>
                    <a:cubicBezTo>
                      <a:pt x="29" y="4"/>
                      <a:pt x="27" y="5"/>
                      <a:pt x="27" y="6"/>
                    </a:cubicBezTo>
                    <a:lnTo>
                      <a:pt x="27" y="8"/>
                    </a:lnTo>
                    <a:close/>
                    <a:moveTo>
                      <a:pt x="6" y="4"/>
                    </a:moveTo>
                    <a:cubicBezTo>
                      <a:pt x="5" y="4"/>
                      <a:pt x="4" y="5"/>
                      <a:pt x="4" y="6"/>
                    </a:cubicBezTo>
                    <a:cubicBezTo>
                      <a:pt x="4" y="7"/>
                      <a:pt x="5" y="8"/>
                      <a:pt x="6" y="8"/>
                    </a:cubicBezTo>
                    <a:cubicBezTo>
                      <a:pt x="9" y="8"/>
                      <a:pt x="9" y="8"/>
                      <a:pt x="9" y="8"/>
                    </a:cubicBezTo>
                    <a:cubicBezTo>
                      <a:pt x="9" y="6"/>
                      <a:pt x="9" y="6"/>
                      <a:pt x="9" y="6"/>
                    </a:cubicBezTo>
                    <a:cubicBezTo>
                      <a:pt x="9" y="5"/>
                      <a:pt x="7" y="4"/>
                      <a:pt x="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grpSp>
        <p:sp>
          <p:nvSpPr>
            <p:cNvPr id="39" name="TextBox 38">
              <a:extLst>
                <a:ext uri="{FF2B5EF4-FFF2-40B4-BE49-F238E27FC236}">
                  <a16:creationId xmlns:a16="http://schemas.microsoft.com/office/drawing/2014/main" id="{850C3CBE-3418-41CF-8981-B35FCF64A452}"/>
                </a:ext>
              </a:extLst>
            </p:cNvPr>
            <p:cNvSpPr txBox="1"/>
            <p:nvPr/>
          </p:nvSpPr>
          <p:spPr>
            <a:xfrm>
              <a:off x="4203511" y="3940968"/>
              <a:ext cx="1392248" cy="507831"/>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effectLst/>
                  <a:uLnTx/>
                  <a:uFillTx/>
                  <a:latin typeface="Century Gothic" panose="020B0502020202020204" pitchFamily="34" charset="0"/>
                </a:rPr>
                <a:t>Training &amp; Capacity Development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effectLst/>
                <a:uLnTx/>
                <a:uFillTx/>
                <a:latin typeface="Century Gothic" panose="020B0502020202020204" pitchFamily="34" charset="0"/>
              </a:endParaRPr>
            </a:p>
          </p:txBody>
        </p:sp>
        <p:sp>
          <p:nvSpPr>
            <p:cNvPr id="40" name="TextBox 39">
              <a:extLst>
                <a:ext uri="{FF2B5EF4-FFF2-40B4-BE49-F238E27FC236}">
                  <a16:creationId xmlns:a16="http://schemas.microsoft.com/office/drawing/2014/main" id="{4975C622-EC7C-44AA-9FAA-E03EB515BA1F}"/>
                </a:ext>
              </a:extLst>
            </p:cNvPr>
            <p:cNvSpPr txBox="1"/>
            <p:nvPr/>
          </p:nvSpPr>
          <p:spPr>
            <a:xfrm>
              <a:off x="5827852" y="2957804"/>
              <a:ext cx="1638054" cy="338554"/>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effectLst/>
                  <a:uLnTx/>
                  <a:uFillTx/>
                  <a:latin typeface="Century Gothic" panose="020B0502020202020204" pitchFamily="34" charset="0"/>
                </a:rPr>
                <a:t>Research, Development and Analysis:</a:t>
              </a:r>
            </a:p>
          </p:txBody>
        </p:sp>
        <p:sp>
          <p:nvSpPr>
            <p:cNvPr id="41" name="TextBox 40">
              <a:extLst>
                <a:ext uri="{FF2B5EF4-FFF2-40B4-BE49-F238E27FC236}">
                  <a16:creationId xmlns:a16="http://schemas.microsoft.com/office/drawing/2014/main" id="{10A08EDE-55D1-49B9-9B98-254B204B3E7F}"/>
                </a:ext>
              </a:extLst>
            </p:cNvPr>
            <p:cNvSpPr txBox="1"/>
            <p:nvPr/>
          </p:nvSpPr>
          <p:spPr>
            <a:xfrm>
              <a:off x="9302239" y="2957804"/>
              <a:ext cx="1724220" cy="338554"/>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effectLst/>
                  <a:uLnTx/>
                  <a:uFillTx/>
                  <a:latin typeface="Century Gothic" panose="020B0502020202020204" pitchFamily="34" charset="0"/>
                </a:rPr>
                <a:t>Data, Information and knowledge Management</a:t>
              </a:r>
            </a:p>
          </p:txBody>
        </p:sp>
        <p:grpSp>
          <p:nvGrpSpPr>
            <p:cNvPr id="42" name="Group 41">
              <a:extLst>
                <a:ext uri="{FF2B5EF4-FFF2-40B4-BE49-F238E27FC236}">
                  <a16:creationId xmlns:a16="http://schemas.microsoft.com/office/drawing/2014/main" id="{52DF0094-CC7E-4A96-87C8-C69933E62BD8}"/>
                </a:ext>
              </a:extLst>
            </p:cNvPr>
            <p:cNvGrpSpPr>
              <a:grpSpLocks noChangeAspect="1"/>
            </p:cNvGrpSpPr>
            <p:nvPr/>
          </p:nvGrpSpPr>
          <p:grpSpPr>
            <a:xfrm>
              <a:off x="4666025" y="3358371"/>
              <a:ext cx="448854" cy="448854"/>
              <a:chOff x="3903073" y="3496769"/>
              <a:chExt cx="360000" cy="360000"/>
            </a:xfrm>
            <a:solidFill>
              <a:srgbClr val="78D2D2"/>
            </a:solidFill>
          </p:grpSpPr>
          <p:sp>
            <p:nvSpPr>
              <p:cNvPr id="43" name="Freeform 79">
                <a:extLst>
                  <a:ext uri="{FF2B5EF4-FFF2-40B4-BE49-F238E27FC236}">
                    <a16:creationId xmlns:a16="http://schemas.microsoft.com/office/drawing/2014/main" id="{96109031-A373-4C77-B20E-021DC50D09F4}"/>
                  </a:ext>
                </a:extLst>
              </p:cNvPr>
              <p:cNvSpPr>
                <a:spLocks noEditPoints="1"/>
              </p:cNvSpPr>
              <p:nvPr/>
            </p:nvSpPr>
            <p:spPr bwMode="auto">
              <a:xfrm>
                <a:off x="3903073" y="3496769"/>
                <a:ext cx="255385" cy="255385"/>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4 h 68"/>
                  <a:gd name="T12" fmla="*/ 4 w 68"/>
                  <a:gd name="T13" fmla="*/ 34 h 68"/>
                  <a:gd name="T14" fmla="*/ 34 w 68"/>
                  <a:gd name="T15" fmla="*/ 64 h 68"/>
                  <a:gd name="T16" fmla="*/ 64 w 68"/>
                  <a:gd name="T17" fmla="*/ 34 h 68"/>
                  <a:gd name="T18" fmla="*/ 34 w 68"/>
                  <a:gd name="T19" fmla="*/ 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8">
                    <a:moveTo>
                      <a:pt x="34" y="68"/>
                    </a:moveTo>
                    <a:cubicBezTo>
                      <a:pt x="15" y="68"/>
                      <a:pt x="0" y="53"/>
                      <a:pt x="0" y="34"/>
                    </a:cubicBezTo>
                    <a:cubicBezTo>
                      <a:pt x="0" y="15"/>
                      <a:pt x="15" y="0"/>
                      <a:pt x="34" y="0"/>
                    </a:cubicBezTo>
                    <a:cubicBezTo>
                      <a:pt x="53" y="0"/>
                      <a:pt x="68" y="15"/>
                      <a:pt x="68" y="34"/>
                    </a:cubicBezTo>
                    <a:cubicBezTo>
                      <a:pt x="68" y="53"/>
                      <a:pt x="53" y="68"/>
                      <a:pt x="34" y="68"/>
                    </a:cubicBezTo>
                    <a:close/>
                    <a:moveTo>
                      <a:pt x="34" y="4"/>
                    </a:moveTo>
                    <a:cubicBezTo>
                      <a:pt x="17" y="4"/>
                      <a:pt x="4" y="17"/>
                      <a:pt x="4" y="34"/>
                    </a:cubicBezTo>
                    <a:cubicBezTo>
                      <a:pt x="4" y="51"/>
                      <a:pt x="17" y="64"/>
                      <a:pt x="34" y="64"/>
                    </a:cubicBezTo>
                    <a:cubicBezTo>
                      <a:pt x="51" y="64"/>
                      <a:pt x="64" y="51"/>
                      <a:pt x="64" y="34"/>
                    </a:cubicBezTo>
                    <a:cubicBezTo>
                      <a:pt x="64" y="17"/>
                      <a:pt x="51" y="4"/>
                      <a:pt x="34"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44" name="Freeform 80">
                <a:extLst>
                  <a:ext uri="{FF2B5EF4-FFF2-40B4-BE49-F238E27FC236}">
                    <a16:creationId xmlns:a16="http://schemas.microsoft.com/office/drawing/2014/main" id="{A63B272E-55A4-4B6C-A52A-76F50933B55F}"/>
                  </a:ext>
                </a:extLst>
              </p:cNvPr>
              <p:cNvSpPr>
                <a:spLocks/>
              </p:cNvSpPr>
              <p:nvPr/>
            </p:nvSpPr>
            <p:spPr bwMode="auto">
              <a:xfrm>
                <a:off x="4106150" y="3699846"/>
                <a:ext cx="156923" cy="156923"/>
              </a:xfrm>
              <a:custGeom>
                <a:avLst/>
                <a:gdLst>
                  <a:gd name="T0" fmla="*/ 40 w 42"/>
                  <a:gd name="T1" fmla="*/ 42 h 42"/>
                  <a:gd name="T2" fmla="*/ 39 w 42"/>
                  <a:gd name="T3" fmla="*/ 41 h 42"/>
                  <a:gd name="T4" fmla="*/ 1 w 42"/>
                  <a:gd name="T5" fmla="*/ 4 h 42"/>
                  <a:gd name="T6" fmla="*/ 1 w 42"/>
                  <a:gd name="T7" fmla="*/ 1 h 42"/>
                  <a:gd name="T8" fmla="*/ 4 w 42"/>
                  <a:gd name="T9" fmla="*/ 1 h 42"/>
                  <a:gd name="T10" fmla="*/ 41 w 42"/>
                  <a:gd name="T11" fmla="*/ 39 h 42"/>
                  <a:gd name="T12" fmla="*/ 41 w 42"/>
                  <a:gd name="T13" fmla="*/ 41 h 42"/>
                  <a:gd name="T14" fmla="*/ 40 w 42"/>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2">
                    <a:moveTo>
                      <a:pt x="40" y="42"/>
                    </a:moveTo>
                    <a:cubicBezTo>
                      <a:pt x="39" y="42"/>
                      <a:pt x="39" y="42"/>
                      <a:pt x="39" y="41"/>
                    </a:cubicBezTo>
                    <a:cubicBezTo>
                      <a:pt x="1" y="4"/>
                      <a:pt x="1" y="4"/>
                      <a:pt x="1" y="4"/>
                    </a:cubicBezTo>
                    <a:cubicBezTo>
                      <a:pt x="0" y="3"/>
                      <a:pt x="0" y="2"/>
                      <a:pt x="1" y="1"/>
                    </a:cubicBezTo>
                    <a:cubicBezTo>
                      <a:pt x="2" y="0"/>
                      <a:pt x="3" y="0"/>
                      <a:pt x="4" y="1"/>
                    </a:cubicBezTo>
                    <a:cubicBezTo>
                      <a:pt x="41" y="39"/>
                      <a:pt x="41" y="39"/>
                      <a:pt x="41" y="39"/>
                    </a:cubicBezTo>
                    <a:cubicBezTo>
                      <a:pt x="42" y="39"/>
                      <a:pt x="42" y="41"/>
                      <a:pt x="41" y="41"/>
                    </a:cubicBezTo>
                    <a:cubicBezTo>
                      <a:pt x="41" y="42"/>
                      <a:pt x="41" y="42"/>
                      <a:pt x="40" y="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grpSp>
        <p:grpSp>
          <p:nvGrpSpPr>
            <p:cNvPr id="45" name="Group 44">
              <a:extLst>
                <a:ext uri="{FF2B5EF4-FFF2-40B4-BE49-F238E27FC236}">
                  <a16:creationId xmlns:a16="http://schemas.microsoft.com/office/drawing/2014/main" id="{686BF760-DC5F-4195-A2AA-F73755B6691F}"/>
                </a:ext>
              </a:extLst>
            </p:cNvPr>
            <p:cNvGrpSpPr>
              <a:grpSpLocks noChangeAspect="1"/>
            </p:cNvGrpSpPr>
            <p:nvPr/>
          </p:nvGrpSpPr>
          <p:grpSpPr>
            <a:xfrm>
              <a:off x="6445549" y="3436271"/>
              <a:ext cx="370954" cy="370954"/>
              <a:chOff x="-879475" y="2054225"/>
              <a:chExt cx="371475" cy="371475"/>
            </a:xfrm>
            <a:solidFill>
              <a:srgbClr val="3B3939"/>
            </a:solidFill>
          </p:grpSpPr>
          <p:sp>
            <p:nvSpPr>
              <p:cNvPr id="46" name="Freeform 41">
                <a:extLst>
                  <a:ext uri="{FF2B5EF4-FFF2-40B4-BE49-F238E27FC236}">
                    <a16:creationId xmlns:a16="http://schemas.microsoft.com/office/drawing/2014/main" id="{FD4942C5-A585-41D7-98AD-54BBD34B1A85}"/>
                  </a:ext>
                </a:extLst>
              </p:cNvPr>
              <p:cNvSpPr>
                <a:spLocks noEditPoints="1"/>
              </p:cNvSpPr>
              <p:nvPr/>
            </p:nvSpPr>
            <p:spPr bwMode="auto">
              <a:xfrm>
                <a:off x="-879475" y="2054225"/>
                <a:ext cx="325438" cy="325438"/>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4 h 84"/>
                  <a:gd name="T12" fmla="*/ 4 w 84"/>
                  <a:gd name="T13" fmla="*/ 42 h 84"/>
                  <a:gd name="T14" fmla="*/ 42 w 84"/>
                  <a:gd name="T15" fmla="*/ 80 h 84"/>
                  <a:gd name="T16" fmla="*/ 80 w 84"/>
                  <a:gd name="T17" fmla="*/ 42 h 84"/>
                  <a:gd name="T18" fmla="*/ 42 w 84"/>
                  <a:gd name="T19"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5"/>
                      <a:pt x="0" y="42"/>
                    </a:cubicBezTo>
                    <a:cubicBezTo>
                      <a:pt x="0" y="19"/>
                      <a:pt x="19" y="0"/>
                      <a:pt x="42" y="0"/>
                    </a:cubicBezTo>
                    <a:cubicBezTo>
                      <a:pt x="65" y="0"/>
                      <a:pt x="84" y="19"/>
                      <a:pt x="84" y="42"/>
                    </a:cubicBezTo>
                    <a:cubicBezTo>
                      <a:pt x="84" y="65"/>
                      <a:pt x="65" y="84"/>
                      <a:pt x="42" y="84"/>
                    </a:cubicBezTo>
                    <a:close/>
                    <a:moveTo>
                      <a:pt x="42" y="4"/>
                    </a:moveTo>
                    <a:cubicBezTo>
                      <a:pt x="21" y="4"/>
                      <a:pt x="4" y="21"/>
                      <a:pt x="4" y="42"/>
                    </a:cubicBezTo>
                    <a:cubicBezTo>
                      <a:pt x="4" y="63"/>
                      <a:pt x="21" y="80"/>
                      <a:pt x="42" y="80"/>
                    </a:cubicBezTo>
                    <a:cubicBezTo>
                      <a:pt x="63" y="80"/>
                      <a:pt x="80" y="63"/>
                      <a:pt x="80" y="42"/>
                    </a:cubicBezTo>
                    <a:cubicBezTo>
                      <a:pt x="80" y="21"/>
                      <a:pt x="63" y="4"/>
                      <a:pt x="4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47" name="Freeform 42">
                <a:extLst>
                  <a:ext uri="{FF2B5EF4-FFF2-40B4-BE49-F238E27FC236}">
                    <a16:creationId xmlns:a16="http://schemas.microsoft.com/office/drawing/2014/main" id="{07768FD2-29CA-4624-8F45-009749A578C2}"/>
                  </a:ext>
                </a:extLst>
              </p:cNvPr>
              <p:cNvSpPr>
                <a:spLocks/>
              </p:cNvSpPr>
              <p:nvPr/>
            </p:nvSpPr>
            <p:spPr bwMode="auto">
              <a:xfrm>
                <a:off x="-615950" y="2317750"/>
                <a:ext cx="107950" cy="107950"/>
              </a:xfrm>
              <a:custGeom>
                <a:avLst/>
                <a:gdLst>
                  <a:gd name="T0" fmla="*/ 26 w 28"/>
                  <a:gd name="T1" fmla="*/ 28 h 28"/>
                  <a:gd name="T2" fmla="*/ 25 w 28"/>
                  <a:gd name="T3" fmla="*/ 27 h 28"/>
                  <a:gd name="T4" fmla="*/ 1 w 28"/>
                  <a:gd name="T5" fmla="*/ 4 h 28"/>
                  <a:gd name="T6" fmla="*/ 1 w 28"/>
                  <a:gd name="T7" fmla="*/ 1 h 28"/>
                  <a:gd name="T8" fmla="*/ 4 w 28"/>
                  <a:gd name="T9" fmla="*/ 1 h 28"/>
                  <a:gd name="T10" fmla="*/ 27 w 28"/>
                  <a:gd name="T11" fmla="*/ 25 h 28"/>
                  <a:gd name="T12" fmla="*/ 27 w 28"/>
                  <a:gd name="T13" fmla="*/ 27 h 28"/>
                  <a:gd name="T14" fmla="*/ 26 w 28"/>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8">
                    <a:moveTo>
                      <a:pt x="26" y="28"/>
                    </a:moveTo>
                    <a:cubicBezTo>
                      <a:pt x="25" y="28"/>
                      <a:pt x="25" y="28"/>
                      <a:pt x="25" y="27"/>
                    </a:cubicBezTo>
                    <a:cubicBezTo>
                      <a:pt x="1" y="4"/>
                      <a:pt x="1" y="4"/>
                      <a:pt x="1" y="4"/>
                    </a:cubicBezTo>
                    <a:cubicBezTo>
                      <a:pt x="0" y="3"/>
                      <a:pt x="0" y="2"/>
                      <a:pt x="1" y="1"/>
                    </a:cubicBezTo>
                    <a:cubicBezTo>
                      <a:pt x="2" y="0"/>
                      <a:pt x="3" y="0"/>
                      <a:pt x="4" y="1"/>
                    </a:cubicBezTo>
                    <a:cubicBezTo>
                      <a:pt x="27" y="25"/>
                      <a:pt x="27" y="25"/>
                      <a:pt x="27" y="25"/>
                    </a:cubicBezTo>
                    <a:cubicBezTo>
                      <a:pt x="28" y="25"/>
                      <a:pt x="28" y="27"/>
                      <a:pt x="27" y="27"/>
                    </a:cubicBezTo>
                    <a:cubicBezTo>
                      <a:pt x="27" y="28"/>
                      <a:pt x="27" y="28"/>
                      <a:pt x="26" y="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48" name="Freeform 43">
                <a:extLst>
                  <a:ext uri="{FF2B5EF4-FFF2-40B4-BE49-F238E27FC236}">
                    <a16:creationId xmlns:a16="http://schemas.microsoft.com/office/drawing/2014/main" id="{4F6CAD6B-C470-4E12-8117-641856C2D21F}"/>
                  </a:ext>
                </a:extLst>
              </p:cNvPr>
              <p:cNvSpPr>
                <a:spLocks noEditPoints="1"/>
              </p:cNvSpPr>
              <p:nvPr/>
            </p:nvSpPr>
            <p:spPr bwMode="auto">
              <a:xfrm>
                <a:off x="-825500" y="2108200"/>
                <a:ext cx="217488" cy="217488"/>
              </a:xfrm>
              <a:custGeom>
                <a:avLst/>
                <a:gdLst>
                  <a:gd name="T0" fmla="*/ 22 w 56"/>
                  <a:gd name="T1" fmla="*/ 56 h 56"/>
                  <a:gd name="T2" fmla="*/ 20 w 56"/>
                  <a:gd name="T3" fmla="*/ 48 h 56"/>
                  <a:gd name="T4" fmla="*/ 9 w 56"/>
                  <a:gd name="T5" fmla="*/ 48 h 56"/>
                  <a:gd name="T6" fmla="*/ 1 w 56"/>
                  <a:gd name="T7" fmla="*/ 37 h 56"/>
                  <a:gd name="T8" fmla="*/ 1 w 56"/>
                  <a:gd name="T9" fmla="*/ 34 h 56"/>
                  <a:gd name="T10" fmla="*/ 6 w 56"/>
                  <a:gd name="T11" fmla="*/ 25 h 56"/>
                  <a:gd name="T12" fmla="*/ 1 w 56"/>
                  <a:gd name="T13" fmla="*/ 19 h 56"/>
                  <a:gd name="T14" fmla="*/ 9 w 56"/>
                  <a:gd name="T15" fmla="*/ 8 h 56"/>
                  <a:gd name="T16" fmla="*/ 20 w 56"/>
                  <a:gd name="T17" fmla="*/ 8 h 56"/>
                  <a:gd name="T18" fmla="*/ 22 w 56"/>
                  <a:gd name="T19" fmla="*/ 0 h 56"/>
                  <a:gd name="T20" fmla="*/ 36 w 56"/>
                  <a:gd name="T21" fmla="*/ 2 h 56"/>
                  <a:gd name="T22" fmla="*/ 42 w 56"/>
                  <a:gd name="T23" fmla="*/ 11 h 56"/>
                  <a:gd name="T24" fmla="*/ 49 w 56"/>
                  <a:gd name="T25" fmla="*/ 9 h 56"/>
                  <a:gd name="T26" fmla="*/ 55 w 56"/>
                  <a:gd name="T27" fmla="*/ 21 h 56"/>
                  <a:gd name="T28" fmla="*/ 50 w 56"/>
                  <a:gd name="T29" fmla="*/ 25 h 56"/>
                  <a:gd name="T30" fmla="*/ 55 w 56"/>
                  <a:gd name="T31" fmla="*/ 34 h 56"/>
                  <a:gd name="T32" fmla="*/ 55 w 56"/>
                  <a:gd name="T33" fmla="*/ 37 h 56"/>
                  <a:gd name="T34" fmla="*/ 47 w 56"/>
                  <a:gd name="T35" fmla="*/ 48 h 56"/>
                  <a:gd name="T36" fmla="*/ 36 w 56"/>
                  <a:gd name="T37" fmla="*/ 48 h 56"/>
                  <a:gd name="T38" fmla="*/ 34 w 56"/>
                  <a:gd name="T39" fmla="*/ 56 h 56"/>
                  <a:gd name="T40" fmla="*/ 32 w 56"/>
                  <a:gd name="T41" fmla="*/ 52 h 56"/>
                  <a:gd name="T42" fmla="*/ 33 w 56"/>
                  <a:gd name="T43" fmla="*/ 45 h 56"/>
                  <a:gd name="T44" fmla="*/ 42 w 56"/>
                  <a:gd name="T45" fmla="*/ 41 h 56"/>
                  <a:gd name="T46" fmla="*/ 51 w 56"/>
                  <a:gd name="T47" fmla="*/ 37 h 56"/>
                  <a:gd name="T48" fmla="*/ 45 w 56"/>
                  <a:gd name="T49" fmla="*/ 32 h 56"/>
                  <a:gd name="T50" fmla="*/ 46 w 56"/>
                  <a:gd name="T51" fmla="*/ 22 h 56"/>
                  <a:gd name="T52" fmla="*/ 47 w 56"/>
                  <a:gd name="T53" fmla="*/ 13 h 56"/>
                  <a:gd name="T54" fmla="*/ 40 w 56"/>
                  <a:gd name="T55" fmla="*/ 15 h 56"/>
                  <a:gd name="T56" fmla="*/ 32 w 56"/>
                  <a:gd name="T57" fmla="*/ 9 h 56"/>
                  <a:gd name="T58" fmla="*/ 24 w 56"/>
                  <a:gd name="T59" fmla="*/ 4 h 56"/>
                  <a:gd name="T60" fmla="*/ 23 w 56"/>
                  <a:gd name="T61" fmla="*/ 11 h 56"/>
                  <a:gd name="T62" fmla="*/ 14 w 56"/>
                  <a:gd name="T63" fmla="*/ 15 h 56"/>
                  <a:gd name="T64" fmla="*/ 5 w 56"/>
                  <a:gd name="T65" fmla="*/ 19 h 56"/>
                  <a:gd name="T66" fmla="*/ 11 w 56"/>
                  <a:gd name="T67" fmla="*/ 24 h 56"/>
                  <a:gd name="T68" fmla="*/ 10 w 56"/>
                  <a:gd name="T69" fmla="*/ 34 h 56"/>
                  <a:gd name="T70" fmla="*/ 9 w 56"/>
                  <a:gd name="T71" fmla="*/ 43 h 56"/>
                  <a:gd name="T72" fmla="*/ 16 w 56"/>
                  <a:gd name="T73" fmla="*/ 41 h 56"/>
                  <a:gd name="T74" fmla="*/ 24 w 56"/>
                  <a:gd name="T7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6">
                    <a:moveTo>
                      <a:pt x="34" y="56"/>
                    </a:moveTo>
                    <a:cubicBezTo>
                      <a:pt x="22" y="56"/>
                      <a:pt x="22" y="56"/>
                      <a:pt x="22" y="56"/>
                    </a:cubicBezTo>
                    <a:cubicBezTo>
                      <a:pt x="21" y="56"/>
                      <a:pt x="20" y="55"/>
                      <a:pt x="20" y="54"/>
                    </a:cubicBezTo>
                    <a:cubicBezTo>
                      <a:pt x="20" y="48"/>
                      <a:pt x="20" y="48"/>
                      <a:pt x="20" y="48"/>
                    </a:cubicBezTo>
                    <a:cubicBezTo>
                      <a:pt x="18" y="48"/>
                      <a:pt x="16" y="47"/>
                      <a:pt x="14" y="45"/>
                    </a:cubicBezTo>
                    <a:cubicBezTo>
                      <a:pt x="9" y="48"/>
                      <a:pt x="9" y="48"/>
                      <a:pt x="9" y="48"/>
                    </a:cubicBezTo>
                    <a:cubicBezTo>
                      <a:pt x="9" y="48"/>
                      <a:pt x="7" y="48"/>
                      <a:pt x="7" y="47"/>
                    </a:cubicBezTo>
                    <a:cubicBezTo>
                      <a:pt x="1" y="37"/>
                      <a:pt x="1" y="37"/>
                      <a:pt x="1" y="37"/>
                    </a:cubicBezTo>
                    <a:cubicBezTo>
                      <a:pt x="0" y="36"/>
                      <a:pt x="0" y="36"/>
                      <a:pt x="1" y="35"/>
                    </a:cubicBezTo>
                    <a:cubicBezTo>
                      <a:pt x="1" y="35"/>
                      <a:pt x="1" y="34"/>
                      <a:pt x="1" y="34"/>
                    </a:cubicBezTo>
                    <a:cubicBezTo>
                      <a:pt x="6" y="31"/>
                      <a:pt x="6" y="31"/>
                      <a:pt x="6" y="31"/>
                    </a:cubicBezTo>
                    <a:cubicBezTo>
                      <a:pt x="6" y="29"/>
                      <a:pt x="6" y="27"/>
                      <a:pt x="6" y="25"/>
                    </a:cubicBezTo>
                    <a:cubicBezTo>
                      <a:pt x="1" y="22"/>
                      <a:pt x="1" y="22"/>
                      <a:pt x="1" y="22"/>
                    </a:cubicBezTo>
                    <a:cubicBezTo>
                      <a:pt x="1" y="21"/>
                      <a:pt x="0" y="20"/>
                      <a:pt x="1" y="19"/>
                    </a:cubicBezTo>
                    <a:cubicBezTo>
                      <a:pt x="7" y="9"/>
                      <a:pt x="7" y="9"/>
                      <a:pt x="7" y="9"/>
                    </a:cubicBezTo>
                    <a:cubicBezTo>
                      <a:pt x="7" y="8"/>
                      <a:pt x="9" y="8"/>
                      <a:pt x="9" y="8"/>
                    </a:cubicBezTo>
                    <a:cubicBezTo>
                      <a:pt x="14" y="11"/>
                      <a:pt x="14" y="11"/>
                      <a:pt x="14" y="11"/>
                    </a:cubicBezTo>
                    <a:cubicBezTo>
                      <a:pt x="16" y="9"/>
                      <a:pt x="18" y="8"/>
                      <a:pt x="20" y="8"/>
                    </a:cubicBezTo>
                    <a:cubicBezTo>
                      <a:pt x="20" y="2"/>
                      <a:pt x="20" y="2"/>
                      <a:pt x="20" y="2"/>
                    </a:cubicBezTo>
                    <a:cubicBezTo>
                      <a:pt x="20" y="1"/>
                      <a:pt x="21" y="0"/>
                      <a:pt x="22" y="0"/>
                    </a:cubicBezTo>
                    <a:cubicBezTo>
                      <a:pt x="34" y="0"/>
                      <a:pt x="34" y="0"/>
                      <a:pt x="34" y="0"/>
                    </a:cubicBezTo>
                    <a:cubicBezTo>
                      <a:pt x="35" y="0"/>
                      <a:pt x="36" y="1"/>
                      <a:pt x="36" y="2"/>
                    </a:cubicBezTo>
                    <a:cubicBezTo>
                      <a:pt x="36" y="8"/>
                      <a:pt x="36" y="8"/>
                      <a:pt x="36" y="8"/>
                    </a:cubicBezTo>
                    <a:cubicBezTo>
                      <a:pt x="38" y="8"/>
                      <a:pt x="40" y="9"/>
                      <a:pt x="42" y="11"/>
                    </a:cubicBezTo>
                    <a:cubicBezTo>
                      <a:pt x="47" y="8"/>
                      <a:pt x="47" y="8"/>
                      <a:pt x="47" y="8"/>
                    </a:cubicBezTo>
                    <a:cubicBezTo>
                      <a:pt x="47" y="8"/>
                      <a:pt x="49" y="8"/>
                      <a:pt x="49" y="9"/>
                    </a:cubicBezTo>
                    <a:cubicBezTo>
                      <a:pt x="55" y="19"/>
                      <a:pt x="55" y="19"/>
                      <a:pt x="55" y="19"/>
                    </a:cubicBezTo>
                    <a:cubicBezTo>
                      <a:pt x="56" y="20"/>
                      <a:pt x="56" y="20"/>
                      <a:pt x="55" y="21"/>
                    </a:cubicBezTo>
                    <a:cubicBezTo>
                      <a:pt x="55" y="21"/>
                      <a:pt x="55" y="22"/>
                      <a:pt x="55" y="22"/>
                    </a:cubicBezTo>
                    <a:cubicBezTo>
                      <a:pt x="50" y="25"/>
                      <a:pt x="50" y="25"/>
                      <a:pt x="50" y="25"/>
                    </a:cubicBezTo>
                    <a:cubicBezTo>
                      <a:pt x="50" y="27"/>
                      <a:pt x="50" y="29"/>
                      <a:pt x="50" y="31"/>
                    </a:cubicBezTo>
                    <a:cubicBezTo>
                      <a:pt x="55" y="34"/>
                      <a:pt x="55" y="34"/>
                      <a:pt x="55" y="34"/>
                    </a:cubicBezTo>
                    <a:cubicBezTo>
                      <a:pt x="55" y="34"/>
                      <a:pt x="55" y="35"/>
                      <a:pt x="55" y="35"/>
                    </a:cubicBezTo>
                    <a:cubicBezTo>
                      <a:pt x="56" y="36"/>
                      <a:pt x="56" y="36"/>
                      <a:pt x="55" y="37"/>
                    </a:cubicBezTo>
                    <a:cubicBezTo>
                      <a:pt x="49" y="47"/>
                      <a:pt x="49" y="47"/>
                      <a:pt x="49" y="47"/>
                    </a:cubicBezTo>
                    <a:cubicBezTo>
                      <a:pt x="49" y="48"/>
                      <a:pt x="47" y="48"/>
                      <a:pt x="47" y="48"/>
                    </a:cubicBezTo>
                    <a:cubicBezTo>
                      <a:pt x="42" y="45"/>
                      <a:pt x="42" y="45"/>
                      <a:pt x="42" y="45"/>
                    </a:cubicBezTo>
                    <a:cubicBezTo>
                      <a:pt x="40" y="47"/>
                      <a:pt x="38" y="48"/>
                      <a:pt x="36" y="48"/>
                    </a:cubicBezTo>
                    <a:cubicBezTo>
                      <a:pt x="36" y="54"/>
                      <a:pt x="36" y="54"/>
                      <a:pt x="36" y="54"/>
                    </a:cubicBezTo>
                    <a:cubicBezTo>
                      <a:pt x="36" y="55"/>
                      <a:pt x="35" y="56"/>
                      <a:pt x="34" y="56"/>
                    </a:cubicBezTo>
                    <a:close/>
                    <a:moveTo>
                      <a:pt x="24" y="52"/>
                    </a:moveTo>
                    <a:cubicBezTo>
                      <a:pt x="32" y="52"/>
                      <a:pt x="32" y="52"/>
                      <a:pt x="32" y="52"/>
                    </a:cubicBezTo>
                    <a:cubicBezTo>
                      <a:pt x="32" y="47"/>
                      <a:pt x="32" y="47"/>
                      <a:pt x="32" y="47"/>
                    </a:cubicBezTo>
                    <a:cubicBezTo>
                      <a:pt x="32" y="46"/>
                      <a:pt x="33" y="45"/>
                      <a:pt x="33" y="45"/>
                    </a:cubicBezTo>
                    <a:cubicBezTo>
                      <a:pt x="36" y="44"/>
                      <a:pt x="38" y="43"/>
                      <a:pt x="40" y="41"/>
                    </a:cubicBezTo>
                    <a:cubicBezTo>
                      <a:pt x="41" y="41"/>
                      <a:pt x="42" y="41"/>
                      <a:pt x="42" y="41"/>
                    </a:cubicBezTo>
                    <a:cubicBezTo>
                      <a:pt x="47" y="43"/>
                      <a:pt x="47" y="43"/>
                      <a:pt x="47" y="43"/>
                    </a:cubicBezTo>
                    <a:cubicBezTo>
                      <a:pt x="51" y="37"/>
                      <a:pt x="51" y="37"/>
                      <a:pt x="51" y="37"/>
                    </a:cubicBezTo>
                    <a:cubicBezTo>
                      <a:pt x="46" y="34"/>
                      <a:pt x="46" y="34"/>
                      <a:pt x="46" y="34"/>
                    </a:cubicBezTo>
                    <a:cubicBezTo>
                      <a:pt x="46" y="34"/>
                      <a:pt x="45" y="33"/>
                      <a:pt x="45" y="32"/>
                    </a:cubicBezTo>
                    <a:cubicBezTo>
                      <a:pt x="46" y="29"/>
                      <a:pt x="46" y="27"/>
                      <a:pt x="45" y="24"/>
                    </a:cubicBezTo>
                    <a:cubicBezTo>
                      <a:pt x="45" y="23"/>
                      <a:pt x="46" y="22"/>
                      <a:pt x="46" y="22"/>
                    </a:cubicBezTo>
                    <a:cubicBezTo>
                      <a:pt x="51" y="19"/>
                      <a:pt x="51" y="19"/>
                      <a:pt x="51" y="19"/>
                    </a:cubicBezTo>
                    <a:cubicBezTo>
                      <a:pt x="47" y="13"/>
                      <a:pt x="47" y="13"/>
                      <a:pt x="47" y="13"/>
                    </a:cubicBezTo>
                    <a:cubicBezTo>
                      <a:pt x="42" y="15"/>
                      <a:pt x="42" y="15"/>
                      <a:pt x="42" y="15"/>
                    </a:cubicBezTo>
                    <a:cubicBezTo>
                      <a:pt x="42" y="15"/>
                      <a:pt x="41" y="15"/>
                      <a:pt x="40" y="15"/>
                    </a:cubicBezTo>
                    <a:cubicBezTo>
                      <a:pt x="38" y="13"/>
                      <a:pt x="36" y="12"/>
                      <a:pt x="33" y="11"/>
                    </a:cubicBezTo>
                    <a:cubicBezTo>
                      <a:pt x="33" y="11"/>
                      <a:pt x="32" y="10"/>
                      <a:pt x="32" y="9"/>
                    </a:cubicBezTo>
                    <a:cubicBezTo>
                      <a:pt x="32" y="4"/>
                      <a:pt x="32" y="4"/>
                      <a:pt x="32" y="4"/>
                    </a:cubicBezTo>
                    <a:cubicBezTo>
                      <a:pt x="24" y="4"/>
                      <a:pt x="24" y="4"/>
                      <a:pt x="24" y="4"/>
                    </a:cubicBezTo>
                    <a:cubicBezTo>
                      <a:pt x="24" y="9"/>
                      <a:pt x="24" y="9"/>
                      <a:pt x="24" y="9"/>
                    </a:cubicBezTo>
                    <a:cubicBezTo>
                      <a:pt x="24" y="10"/>
                      <a:pt x="23" y="11"/>
                      <a:pt x="23" y="11"/>
                    </a:cubicBezTo>
                    <a:cubicBezTo>
                      <a:pt x="20" y="12"/>
                      <a:pt x="18" y="13"/>
                      <a:pt x="16" y="15"/>
                    </a:cubicBezTo>
                    <a:cubicBezTo>
                      <a:pt x="15" y="15"/>
                      <a:pt x="14" y="15"/>
                      <a:pt x="14" y="15"/>
                    </a:cubicBezTo>
                    <a:cubicBezTo>
                      <a:pt x="9" y="13"/>
                      <a:pt x="9" y="13"/>
                      <a:pt x="9" y="13"/>
                    </a:cubicBezTo>
                    <a:cubicBezTo>
                      <a:pt x="5" y="19"/>
                      <a:pt x="5" y="19"/>
                      <a:pt x="5" y="19"/>
                    </a:cubicBezTo>
                    <a:cubicBezTo>
                      <a:pt x="10" y="22"/>
                      <a:pt x="10" y="22"/>
                      <a:pt x="10" y="22"/>
                    </a:cubicBezTo>
                    <a:cubicBezTo>
                      <a:pt x="10" y="22"/>
                      <a:pt x="11" y="23"/>
                      <a:pt x="11" y="24"/>
                    </a:cubicBezTo>
                    <a:cubicBezTo>
                      <a:pt x="10" y="27"/>
                      <a:pt x="10" y="29"/>
                      <a:pt x="11" y="32"/>
                    </a:cubicBezTo>
                    <a:cubicBezTo>
                      <a:pt x="11" y="33"/>
                      <a:pt x="10" y="34"/>
                      <a:pt x="10" y="34"/>
                    </a:cubicBezTo>
                    <a:cubicBezTo>
                      <a:pt x="5" y="37"/>
                      <a:pt x="5" y="37"/>
                      <a:pt x="5" y="37"/>
                    </a:cubicBezTo>
                    <a:cubicBezTo>
                      <a:pt x="9" y="43"/>
                      <a:pt x="9" y="43"/>
                      <a:pt x="9" y="43"/>
                    </a:cubicBezTo>
                    <a:cubicBezTo>
                      <a:pt x="14" y="41"/>
                      <a:pt x="14" y="41"/>
                      <a:pt x="14" y="41"/>
                    </a:cubicBezTo>
                    <a:cubicBezTo>
                      <a:pt x="14" y="41"/>
                      <a:pt x="15" y="41"/>
                      <a:pt x="16" y="41"/>
                    </a:cubicBezTo>
                    <a:cubicBezTo>
                      <a:pt x="18" y="43"/>
                      <a:pt x="20" y="44"/>
                      <a:pt x="23" y="45"/>
                    </a:cubicBezTo>
                    <a:cubicBezTo>
                      <a:pt x="23" y="45"/>
                      <a:pt x="24" y="46"/>
                      <a:pt x="24" y="47"/>
                    </a:cubicBezTo>
                    <a:lnTo>
                      <a:pt x="24" y="5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49" name="Freeform 44">
                <a:extLst>
                  <a:ext uri="{FF2B5EF4-FFF2-40B4-BE49-F238E27FC236}">
                    <a16:creationId xmlns:a16="http://schemas.microsoft.com/office/drawing/2014/main" id="{E69BC5B3-CDEF-49B6-B34A-9C1196558FA6}"/>
                  </a:ext>
                </a:extLst>
              </p:cNvPr>
              <p:cNvSpPr>
                <a:spLocks noEditPoints="1"/>
              </p:cNvSpPr>
              <p:nvPr/>
            </p:nvSpPr>
            <p:spPr bwMode="auto">
              <a:xfrm>
                <a:off x="-755650" y="2178050"/>
                <a:ext cx="77788" cy="77788"/>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4 w 20"/>
                  <a:gd name="T13" fmla="*/ 10 h 20"/>
                  <a:gd name="T14" fmla="*/ 10 w 20"/>
                  <a:gd name="T15" fmla="*/ 16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4" y="20"/>
                      <a:pt x="0" y="16"/>
                      <a:pt x="0" y="10"/>
                    </a:cubicBezTo>
                    <a:cubicBezTo>
                      <a:pt x="0" y="4"/>
                      <a:pt x="4" y="0"/>
                      <a:pt x="10" y="0"/>
                    </a:cubicBezTo>
                    <a:cubicBezTo>
                      <a:pt x="16" y="0"/>
                      <a:pt x="20" y="4"/>
                      <a:pt x="20" y="10"/>
                    </a:cubicBezTo>
                    <a:cubicBezTo>
                      <a:pt x="20" y="16"/>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grpSp>
        <p:sp>
          <p:nvSpPr>
            <p:cNvPr id="50" name="TextBox 49">
              <a:extLst>
                <a:ext uri="{FF2B5EF4-FFF2-40B4-BE49-F238E27FC236}">
                  <a16:creationId xmlns:a16="http://schemas.microsoft.com/office/drawing/2014/main" id="{DA6D983E-45C4-4DBB-AF98-B1564FF75258}"/>
                </a:ext>
              </a:extLst>
            </p:cNvPr>
            <p:cNvSpPr txBox="1"/>
            <p:nvPr/>
          </p:nvSpPr>
          <p:spPr>
            <a:xfrm>
              <a:off x="7888562" y="3867660"/>
              <a:ext cx="966078" cy="338554"/>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effectLst/>
                  <a:uLnTx/>
                  <a:uFillTx/>
                  <a:latin typeface="Century Gothic" panose="020B0502020202020204" pitchFamily="34" charset="0"/>
                </a:rPr>
                <a:t>Online Survey Programming</a:t>
              </a:r>
            </a:p>
          </p:txBody>
        </p:sp>
        <p:sp>
          <p:nvSpPr>
            <p:cNvPr id="51" name="Freeform 48">
              <a:extLst>
                <a:ext uri="{FF2B5EF4-FFF2-40B4-BE49-F238E27FC236}">
                  <a16:creationId xmlns:a16="http://schemas.microsoft.com/office/drawing/2014/main" id="{60FFE030-E05C-44BE-80CC-7A6EBCDBC512}"/>
                </a:ext>
              </a:extLst>
            </p:cNvPr>
            <p:cNvSpPr>
              <a:spLocks noChangeAspect="1" noEditPoints="1"/>
            </p:cNvSpPr>
            <p:nvPr/>
          </p:nvSpPr>
          <p:spPr bwMode="auto">
            <a:xfrm>
              <a:off x="8168094" y="3412234"/>
              <a:ext cx="407013" cy="394992"/>
            </a:xfrm>
            <a:custGeom>
              <a:avLst/>
              <a:gdLst>
                <a:gd name="T0" fmla="*/ 10 w 97"/>
                <a:gd name="T1" fmla="*/ 94 h 94"/>
                <a:gd name="T2" fmla="*/ 3 w 97"/>
                <a:gd name="T3" fmla="*/ 91 h 94"/>
                <a:gd name="T4" fmla="*/ 0 w 97"/>
                <a:gd name="T5" fmla="*/ 84 h 94"/>
                <a:gd name="T6" fmla="*/ 3 w 97"/>
                <a:gd name="T7" fmla="*/ 77 h 94"/>
                <a:gd name="T8" fmla="*/ 41 w 97"/>
                <a:gd name="T9" fmla="*/ 39 h 94"/>
                <a:gd name="T10" fmla="*/ 47 w 97"/>
                <a:gd name="T11" fmla="*/ 8 h 94"/>
                <a:gd name="T12" fmla="*/ 67 w 97"/>
                <a:gd name="T13" fmla="*/ 0 h 94"/>
                <a:gd name="T14" fmla="*/ 79 w 97"/>
                <a:gd name="T15" fmla="*/ 3 h 94"/>
                <a:gd name="T16" fmla="*/ 80 w 97"/>
                <a:gd name="T17" fmla="*/ 4 h 94"/>
                <a:gd name="T18" fmla="*/ 80 w 97"/>
                <a:gd name="T19" fmla="*/ 6 h 94"/>
                <a:gd name="T20" fmla="*/ 68 w 97"/>
                <a:gd name="T21" fmla="*/ 19 h 94"/>
                <a:gd name="T22" fmla="*/ 68 w 97"/>
                <a:gd name="T23" fmla="*/ 27 h 94"/>
                <a:gd name="T24" fmla="*/ 75 w 97"/>
                <a:gd name="T25" fmla="*/ 27 h 94"/>
                <a:gd name="T26" fmla="*/ 88 w 97"/>
                <a:gd name="T27" fmla="*/ 14 h 94"/>
                <a:gd name="T28" fmla="*/ 90 w 97"/>
                <a:gd name="T29" fmla="*/ 14 h 94"/>
                <a:gd name="T30" fmla="*/ 91 w 97"/>
                <a:gd name="T31" fmla="*/ 15 h 94"/>
                <a:gd name="T32" fmla="*/ 86 w 97"/>
                <a:gd name="T33" fmla="*/ 47 h 94"/>
                <a:gd name="T34" fmla="*/ 66 w 97"/>
                <a:gd name="T35" fmla="*/ 56 h 94"/>
                <a:gd name="T36" fmla="*/ 66 w 97"/>
                <a:gd name="T37" fmla="*/ 56 h 94"/>
                <a:gd name="T38" fmla="*/ 55 w 97"/>
                <a:gd name="T39" fmla="*/ 53 h 94"/>
                <a:gd name="T40" fmla="*/ 17 w 97"/>
                <a:gd name="T41" fmla="*/ 91 h 94"/>
                <a:gd name="T42" fmla="*/ 10 w 97"/>
                <a:gd name="T43" fmla="*/ 94 h 94"/>
                <a:gd name="T44" fmla="*/ 67 w 97"/>
                <a:gd name="T45" fmla="*/ 4 h 94"/>
                <a:gd name="T46" fmla="*/ 50 w 97"/>
                <a:gd name="T47" fmla="*/ 11 h 94"/>
                <a:gd name="T48" fmla="*/ 45 w 97"/>
                <a:gd name="T49" fmla="*/ 39 h 94"/>
                <a:gd name="T50" fmla="*/ 45 w 97"/>
                <a:gd name="T51" fmla="*/ 41 h 94"/>
                <a:gd name="T52" fmla="*/ 5 w 97"/>
                <a:gd name="T53" fmla="*/ 80 h 94"/>
                <a:gd name="T54" fmla="*/ 4 w 97"/>
                <a:gd name="T55" fmla="*/ 84 h 94"/>
                <a:gd name="T56" fmla="*/ 5 w 97"/>
                <a:gd name="T57" fmla="*/ 89 h 94"/>
                <a:gd name="T58" fmla="*/ 14 w 97"/>
                <a:gd name="T59" fmla="*/ 89 h 94"/>
                <a:gd name="T60" fmla="*/ 53 w 97"/>
                <a:gd name="T61" fmla="*/ 49 h 94"/>
                <a:gd name="T62" fmla="*/ 55 w 97"/>
                <a:gd name="T63" fmla="*/ 49 h 94"/>
                <a:gd name="T64" fmla="*/ 66 w 97"/>
                <a:gd name="T65" fmla="*/ 52 h 94"/>
                <a:gd name="T66" fmla="*/ 83 w 97"/>
                <a:gd name="T67" fmla="*/ 45 h 94"/>
                <a:gd name="T68" fmla="*/ 89 w 97"/>
                <a:gd name="T69" fmla="*/ 19 h 94"/>
                <a:gd name="T70" fmla="*/ 78 w 97"/>
                <a:gd name="T71" fmla="*/ 30 h 94"/>
                <a:gd name="T72" fmla="*/ 76 w 97"/>
                <a:gd name="T73" fmla="*/ 31 h 94"/>
                <a:gd name="T74" fmla="*/ 66 w 97"/>
                <a:gd name="T75" fmla="*/ 31 h 94"/>
                <a:gd name="T76" fmla="*/ 64 w 97"/>
                <a:gd name="T77" fmla="*/ 29 h 94"/>
                <a:gd name="T78" fmla="*/ 64 w 97"/>
                <a:gd name="T79" fmla="*/ 18 h 94"/>
                <a:gd name="T80" fmla="*/ 64 w 97"/>
                <a:gd name="T81" fmla="*/ 16 h 94"/>
                <a:gd name="T82" fmla="*/ 75 w 97"/>
                <a:gd name="T83" fmla="*/ 5 h 94"/>
                <a:gd name="T84" fmla="*/ 67 w 97"/>
                <a:gd name="T85" fmla="*/ 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7" h="94">
                  <a:moveTo>
                    <a:pt x="10" y="94"/>
                  </a:moveTo>
                  <a:cubicBezTo>
                    <a:pt x="7" y="94"/>
                    <a:pt x="4" y="93"/>
                    <a:pt x="3" y="91"/>
                  </a:cubicBezTo>
                  <a:cubicBezTo>
                    <a:pt x="1" y="90"/>
                    <a:pt x="0" y="87"/>
                    <a:pt x="0" y="84"/>
                  </a:cubicBezTo>
                  <a:cubicBezTo>
                    <a:pt x="0" y="82"/>
                    <a:pt x="1" y="79"/>
                    <a:pt x="3" y="77"/>
                  </a:cubicBezTo>
                  <a:cubicBezTo>
                    <a:pt x="41" y="39"/>
                    <a:pt x="41" y="39"/>
                    <a:pt x="41" y="39"/>
                  </a:cubicBezTo>
                  <a:cubicBezTo>
                    <a:pt x="36" y="28"/>
                    <a:pt x="38" y="16"/>
                    <a:pt x="47" y="8"/>
                  </a:cubicBezTo>
                  <a:cubicBezTo>
                    <a:pt x="52" y="3"/>
                    <a:pt x="59" y="0"/>
                    <a:pt x="67" y="0"/>
                  </a:cubicBezTo>
                  <a:cubicBezTo>
                    <a:pt x="71" y="0"/>
                    <a:pt x="76" y="1"/>
                    <a:pt x="79" y="3"/>
                  </a:cubicBezTo>
                  <a:cubicBezTo>
                    <a:pt x="80" y="3"/>
                    <a:pt x="80" y="4"/>
                    <a:pt x="80" y="4"/>
                  </a:cubicBezTo>
                  <a:cubicBezTo>
                    <a:pt x="81" y="5"/>
                    <a:pt x="80" y="5"/>
                    <a:pt x="80" y="6"/>
                  </a:cubicBezTo>
                  <a:cubicBezTo>
                    <a:pt x="68" y="19"/>
                    <a:pt x="68" y="19"/>
                    <a:pt x="68" y="19"/>
                  </a:cubicBezTo>
                  <a:cubicBezTo>
                    <a:pt x="68" y="27"/>
                    <a:pt x="68" y="27"/>
                    <a:pt x="68" y="27"/>
                  </a:cubicBezTo>
                  <a:cubicBezTo>
                    <a:pt x="75" y="27"/>
                    <a:pt x="75" y="27"/>
                    <a:pt x="75" y="27"/>
                  </a:cubicBezTo>
                  <a:cubicBezTo>
                    <a:pt x="88" y="14"/>
                    <a:pt x="88" y="14"/>
                    <a:pt x="88" y="14"/>
                  </a:cubicBezTo>
                  <a:cubicBezTo>
                    <a:pt x="89" y="14"/>
                    <a:pt x="89" y="14"/>
                    <a:pt x="90" y="14"/>
                  </a:cubicBezTo>
                  <a:cubicBezTo>
                    <a:pt x="90" y="14"/>
                    <a:pt x="91" y="14"/>
                    <a:pt x="91" y="15"/>
                  </a:cubicBezTo>
                  <a:cubicBezTo>
                    <a:pt x="97" y="26"/>
                    <a:pt x="95" y="39"/>
                    <a:pt x="86" y="47"/>
                  </a:cubicBezTo>
                  <a:cubicBezTo>
                    <a:pt x="81" y="53"/>
                    <a:pt x="74" y="56"/>
                    <a:pt x="66" y="56"/>
                  </a:cubicBezTo>
                  <a:cubicBezTo>
                    <a:pt x="66" y="56"/>
                    <a:pt x="66" y="56"/>
                    <a:pt x="66" y="56"/>
                  </a:cubicBezTo>
                  <a:cubicBezTo>
                    <a:pt x="62" y="56"/>
                    <a:pt x="59" y="55"/>
                    <a:pt x="55" y="53"/>
                  </a:cubicBezTo>
                  <a:cubicBezTo>
                    <a:pt x="17" y="91"/>
                    <a:pt x="17" y="91"/>
                    <a:pt x="17" y="91"/>
                  </a:cubicBezTo>
                  <a:cubicBezTo>
                    <a:pt x="15" y="93"/>
                    <a:pt x="12" y="94"/>
                    <a:pt x="10" y="94"/>
                  </a:cubicBezTo>
                  <a:close/>
                  <a:moveTo>
                    <a:pt x="67" y="4"/>
                  </a:moveTo>
                  <a:cubicBezTo>
                    <a:pt x="60" y="4"/>
                    <a:pt x="54" y="6"/>
                    <a:pt x="50" y="11"/>
                  </a:cubicBezTo>
                  <a:cubicBezTo>
                    <a:pt x="42" y="18"/>
                    <a:pt x="40" y="29"/>
                    <a:pt x="45" y="39"/>
                  </a:cubicBezTo>
                  <a:cubicBezTo>
                    <a:pt x="45" y="39"/>
                    <a:pt x="45" y="40"/>
                    <a:pt x="45" y="41"/>
                  </a:cubicBezTo>
                  <a:cubicBezTo>
                    <a:pt x="5" y="80"/>
                    <a:pt x="5" y="80"/>
                    <a:pt x="5" y="80"/>
                  </a:cubicBezTo>
                  <a:cubicBezTo>
                    <a:pt x="4" y="81"/>
                    <a:pt x="4" y="83"/>
                    <a:pt x="4" y="84"/>
                  </a:cubicBezTo>
                  <a:cubicBezTo>
                    <a:pt x="4" y="86"/>
                    <a:pt x="4" y="87"/>
                    <a:pt x="5" y="89"/>
                  </a:cubicBezTo>
                  <a:cubicBezTo>
                    <a:pt x="8" y="91"/>
                    <a:pt x="12" y="91"/>
                    <a:pt x="14" y="89"/>
                  </a:cubicBezTo>
                  <a:cubicBezTo>
                    <a:pt x="53" y="49"/>
                    <a:pt x="53" y="49"/>
                    <a:pt x="53" y="49"/>
                  </a:cubicBezTo>
                  <a:cubicBezTo>
                    <a:pt x="54" y="49"/>
                    <a:pt x="55" y="49"/>
                    <a:pt x="55" y="49"/>
                  </a:cubicBezTo>
                  <a:cubicBezTo>
                    <a:pt x="59" y="51"/>
                    <a:pt x="63" y="52"/>
                    <a:pt x="66" y="52"/>
                  </a:cubicBezTo>
                  <a:cubicBezTo>
                    <a:pt x="73" y="52"/>
                    <a:pt x="79" y="49"/>
                    <a:pt x="83" y="45"/>
                  </a:cubicBezTo>
                  <a:cubicBezTo>
                    <a:pt x="90" y="38"/>
                    <a:pt x="92" y="28"/>
                    <a:pt x="89" y="19"/>
                  </a:cubicBezTo>
                  <a:cubicBezTo>
                    <a:pt x="78" y="30"/>
                    <a:pt x="78" y="30"/>
                    <a:pt x="78" y="30"/>
                  </a:cubicBezTo>
                  <a:cubicBezTo>
                    <a:pt x="77" y="31"/>
                    <a:pt x="77" y="31"/>
                    <a:pt x="76" y="31"/>
                  </a:cubicBezTo>
                  <a:cubicBezTo>
                    <a:pt x="66" y="31"/>
                    <a:pt x="66" y="31"/>
                    <a:pt x="66" y="31"/>
                  </a:cubicBezTo>
                  <a:cubicBezTo>
                    <a:pt x="65" y="31"/>
                    <a:pt x="64" y="30"/>
                    <a:pt x="64" y="29"/>
                  </a:cubicBezTo>
                  <a:cubicBezTo>
                    <a:pt x="64" y="18"/>
                    <a:pt x="64" y="18"/>
                    <a:pt x="64" y="18"/>
                  </a:cubicBezTo>
                  <a:cubicBezTo>
                    <a:pt x="64" y="17"/>
                    <a:pt x="64" y="17"/>
                    <a:pt x="64" y="16"/>
                  </a:cubicBezTo>
                  <a:cubicBezTo>
                    <a:pt x="75" y="5"/>
                    <a:pt x="75" y="5"/>
                    <a:pt x="75" y="5"/>
                  </a:cubicBezTo>
                  <a:cubicBezTo>
                    <a:pt x="72" y="4"/>
                    <a:pt x="70" y="4"/>
                    <a:pt x="67" y="4"/>
                  </a:cubicBezTo>
                  <a:close/>
                </a:path>
              </a:pathLst>
            </a:custGeom>
            <a:solidFill>
              <a:srgbClr val="E2583D"/>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grpSp>
          <p:nvGrpSpPr>
            <p:cNvPr id="52" name="Group 51">
              <a:extLst>
                <a:ext uri="{FF2B5EF4-FFF2-40B4-BE49-F238E27FC236}">
                  <a16:creationId xmlns:a16="http://schemas.microsoft.com/office/drawing/2014/main" id="{A03AC392-AB12-4124-AE31-4B6230362C3B}"/>
                </a:ext>
              </a:extLst>
            </p:cNvPr>
            <p:cNvGrpSpPr>
              <a:grpSpLocks noChangeAspect="1"/>
            </p:cNvGrpSpPr>
            <p:nvPr/>
          </p:nvGrpSpPr>
          <p:grpSpPr>
            <a:xfrm>
              <a:off x="9887747" y="3358371"/>
              <a:ext cx="448855" cy="448854"/>
              <a:chOff x="5988050" y="1774825"/>
              <a:chExt cx="371476" cy="371475"/>
            </a:xfrm>
            <a:solidFill>
              <a:srgbClr val="78D2D2"/>
            </a:solidFill>
          </p:grpSpPr>
          <p:sp>
            <p:nvSpPr>
              <p:cNvPr id="53" name="Freeform 52">
                <a:extLst>
                  <a:ext uri="{FF2B5EF4-FFF2-40B4-BE49-F238E27FC236}">
                    <a16:creationId xmlns:a16="http://schemas.microsoft.com/office/drawing/2014/main" id="{BF0E5ED2-06D1-4CA3-8B2C-099697F0D337}"/>
                  </a:ext>
                </a:extLst>
              </p:cNvPr>
              <p:cNvSpPr>
                <a:spLocks noEditPoints="1"/>
              </p:cNvSpPr>
              <p:nvPr/>
            </p:nvSpPr>
            <p:spPr bwMode="auto">
              <a:xfrm>
                <a:off x="6065838" y="1960563"/>
                <a:ext cx="107950" cy="107950"/>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54" name="Freeform 53">
                <a:extLst>
                  <a:ext uri="{FF2B5EF4-FFF2-40B4-BE49-F238E27FC236}">
                    <a16:creationId xmlns:a16="http://schemas.microsoft.com/office/drawing/2014/main" id="{68461891-7FF3-46EB-8D56-EC3B5D033C89}"/>
                  </a:ext>
                </a:extLst>
              </p:cNvPr>
              <p:cNvSpPr>
                <a:spLocks noEditPoints="1"/>
              </p:cNvSpPr>
              <p:nvPr/>
            </p:nvSpPr>
            <p:spPr bwMode="auto">
              <a:xfrm>
                <a:off x="5988050" y="1882775"/>
                <a:ext cx="263525" cy="263525"/>
              </a:xfrm>
              <a:custGeom>
                <a:avLst/>
                <a:gdLst>
                  <a:gd name="T0" fmla="*/ 26 w 68"/>
                  <a:gd name="T1" fmla="*/ 68 h 68"/>
                  <a:gd name="T2" fmla="*/ 24 w 68"/>
                  <a:gd name="T3" fmla="*/ 60 h 68"/>
                  <a:gd name="T4" fmla="*/ 11 w 68"/>
                  <a:gd name="T5" fmla="*/ 59 h 68"/>
                  <a:gd name="T6" fmla="*/ 1 w 68"/>
                  <a:gd name="T7" fmla="*/ 44 h 68"/>
                  <a:gd name="T8" fmla="*/ 1 w 68"/>
                  <a:gd name="T9" fmla="*/ 41 h 68"/>
                  <a:gd name="T10" fmla="*/ 6 w 68"/>
                  <a:gd name="T11" fmla="*/ 30 h 68"/>
                  <a:gd name="T12" fmla="*/ 1 w 68"/>
                  <a:gd name="T13" fmla="*/ 24 h 68"/>
                  <a:gd name="T14" fmla="*/ 10 w 68"/>
                  <a:gd name="T15" fmla="*/ 9 h 68"/>
                  <a:gd name="T16" fmla="*/ 16 w 68"/>
                  <a:gd name="T17" fmla="*/ 12 h 68"/>
                  <a:gd name="T18" fmla="*/ 24 w 68"/>
                  <a:gd name="T19" fmla="*/ 2 h 68"/>
                  <a:gd name="T20" fmla="*/ 42 w 68"/>
                  <a:gd name="T21" fmla="*/ 0 h 68"/>
                  <a:gd name="T22" fmla="*/ 44 w 68"/>
                  <a:gd name="T23" fmla="*/ 8 h 68"/>
                  <a:gd name="T24" fmla="*/ 57 w 68"/>
                  <a:gd name="T25" fmla="*/ 9 h 68"/>
                  <a:gd name="T26" fmla="*/ 67 w 68"/>
                  <a:gd name="T27" fmla="*/ 24 h 68"/>
                  <a:gd name="T28" fmla="*/ 62 w 68"/>
                  <a:gd name="T29" fmla="*/ 30 h 68"/>
                  <a:gd name="T30" fmla="*/ 67 w 68"/>
                  <a:gd name="T31" fmla="*/ 41 h 68"/>
                  <a:gd name="T32" fmla="*/ 67 w 68"/>
                  <a:gd name="T33" fmla="*/ 44 h 68"/>
                  <a:gd name="T34" fmla="*/ 58 w 68"/>
                  <a:gd name="T35" fmla="*/ 59 h 68"/>
                  <a:gd name="T36" fmla="*/ 52 w 68"/>
                  <a:gd name="T37" fmla="*/ 56 h 68"/>
                  <a:gd name="T38" fmla="*/ 44 w 68"/>
                  <a:gd name="T39" fmla="*/ 66 h 68"/>
                  <a:gd name="T40" fmla="*/ 28 w 68"/>
                  <a:gd name="T41" fmla="*/ 64 h 68"/>
                  <a:gd name="T42" fmla="*/ 40 w 68"/>
                  <a:gd name="T43" fmla="*/ 59 h 68"/>
                  <a:gd name="T44" fmla="*/ 50 w 68"/>
                  <a:gd name="T45" fmla="*/ 52 h 68"/>
                  <a:gd name="T46" fmla="*/ 57 w 68"/>
                  <a:gd name="T47" fmla="*/ 54 h 68"/>
                  <a:gd name="T48" fmla="*/ 58 w 68"/>
                  <a:gd name="T49" fmla="*/ 41 h 68"/>
                  <a:gd name="T50" fmla="*/ 57 w 68"/>
                  <a:gd name="T51" fmla="*/ 29 h 68"/>
                  <a:gd name="T52" fmla="*/ 63 w 68"/>
                  <a:gd name="T53" fmla="*/ 24 h 68"/>
                  <a:gd name="T54" fmla="*/ 52 w 68"/>
                  <a:gd name="T55" fmla="*/ 16 h 68"/>
                  <a:gd name="T56" fmla="*/ 41 w 68"/>
                  <a:gd name="T57" fmla="*/ 11 h 68"/>
                  <a:gd name="T58" fmla="*/ 40 w 68"/>
                  <a:gd name="T59" fmla="*/ 4 h 68"/>
                  <a:gd name="T60" fmla="*/ 28 w 68"/>
                  <a:gd name="T61" fmla="*/ 9 h 68"/>
                  <a:gd name="T62" fmla="*/ 18 w 68"/>
                  <a:gd name="T63" fmla="*/ 16 h 68"/>
                  <a:gd name="T64" fmla="*/ 11 w 68"/>
                  <a:gd name="T65" fmla="*/ 14 h 68"/>
                  <a:gd name="T66" fmla="*/ 10 w 68"/>
                  <a:gd name="T67" fmla="*/ 27 h 68"/>
                  <a:gd name="T68" fmla="*/ 11 w 68"/>
                  <a:gd name="T69" fmla="*/ 39 h 68"/>
                  <a:gd name="T70" fmla="*/ 5 w 68"/>
                  <a:gd name="T71" fmla="*/ 44 h 68"/>
                  <a:gd name="T72" fmla="*/ 16 w 68"/>
                  <a:gd name="T73" fmla="*/ 52 h 68"/>
                  <a:gd name="T74" fmla="*/ 27 w 68"/>
                  <a:gd name="T75" fmla="*/ 57 h 68"/>
                  <a:gd name="T76" fmla="*/ 28 w 68"/>
                  <a:gd name="T7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8">
                    <a:moveTo>
                      <a:pt x="42" y="68"/>
                    </a:moveTo>
                    <a:cubicBezTo>
                      <a:pt x="26" y="68"/>
                      <a:pt x="26" y="68"/>
                      <a:pt x="26" y="68"/>
                    </a:cubicBezTo>
                    <a:cubicBezTo>
                      <a:pt x="25" y="68"/>
                      <a:pt x="24" y="67"/>
                      <a:pt x="24" y="66"/>
                    </a:cubicBezTo>
                    <a:cubicBezTo>
                      <a:pt x="24" y="60"/>
                      <a:pt x="24" y="60"/>
                      <a:pt x="24" y="60"/>
                    </a:cubicBezTo>
                    <a:cubicBezTo>
                      <a:pt x="21" y="59"/>
                      <a:pt x="19" y="58"/>
                      <a:pt x="16" y="56"/>
                    </a:cubicBezTo>
                    <a:cubicBezTo>
                      <a:pt x="11" y="59"/>
                      <a:pt x="11" y="59"/>
                      <a:pt x="11" y="59"/>
                    </a:cubicBezTo>
                    <a:cubicBezTo>
                      <a:pt x="10" y="59"/>
                      <a:pt x="9" y="59"/>
                      <a:pt x="9" y="58"/>
                    </a:cubicBezTo>
                    <a:cubicBezTo>
                      <a:pt x="1" y="44"/>
                      <a:pt x="1" y="44"/>
                      <a:pt x="1" y="44"/>
                    </a:cubicBezTo>
                    <a:cubicBezTo>
                      <a:pt x="0" y="44"/>
                      <a:pt x="0" y="43"/>
                      <a:pt x="0" y="43"/>
                    </a:cubicBezTo>
                    <a:cubicBezTo>
                      <a:pt x="0" y="42"/>
                      <a:pt x="1" y="42"/>
                      <a:pt x="1" y="41"/>
                    </a:cubicBezTo>
                    <a:cubicBezTo>
                      <a:pt x="6" y="38"/>
                      <a:pt x="6" y="38"/>
                      <a:pt x="6" y="38"/>
                    </a:cubicBezTo>
                    <a:cubicBezTo>
                      <a:pt x="6" y="35"/>
                      <a:pt x="6" y="33"/>
                      <a:pt x="6" y="30"/>
                    </a:cubicBezTo>
                    <a:cubicBezTo>
                      <a:pt x="1" y="27"/>
                      <a:pt x="1" y="27"/>
                      <a:pt x="1" y="27"/>
                    </a:cubicBezTo>
                    <a:cubicBezTo>
                      <a:pt x="0" y="26"/>
                      <a:pt x="0" y="25"/>
                      <a:pt x="1" y="24"/>
                    </a:cubicBezTo>
                    <a:cubicBezTo>
                      <a:pt x="9" y="10"/>
                      <a:pt x="9" y="10"/>
                      <a:pt x="9" y="10"/>
                    </a:cubicBezTo>
                    <a:cubicBezTo>
                      <a:pt x="9" y="10"/>
                      <a:pt x="9" y="9"/>
                      <a:pt x="10" y="9"/>
                    </a:cubicBezTo>
                    <a:cubicBezTo>
                      <a:pt x="10" y="9"/>
                      <a:pt x="11" y="9"/>
                      <a:pt x="11" y="9"/>
                    </a:cubicBezTo>
                    <a:cubicBezTo>
                      <a:pt x="16" y="12"/>
                      <a:pt x="16" y="12"/>
                      <a:pt x="16" y="12"/>
                    </a:cubicBezTo>
                    <a:cubicBezTo>
                      <a:pt x="19" y="10"/>
                      <a:pt x="21" y="9"/>
                      <a:pt x="24" y="8"/>
                    </a:cubicBezTo>
                    <a:cubicBezTo>
                      <a:pt x="24" y="2"/>
                      <a:pt x="24" y="2"/>
                      <a:pt x="24" y="2"/>
                    </a:cubicBezTo>
                    <a:cubicBezTo>
                      <a:pt x="24" y="1"/>
                      <a:pt x="25" y="0"/>
                      <a:pt x="26" y="0"/>
                    </a:cubicBezTo>
                    <a:cubicBezTo>
                      <a:pt x="42" y="0"/>
                      <a:pt x="42" y="0"/>
                      <a:pt x="42" y="0"/>
                    </a:cubicBezTo>
                    <a:cubicBezTo>
                      <a:pt x="43" y="0"/>
                      <a:pt x="44" y="1"/>
                      <a:pt x="44" y="2"/>
                    </a:cubicBezTo>
                    <a:cubicBezTo>
                      <a:pt x="44" y="8"/>
                      <a:pt x="44" y="8"/>
                      <a:pt x="44" y="8"/>
                    </a:cubicBezTo>
                    <a:cubicBezTo>
                      <a:pt x="47" y="9"/>
                      <a:pt x="49" y="10"/>
                      <a:pt x="52" y="12"/>
                    </a:cubicBezTo>
                    <a:cubicBezTo>
                      <a:pt x="57" y="9"/>
                      <a:pt x="57" y="9"/>
                      <a:pt x="57" y="9"/>
                    </a:cubicBezTo>
                    <a:cubicBezTo>
                      <a:pt x="58" y="9"/>
                      <a:pt x="59" y="9"/>
                      <a:pt x="59" y="10"/>
                    </a:cubicBezTo>
                    <a:cubicBezTo>
                      <a:pt x="67" y="24"/>
                      <a:pt x="67" y="24"/>
                      <a:pt x="67" y="24"/>
                    </a:cubicBezTo>
                    <a:cubicBezTo>
                      <a:pt x="68" y="25"/>
                      <a:pt x="68" y="26"/>
                      <a:pt x="67" y="27"/>
                    </a:cubicBezTo>
                    <a:cubicBezTo>
                      <a:pt x="62" y="30"/>
                      <a:pt x="62" y="30"/>
                      <a:pt x="62" y="30"/>
                    </a:cubicBezTo>
                    <a:cubicBezTo>
                      <a:pt x="62" y="33"/>
                      <a:pt x="62" y="35"/>
                      <a:pt x="62" y="38"/>
                    </a:cubicBezTo>
                    <a:cubicBezTo>
                      <a:pt x="67" y="41"/>
                      <a:pt x="67" y="41"/>
                      <a:pt x="67" y="41"/>
                    </a:cubicBezTo>
                    <a:cubicBezTo>
                      <a:pt x="67" y="42"/>
                      <a:pt x="68" y="42"/>
                      <a:pt x="68" y="43"/>
                    </a:cubicBezTo>
                    <a:cubicBezTo>
                      <a:pt x="68" y="43"/>
                      <a:pt x="68" y="44"/>
                      <a:pt x="67" y="44"/>
                    </a:cubicBezTo>
                    <a:cubicBezTo>
                      <a:pt x="59" y="58"/>
                      <a:pt x="59" y="58"/>
                      <a:pt x="59" y="58"/>
                    </a:cubicBezTo>
                    <a:cubicBezTo>
                      <a:pt x="59" y="58"/>
                      <a:pt x="59" y="59"/>
                      <a:pt x="58" y="59"/>
                    </a:cubicBezTo>
                    <a:cubicBezTo>
                      <a:pt x="58" y="59"/>
                      <a:pt x="57" y="59"/>
                      <a:pt x="57" y="59"/>
                    </a:cubicBezTo>
                    <a:cubicBezTo>
                      <a:pt x="52" y="56"/>
                      <a:pt x="52" y="56"/>
                      <a:pt x="52" y="56"/>
                    </a:cubicBezTo>
                    <a:cubicBezTo>
                      <a:pt x="49" y="58"/>
                      <a:pt x="47" y="59"/>
                      <a:pt x="44" y="60"/>
                    </a:cubicBezTo>
                    <a:cubicBezTo>
                      <a:pt x="44" y="66"/>
                      <a:pt x="44" y="66"/>
                      <a:pt x="44" y="66"/>
                    </a:cubicBezTo>
                    <a:cubicBezTo>
                      <a:pt x="44" y="67"/>
                      <a:pt x="43" y="68"/>
                      <a:pt x="42" y="68"/>
                    </a:cubicBezTo>
                    <a:close/>
                    <a:moveTo>
                      <a:pt x="28" y="64"/>
                    </a:moveTo>
                    <a:cubicBezTo>
                      <a:pt x="40" y="64"/>
                      <a:pt x="40" y="64"/>
                      <a:pt x="40" y="64"/>
                    </a:cubicBezTo>
                    <a:cubicBezTo>
                      <a:pt x="40" y="59"/>
                      <a:pt x="40" y="59"/>
                      <a:pt x="40" y="59"/>
                    </a:cubicBezTo>
                    <a:cubicBezTo>
                      <a:pt x="40" y="58"/>
                      <a:pt x="41" y="57"/>
                      <a:pt x="41" y="57"/>
                    </a:cubicBezTo>
                    <a:cubicBezTo>
                      <a:pt x="45" y="56"/>
                      <a:pt x="48" y="54"/>
                      <a:pt x="50" y="52"/>
                    </a:cubicBezTo>
                    <a:cubicBezTo>
                      <a:pt x="51" y="51"/>
                      <a:pt x="52" y="51"/>
                      <a:pt x="52" y="52"/>
                    </a:cubicBezTo>
                    <a:cubicBezTo>
                      <a:pt x="57" y="54"/>
                      <a:pt x="57" y="54"/>
                      <a:pt x="57" y="54"/>
                    </a:cubicBezTo>
                    <a:cubicBezTo>
                      <a:pt x="63" y="44"/>
                      <a:pt x="63" y="44"/>
                      <a:pt x="63" y="44"/>
                    </a:cubicBezTo>
                    <a:cubicBezTo>
                      <a:pt x="58" y="41"/>
                      <a:pt x="58" y="41"/>
                      <a:pt x="58" y="41"/>
                    </a:cubicBezTo>
                    <a:cubicBezTo>
                      <a:pt x="58" y="41"/>
                      <a:pt x="57" y="40"/>
                      <a:pt x="57" y="39"/>
                    </a:cubicBezTo>
                    <a:cubicBezTo>
                      <a:pt x="58" y="36"/>
                      <a:pt x="58" y="32"/>
                      <a:pt x="57" y="29"/>
                    </a:cubicBezTo>
                    <a:cubicBezTo>
                      <a:pt x="57" y="28"/>
                      <a:pt x="58" y="27"/>
                      <a:pt x="58" y="27"/>
                    </a:cubicBezTo>
                    <a:cubicBezTo>
                      <a:pt x="63" y="24"/>
                      <a:pt x="63" y="24"/>
                      <a:pt x="63" y="24"/>
                    </a:cubicBezTo>
                    <a:cubicBezTo>
                      <a:pt x="57" y="14"/>
                      <a:pt x="57" y="14"/>
                      <a:pt x="57" y="14"/>
                    </a:cubicBezTo>
                    <a:cubicBezTo>
                      <a:pt x="52" y="16"/>
                      <a:pt x="52" y="16"/>
                      <a:pt x="52" y="16"/>
                    </a:cubicBezTo>
                    <a:cubicBezTo>
                      <a:pt x="52" y="17"/>
                      <a:pt x="51" y="17"/>
                      <a:pt x="50" y="16"/>
                    </a:cubicBezTo>
                    <a:cubicBezTo>
                      <a:pt x="48" y="14"/>
                      <a:pt x="45" y="12"/>
                      <a:pt x="41" y="11"/>
                    </a:cubicBezTo>
                    <a:cubicBezTo>
                      <a:pt x="41" y="11"/>
                      <a:pt x="40" y="10"/>
                      <a:pt x="40" y="9"/>
                    </a:cubicBezTo>
                    <a:cubicBezTo>
                      <a:pt x="40" y="4"/>
                      <a:pt x="40" y="4"/>
                      <a:pt x="40" y="4"/>
                    </a:cubicBezTo>
                    <a:cubicBezTo>
                      <a:pt x="28" y="4"/>
                      <a:pt x="28" y="4"/>
                      <a:pt x="28" y="4"/>
                    </a:cubicBezTo>
                    <a:cubicBezTo>
                      <a:pt x="28" y="9"/>
                      <a:pt x="28" y="9"/>
                      <a:pt x="28" y="9"/>
                    </a:cubicBezTo>
                    <a:cubicBezTo>
                      <a:pt x="28" y="10"/>
                      <a:pt x="27" y="11"/>
                      <a:pt x="27" y="11"/>
                    </a:cubicBezTo>
                    <a:cubicBezTo>
                      <a:pt x="23" y="12"/>
                      <a:pt x="20" y="14"/>
                      <a:pt x="18" y="16"/>
                    </a:cubicBezTo>
                    <a:cubicBezTo>
                      <a:pt x="17" y="17"/>
                      <a:pt x="16" y="17"/>
                      <a:pt x="16" y="16"/>
                    </a:cubicBezTo>
                    <a:cubicBezTo>
                      <a:pt x="11" y="14"/>
                      <a:pt x="11" y="14"/>
                      <a:pt x="11" y="14"/>
                    </a:cubicBezTo>
                    <a:cubicBezTo>
                      <a:pt x="5" y="24"/>
                      <a:pt x="5" y="24"/>
                      <a:pt x="5" y="24"/>
                    </a:cubicBezTo>
                    <a:cubicBezTo>
                      <a:pt x="10" y="27"/>
                      <a:pt x="10" y="27"/>
                      <a:pt x="10" y="27"/>
                    </a:cubicBezTo>
                    <a:cubicBezTo>
                      <a:pt x="10" y="27"/>
                      <a:pt x="11" y="28"/>
                      <a:pt x="11" y="29"/>
                    </a:cubicBezTo>
                    <a:cubicBezTo>
                      <a:pt x="10" y="32"/>
                      <a:pt x="10" y="36"/>
                      <a:pt x="11" y="39"/>
                    </a:cubicBezTo>
                    <a:cubicBezTo>
                      <a:pt x="11" y="40"/>
                      <a:pt x="10" y="41"/>
                      <a:pt x="10" y="41"/>
                    </a:cubicBezTo>
                    <a:cubicBezTo>
                      <a:pt x="5" y="44"/>
                      <a:pt x="5" y="44"/>
                      <a:pt x="5" y="44"/>
                    </a:cubicBezTo>
                    <a:cubicBezTo>
                      <a:pt x="11" y="54"/>
                      <a:pt x="11" y="54"/>
                      <a:pt x="11" y="54"/>
                    </a:cubicBezTo>
                    <a:cubicBezTo>
                      <a:pt x="16" y="52"/>
                      <a:pt x="16" y="52"/>
                      <a:pt x="16" y="52"/>
                    </a:cubicBezTo>
                    <a:cubicBezTo>
                      <a:pt x="16" y="51"/>
                      <a:pt x="17" y="51"/>
                      <a:pt x="18" y="52"/>
                    </a:cubicBezTo>
                    <a:cubicBezTo>
                      <a:pt x="20" y="54"/>
                      <a:pt x="23" y="56"/>
                      <a:pt x="27" y="57"/>
                    </a:cubicBezTo>
                    <a:cubicBezTo>
                      <a:pt x="27" y="57"/>
                      <a:pt x="28" y="58"/>
                      <a:pt x="28" y="59"/>
                    </a:cubicBezTo>
                    <a:lnTo>
                      <a:pt x="28" y="6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55" name="Freeform 54">
                <a:extLst>
                  <a:ext uri="{FF2B5EF4-FFF2-40B4-BE49-F238E27FC236}">
                    <a16:creationId xmlns:a16="http://schemas.microsoft.com/office/drawing/2014/main" id="{DF602A4E-A7ED-4AC7-B426-643539DBF491}"/>
                  </a:ext>
                </a:extLst>
              </p:cNvPr>
              <p:cNvSpPr>
                <a:spLocks noEditPoints="1"/>
              </p:cNvSpPr>
              <p:nvPr/>
            </p:nvSpPr>
            <p:spPr bwMode="auto">
              <a:xfrm>
                <a:off x="6251575" y="1820863"/>
                <a:ext cx="61913" cy="61913"/>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4 h 16"/>
                  <a:gd name="T12" fmla="*/ 4 w 16"/>
                  <a:gd name="T13" fmla="*/ 8 h 16"/>
                  <a:gd name="T14" fmla="*/ 8 w 16"/>
                  <a:gd name="T15" fmla="*/ 12 h 16"/>
                  <a:gd name="T16" fmla="*/ 12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4"/>
                    </a:moveTo>
                    <a:cubicBezTo>
                      <a:pt x="6" y="4"/>
                      <a:pt x="4" y="6"/>
                      <a:pt x="4" y="8"/>
                    </a:cubicBezTo>
                    <a:cubicBezTo>
                      <a:pt x="4" y="10"/>
                      <a:pt x="6" y="12"/>
                      <a:pt x="8" y="12"/>
                    </a:cubicBezTo>
                    <a:cubicBezTo>
                      <a:pt x="10" y="12"/>
                      <a:pt x="12" y="10"/>
                      <a:pt x="12" y="8"/>
                    </a:cubicBezTo>
                    <a:cubicBezTo>
                      <a:pt x="12" y="6"/>
                      <a:pt x="10" y="4"/>
                      <a:pt x="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sp>
            <p:nvSpPr>
              <p:cNvPr id="56" name="Freeform 55">
                <a:extLst>
                  <a:ext uri="{FF2B5EF4-FFF2-40B4-BE49-F238E27FC236}">
                    <a16:creationId xmlns:a16="http://schemas.microsoft.com/office/drawing/2014/main" id="{E430CEC7-EF52-4283-80CE-857364996C69}"/>
                  </a:ext>
                </a:extLst>
              </p:cNvPr>
              <p:cNvSpPr>
                <a:spLocks noEditPoints="1"/>
              </p:cNvSpPr>
              <p:nvPr/>
            </p:nvSpPr>
            <p:spPr bwMode="auto">
              <a:xfrm>
                <a:off x="6205538" y="1774825"/>
                <a:ext cx="153988" cy="155575"/>
              </a:xfrm>
              <a:custGeom>
                <a:avLst/>
                <a:gdLst>
                  <a:gd name="T0" fmla="*/ 16 w 40"/>
                  <a:gd name="T1" fmla="*/ 40 h 40"/>
                  <a:gd name="T2" fmla="*/ 14 w 40"/>
                  <a:gd name="T3" fmla="*/ 35 h 40"/>
                  <a:gd name="T4" fmla="*/ 7 w 40"/>
                  <a:gd name="T5" fmla="*/ 34 h 40"/>
                  <a:gd name="T6" fmla="*/ 5 w 40"/>
                  <a:gd name="T7" fmla="*/ 33 h 40"/>
                  <a:gd name="T8" fmla="*/ 1 w 40"/>
                  <a:gd name="T9" fmla="*/ 24 h 40"/>
                  <a:gd name="T10" fmla="*/ 4 w 40"/>
                  <a:gd name="T11" fmla="*/ 18 h 40"/>
                  <a:gd name="T12" fmla="*/ 0 w 40"/>
                  <a:gd name="T13" fmla="*/ 15 h 40"/>
                  <a:gd name="T14" fmla="*/ 5 w 40"/>
                  <a:gd name="T15" fmla="*/ 7 h 40"/>
                  <a:gd name="T16" fmla="*/ 7 w 40"/>
                  <a:gd name="T17" fmla="*/ 6 h 40"/>
                  <a:gd name="T18" fmla="*/ 14 w 40"/>
                  <a:gd name="T19" fmla="*/ 5 h 40"/>
                  <a:gd name="T20" fmla="*/ 16 w 40"/>
                  <a:gd name="T21" fmla="*/ 0 h 40"/>
                  <a:gd name="T22" fmla="*/ 26 w 40"/>
                  <a:gd name="T23" fmla="*/ 2 h 40"/>
                  <a:gd name="T24" fmla="*/ 30 w 40"/>
                  <a:gd name="T25" fmla="*/ 7 h 40"/>
                  <a:gd name="T26" fmla="*/ 34 w 40"/>
                  <a:gd name="T27" fmla="*/ 6 h 40"/>
                  <a:gd name="T28" fmla="*/ 39 w 40"/>
                  <a:gd name="T29" fmla="*/ 13 h 40"/>
                  <a:gd name="T30" fmla="*/ 36 w 40"/>
                  <a:gd name="T31" fmla="*/ 18 h 40"/>
                  <a:gd name="T32" fmla="*/ 39 w 40"/>
                  <a:gd name="T33" fmla="*/ 24 h 40"/>
                  <a:gd name="T34" fmla="*/ 35 w 40"/>
                  <a:gd name="T35" fmla="*/ 33 h 40"/>
                  <a:gd name="T36" fmla="*/ 33 w 40"/>
                  <a:gd name="T37" fmla="*/ 34 h 40"/>
                  <a:gd name="T38" fmla="*/ 26 w 40"/>
                  <a:gd name="T39" fmla="*/ 35 h 40"/>
                  <a:gd name="T40" fmla="*/ 24 w 40"/>
                  <a:gd name="T41" fmla="*/ 40 h 40"/>
                  <a:gd name="T42" fmla="*/ 22 w 40"/>
                  <a:gd name="T43" fmla="*/ 36 h 40"/>
                  <a:gd name="T44" fmla="*/ 23 w 40"/>
                  <a:gd name="T45" fmla="*/ 31 h 40"/>
                  <a:gd name="T46" fmla="*/ 31 w 40"/>
                  <a:gd name="T47" fmla="*/ 28 h 40"/>
                  <a:gd name="T48" fmla="*/ 35 w 40"/>
                  <a:gd name="T49" fmla="*/ 26 h 40"/>
                  <a:gd name="T50" fmla="*/ 32 w 40"/>
                  <a:gd name="T51" fmla="*/ 23 h 40"/>
                  <a:gd name="T52" fmla="*/ 33 w 40"/>
                  <a:gd name="T53" fmla="*/ 15 h 40"/>
                  <a:gd name="T54" fmla="*/ 33 w 40"/>
                  <a:gd name="T55" fmla="*/ 10 h 40"/>
                  <a:gd name="T56" fmla="*/ 28 w 40"/>
                  <a:gd name="T57" fmla="*/ 11 h 40"/>
                  <a:gd name="T58" fmla="*/ 22 w 40"/>
                  <a:gd name="T59" fmla="*/ 7 h 40"/>
                  <a:gd name="T60" fmla="*/ 18 w 40"/>
                  <a:gd name="T61" fmla="*/ 4 h 40"/>
                  <a:gd name="T62" fmla="*/ 17 w 40"/>
                  <a:gd name="T63" fmla="*/ 9 h 40"/>
                  <a:gd name="T64" fmla="*/ 9 w 40"/>
                  <a:gd name="T65" fmla="*/ 12 h 40"/>
                  <a:gd name="T66" fmla="*/ 5 w 40"/>
                  <a:gd name="T67" fmla="*/ 14 h 40"/>
                  <a:gd name="T68" fmla="*/ 8 w 40"/>
                  <a:gd name="T69" fmla="*/ 17 h 40"/>
                  <a:gd name="T70" fmla="*/ 7 w 40"/>
                  <a:gd name="T71" fmla="*/ 25 h 40"/>
                  <a:gd name="T72" fmla="*/ 7 w 40"/>
                  <a:gd name="T73" fmla="*/ 30 h 40"/>
                  <a:gd name="T74" fmla="*/ 12 w 40"/>
                  <a:gd name="T75" fmla="*/ 29 h 40"/>
                  <a:gd name="T76" fmla="*/ 18 w 40"/>
                  <a:gd name="T77" fmla="*/ 3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40">
                    <a:moveTo>
                      <a:pt x="24" y="40"/>
                    </a:moveTo>
                    <a:cubicBezTo>
                      <a:pt x="16" y="40"/>
                      <a:pt x="16" y="40"/>
                      <a:pt x="16" y="40"/>
                    </a:cubicBezTo>
                    <a:cubicBezTo>
                      <a:pt x="15" y="40"/>
                      <a:pt x="14" y="39"/>
                      <a:pt x="14" y="38"/>
                    </a:cubicBezTo>
                    <a:cubicBezTo>
                      <a:pt x="14" y="35"/>
                      <a:pt x="14" y="35"/>
                      <a:pt x="14" y="35"/>
                    </a:cubicBezTo>
                    <a:cubicBezTo>
                      <a:pt x="13" y="34"/>
                      <a:pt x="11" y="34"/>
                      <a:pt x="10" y="33"/>
                    </a:cubicBezTo>
                    <a:cubicBezTo>
                      <a:pt x="7" y="34"/>
                      <a:pt x="7" y="34"/>
                      <a:pt x="7" y="34"/>
                    </a:cubicBezTo>
                    <a:cubicBezTo>
                      <a:pt x="7" y="34"/>
                      <a:pt x="6" y="35"/>
                      <a:pt x="6" y="34"/>
                    </a:cubicBezTo>
                    <a:cubicBezTo>
                      <a:pt x="5" y="34"/>
                      <a:pt x="5" y="34"/>
                      <a:pt x="5" y="33"/>
                    </a:cubicBezTo>
                    <a:cubicBezTo>
                      <a:pt x="1" y="27"/>
                      <a:pt x="1" y="27"/>
                      <a:pt x="1" y="27"/>
                    </a:cubicBezTo>
                    <a:cubicBezTo>
                      <a:pt x="0" y="26"/>
                      <a:pt x="0" y="24"/>
                      <a:pt x="1" y="24"/>
                    </a:cubicBezTo>
                    <a:cubicBezTo>
                      <a:pt x="4" y="22"/>
                      <a:pt x="4" y="22"/>
                      <a:pt x="4" y="22"/>
                    </a:cubicBezTo>
                    <a:cubicBezTo>
                      <a:pt x="4" y="21"/>
                      <a:pt x="4" y="19"/>
                      <a:pt x="4" y="18"/>
                    </a:cubicBezTo>
                    <a:cubicBezTo>
                      <a:pt x="1" y="16"/>
                      <a:pt x="1" y="16"/>
                      <a:pt x="1" y="16"/>
                    </a:cubicBezTo>
                    <a:cubicBezTo>
                      <a:pt x="1" y="16"/>
                      <a:pt x="1" y="15"/>
                      <a:pt x="0" y="15"/>
                    </a:cubicBezTo>
                    <a:cubicBezTo>
                      <a:pt x="0" y="14"/>
                      <a:pt x="0" y="14"/>
                      <a:pt x="1" y="13"/>
                    </a:cubicBezTo>
                    <a:cubicBezTo>
                      <a:pt x="5" y="7"/>
                      <a:pt x="5" y="7"/>
                      <a:pt x="5" y="7"/>
                    </a:cubicBezTo>
                    <a:cubicBezTo>
                      <a:pt x="5" y="6"/>
                      <a:pt x="5" y="6"/>
                      <a:pt x="6" y="6"/>
                    </a:cubicBezTo>
                    <a:cubicBezTo>
                      <a:pt x="6" y="5"/>
                      <a:pt x="7" y="6"/>
                      <a:pt x="7" y="6"/>
                    </a:cubicBezTo>
                    <a:cubicBezTo>
                      <a:pt x="10" y="7"/>
                      <a:pt x="10" y="7"/>
                      <a:pt x="10" y="7"/>
                    </a:cubicBezTo>
                    <a:cubicBezTo>
                      <a:pt x="11" y="7"/>
                      <a:pt x="13" y="6"/>
                      <a:pt x="14" y="5"/>
                    </a:cubicBezTo>
                    <a:cubicBezTo>
                      <a:pt x="14" y="2"/>
                      <a:pt x="14" y="2"/>
                      <a:pt x="14" y="2"/>
                    </a:cubicBezTo>
                    <a:cubicBezTo>
                      <a:pt x="14" y="1"/>
                      <a:pt x="15" y="0"/>
                      <a:pt x="16" y="0"/>
                    </a:cubicBezTo>
                    <a:cubicBezTo>
                      <a:pt x="24" y="0"/>
                      <a:pt x="24" y="0"/>
                      <a:pt x="24" y="0"/>
                    </a:cubicBezTo>
                    <a:cubicBezTo>
                      <a:pt x="25" y="0"/>
                      <a:pt x="26" y="1"/>
                      <a:pt x="26" y="2"/>
                    </a:cubicBezTo>
                    <a:cubicBezTo>
                      <a:pt x="26" y="5"/>
                      <a:pt x="26" y="5"/>
                      <a:pt x="26" y="5"/>
                    </a:cubicBezTo>
                    <a:cubicBezTo>
                      <a:pt x="27" y="6"/>
                      <a:pt x="29" y="6"/>
                      <a:pt x="30" y="7"/>
                    </a:cubicBezTo>
                    <a:cubicBezTo>
                      <a:pt x="33" y="6"/>
                      <a:pt x="33" y="6"/>
                      <a:pt x="33" y="6"/>
                    </a:cubicBezTo>
                    <a:cubicBezTo>
                      <a:pt x="33" y="6"/>
                      <a:pt x="34" y="5"/>
                      <a:pt x="34" y="6"/>
                    </a:cubicBezTo>
                    <a:cubicBezTo>
                      <a:pt x="35" y="6"/>
                      <a:pt x="35" y="6"/>
                      <a:pt x="35" y="7"/>
                    </a:cubicBezTo>
                    <a:cubicBezTo>
                      <a:pt x="39" y="13"/>
                      <a:pt x="39" y="13"/>
                      <a:pt x="39" y="13"/>
                    </a:cubicBezTo>
                    <a:cubicBezTo>
                      <a:pt x="40" y="14"/>
                      <a:pt x="40" y="16"/>
                      <a:pt x="39" y="16"/>
                    </a:cubicBezTo>
                    <a:cubicBezTo>
                      <a:pt x="36" y="18"/>
                      <a:pt x="36" y="18"/>
                      <a:pt x="36" y="18"/>
                    </a:cubicBezTo>
                    <a:cubicBezTo>
                      <a:pt x="36" y="19"/>
                      <a:pt x="36" y="21"/>
                      <a:pt x="36" y="22"/>
                    </a:cubicBezTo>
                    <a:cubicBezTo>
                      <a:pt x="39" y="24"/>
                      <a:pt x="39" y="24"/>
                      <a:pt x="39" y="24"/>
                    </a:cubicBezTo>
                    <a:cubicBezTo>
                      <a:pt x="40" y="24"/>
                      <a:pt x="40" y="26"/>
                      <a:pt x="39" y="27"/>
                    </a:cubicBezTo>
                    <a:cubicBezTo>
                      <a:pt x="35" y="33"/>
                      <a:pt x="35" y="33"/>
                      <a:pt x="35" y="33"/>
                    </a:cubicBezTo>
                    <a:cubicBezTo>
                      <a:pt x="35" y="34"/>
                      <a:pt x="35" y="34"/>
                      <a:pt x="34" y="34"/>
                    </a:cubicBezTo>
                    <a:cubicBezTo>
                      <a:pt x="34" y="35"/>
                      <a:pt x="33" y="34"/>
                      <a:pt x="33" y="34"/>
                    </a:cubicBezTo>
                    <a:cubicBezTo>
                      <a:pt x="30" y="33"/>
                      <a:pt x="30" y="33"/>
                      <a:pt x="30" y="33"/>
                    </a:cubicBezTo>
                    <a:cubicBezTo>
                      <a:pt x="29" y="33"/>
                      <a:pt x="27" y="34"/>
                      <a:pt x="26" y="35"/>
                    </a:cubicBezTo>
                    <a:cubicBezTo>
                      <a:pt x="26" y="38"/>
                      <a:pt x="26" y="38"/>
                      <a:pt x="26" y="38"/>
                    </a:cubicBezTo>
                    <a:cubicBezTo>
                      <a:pt x="26" y="39"/>
                      <a:pt x="25" y="40"/>
                      <a:pt x="24" y="40"/>
                    </a:cubicBezTo>
                    <a:close/>
                    <a:moveTo>
                      <a:pt x="18" y="36"/>
                    </a:moveTo>
                    <a:cubicBezTo>
                      <a:pt x="22" y="36"/>
                      <a:pt x="22" y="36"/>
                      <a:pt x="22" y="36"/>
                    </a:cubicBezTo>
                    <a:cubicBezTo>
                      <a:pt x="22" y="33"/>
                      <a:pt x="22" y="33"/>
                      <a:pt x="22" y="33"/>
                    </a:cubicBezTo>
                    <a:cubicBezTo>
                      <a:pt x="22" y="32"/>
                      <a:pt x="23" y="32"/>
                      <a:pt x="23" y="31"/>
                    </a:cubicBezTo>
                    <a:cubicBezTo>
                      <a:pt x="25" y="31"/>
                      <a:pt x="27" y="30"/>
                      <a:pt x="28" y="29"/>
                    </a:cubicBezTo>
                    <a:cubicBezTo>
                      <a:pt x="29" y="28"/>
                      <a:pt x="30" y="28"/>
                      <a:pt x="31" y="28"/>
                    </a:cubicBezTo>
                    <a:cubicBezTo>
                      <a:pt x="33" y="30"/>
                      <a:pt x="33" y="30"/>
                      <a:pt x="33" y="30"/>
                    </a:cubicBezTo>
                    <a:cubicBezTo>
                      <a:pt x="35" y="26"/>
                      <a:pt x="35" y="26"/>
                      <a:pt x="35" y="26"/>
                    </a:cubicBezTo>
                    <a:cubicBezTo>
                      <a:pt x="33" y="25"/>
                      <a:pt x="33" y="25"/>
                      <a:pt x="33" y="25"/>
                    </a:cubicBezTo>
                    <a:cubicBezTo>
                      <a:pt x="32" y="25"/>
                      <a:pt x="31" y="24"/>
                      <a:pt x="32" y="23"/>
                    </a:cubicBezTo>
                    <a:cubicBezTo>
                      <a:pt x="32" y="21"/>
                      <a:pt x="32" y="19"/>
                      <a:pt x="32" y="17"/>
                    </a:cubicBezTo>
                    <a:cubicBezTo>
                      <a:pt x="31" y="16"/>
                      <a:pt x="32" y="15"/>
                      <a:pt x="33" y="15"/>
                    </a:cubicBezTo>
                    <a:cubicBezTo>
                      <a:pt x="35" y="14"/>
                      <a:pt x="35" y="14"/>
                      <a:pt x="35" y="14"/>
                    </a:cubicBezTo>
                    <a:cubicBezTo>
                      <a:pt x="33" y="10"/>
                      <a:pt x="33" y="10"/>
                      <a:pt x="33" y="10"/>
                    </a:cubicBezTo>
                    <a:cubicBezTo>
                      <a:pt x="31" y="12"/>
                      <a:pt x="31" y="12"/>
                      <a:pt x="31" y="12"/>
                    </a:cubicBezTo>
                    <a:cubicBezTo>
                      <a:pt x="30" y="12"/>
                      <a:pt x="29" y="12"/>
                      <a:pt x="28" y="11"/>
                    </a:cubicBezTo>
                    <a:cubicBezTo>
                      <a:pt x="27" y="10"/>
                      <a:pt x="25" y="9"/>
                      <a:pt x="23" y="9"/>
                    </a:cubicBezTo>
                    <a:cubicBezTo>
                      <a:pt x="23" y="8"/>
                      <a:pt x="22" y="8"/>
                      <a:pt x="22" y="7"/>
                    </a:cubicBezTo>
                    <a:cubicBezTo>
                      <a:pt x="22" y="4"/>
                      <a:pt x="22" y="4"/>
                      <a:pt x="22" y="4"/>
                    </a:cubicBezTo>
                    <a:cubicBezTo>
                      <a:pt x="18" y="4"/>
                      <a:pt x="18" y="4"/>
                      <a:pt x="18" y="4"/>
                    </a:cubicBezTo>
                    <a:cubicBezTo>
                      <a:pt x="18" y="7"/>
                      <a:pt x="18" y="7"/>
                      <a:pt x="18" y="7"/>
                    </a:cubicBezTo>
                    <a:cubicBezTo>
                      <a:pt x="18" y="8"/>
                      <a:pt x="17" y="8"/>
                      <a:pt x="17" y="9"/>
                    </a:cubicBezTo>
                    <a:cubicBezTo>
                      <a:pt x="15" y="9"/>
                      <a:pt x="13" y="10"/>
                      <a:pt x="12" y="11"/>
                    </a:cubicBezTo>
                    <a:cubicBezTo>
                      <a:pt x="11" y="12"/>
                      <a:pt x="10" y="12"/>
                      <a:pt x="9" y="12"/>
                    </a:cubicBezTo>
                    <a:cubicBezTo>
                      <a:pt x="7" y="10"/>
                      <a:pt x="7" y="10"/>
                      <a:pt x="7" y="10"/>
                    </a:cubicBezTo>
                    <a:cubicBezTo>
                      <a:pt x="5" y="14"/>
                      <a:pt x="5" y="14"/>
                      <a:pt x="5" y="14"/>
                    </a:cubicBezTo>
                    <a:cubicBezTo>
                      <a:pt x="7" y="15"/>
                      <a:pt x="7" y="15"/>
                      <a:pt x="7" y="15"/>
                    </a:cubicBezTo>
                    <a:cubicBezTo>
                      <a:pt x="8" y="15"/>
                      <a:pt x="9" y="16"/>
                      <a:pt x="8" y="17"/>
                    </a:cubicBezTo>
                    <a:cubicBezTo>
                      <a:pt x="8" y="19"/>
                      <a:pt x="8" y="21"/>
                      <a:pt x="8" y="23"/>
                    </a:cubicBezTo>
                    <a:cubicBezTo>
                      <a:pt x="9" y="24"/>
                      <a:pt x="8" y="24"/>
                      <a:pt x="7" y="25"/>
                    </a:cubicBezTo>
                    <a:cubicBezTo>
                      <a:pt x="5" y="26"/>
                      <a:pt x="5" y="26"/>
                      <a:pt x="5" y="26"/>
                    </a:cubicBezTo>
                    <a:cubicBezTo>
                      <a:pt x="7" y="30"/>
                      <a:pt x="7" y="30"/>
                      <a:pt x="7" y="30"/>
                    </a:cubicBezTo>
                    <a:cubicBezTo>
                      <a:pt x="9" y="28"/>
                      <a:pt x="9" y="28"/>
                      <a:pt x="9" y="28"/>
                    </a:cubicBezTo>
                    <a:cubicBezTo>
                      <a:pt x="10" y="28"/>
                      <a:pt x="11" y="28"/>
                      <a:pt x="12" y="29"/>
                    </a:cubicBezTo>
                    <a:cubicBezTo>
                      <a:pt x="13" y="30"/>
                      <a:pt x="15" y="31"/>
                      <a:pt x="17" y="31"/>
                    </a:cubicBezTo>
                    <a:cubicBezTo>
                      <a:pt x="17" y="32"/>
                      <a:pt x="18" y="33"/>
                      <a:pt x="18" y="33"/>
                    </a:cubicBezTo>
                    <a:lnTo>
                      <a:pt x="18" y="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entury Gothic" panose="020B0502020202020204" pitchFamily="34" charset="0"/>
                </a:endParaRPr>
              </a:p>
            </p:txBody>
          </p:sp>
        </p:grpSp>
        <p:grpSp>
          <p:nvGrpSpPr>
            <p:cNvPr id="57" name="Group 56">
              <a:extLst>
                <a:ext uri="{FF2B5EF4-FFF2-40B4-BE49-F238E27FC236}">
                  <a16:creationId xmlns:a16="http://schemas.microsoft.com/office/drawing/2014/main" id="{D0DB4A6A-B01E-4EC3-BC09-053BC165E313}"/>
                </a:ext>
              </a:extLst>
            </p:cNvPr>
            <p:cNvGrpSpPr/>
            <p:nvPr/>
          </p:nvGrpSpPr>
          <p:grpSpPr>
            <a:xfrm>
              <a:off x="1992550" y="814818"/>
              <a:ext cx="2655493" cy="1510594"/>
              <a:chOff x="851200" y="1885551"/>
              <a:chExt cx="2129820" cy="1211560"/>
            </a:xfrm>
          </p:grpSpPr>
          <p:grpSp>
            <p:nvGrpSpPr>
              <p:cNvPr id="58" name="Group 57">
                <a:extLst>
                  <a:ext uri="{FF2B5EF4-FFF2-40B4-BE49-F238E27FC236}">
                    <a16:creationId xmlns:a16="http://schemas.microsoft.com/office/drawing/2014/main" id="{5D0B6762-5978-4A57-8187-2F56D2147B6B}"/>
                  </a:ext>
                </a:extLst>
              </p:cNvPr>
              <p:cNvGrpSpPr/>
              <p:nvPr/>
            </p:nvGrpSpPr>
            <p:grpSpPr>
              <a:xfrm>
                <a:off x="1553008" y="2757488"/>
                <a:ext cx="453923" cy="339623"/>
                <a:chOff x="1553007" y="2757488"/>
                <a:chExt cx="453923" cy="339623"/>
              </a:xfrm>
            </p:grpSpPr>
            <p:cxnSp>
              <p:nvCxnSpPr>
                <p:cNvPr id="60" name="Straight Connector 59">
                  <a:extLst>
                    <a:ext uri="{FF2B5EF4-FFF2-40B4-BE49-F238E27FC236}">
                      <a16:creationId xmlns:a16="http://schemas.microsoft.com/office/drawing/2014/main" id="{EC1E703F-499A-4477-98F8-B1D9CF0B6C48}"/>
                    </a:ext>
                  </a:extLst>
                </p:cNvPr>
                <p:cNvCxnSpPr/>
                <p:nvPr/>
              </p:nvCxnSpPr>
              <p:spPr>
                <a:xfrm>
                  <a:off x="1779969" y="2757488"/>
                  <a:ext cx="0" cy="339623"/>
                </a:xfrm>
                <a:prstGeom prst="line">
                  <a:avLst/>
                </a:prstGeom>
                <a:noFill/>
                <a:ln w="12700" cap="flat" cmpd="sng" algn="ctr">
                  <a:solidFill>
                    <a:sysClr val="windowText" lastClr="000000">
                      <a:lumMod val="65000"/>
                      <a:lumOff val="35000"/>
                    </a:sysClr>
                  </a:solidFill>
                  <a:prstDash val="solid"/>
                  <a:miter lim="800000"/>
                </a:ln>
                <a:effectLst/>
              </p:spPr>
            </p:cxnSp>
            <p:cxnSp>
              <p:nvCxnSpPr>
                <p:cNvPr id="61" name="Straight Connector 60">
                  <a:extLst>
                    <a:ext uri="{FF2B5EF4-FFF2-40B4-BE49-F238E27FC236}">
                      <a16:creationId xmlns:a16="http://schemas.microsoft.com/office/drawing/2014/main" id="{73A3E45A-48A4-41CE-A305-BA12BD2909B8}"/>
                    </a:ext>
                  </a:extLst>
                </p:cNvPr>
                <p:cNvCxnSpPr/>
                <p:nvPr/>
              </p:nvCxnSpPr>
              <p:spPr>
                <a:xfrm rot="16200000">
                  <a:off x="1779969" y="2530526"/>
                  <a:ext cx="0" cy="453923"/>
                </a:xfrm>
                <a:prstGeom prst="line">
                  <a:avLst/>
                </a:prstGeom>
                <a:noFill/>
                <a:ln w="12700" cap="flat" cmpd="sng" algn="ctr">
                  <a:solidFill>
                    <a:sysClr val="windowText" lastClr="000000">
                      <a:lumMod val="65000"/>
                      <a:lumOff val="35000"/>
                    </a:sysClr>
                  </a:solidFill>
                  <a:prstDash val="solid"/>
                  <a:miter lim="800000"/>
                </a:ln>
                <a:effectLst/>
              </p:spPr>
            </p:cxnSp>
          </p:grpSp>
          <p:sp>
            <p:nvSpPr>
              <p:cNvPr id="59" name="TextBox 58">
                <a:extLst>
                  <a:ext uri="{FF2B5EF4-FFF2-40B4-BE49-F238E27FC236}">
                    <a16:creationId xmlns:a16="http://schemas.microsoft.com/office/drawing/2014/main" id="{9B5EB4B5-EEAB-44F6-B46C-157F443A84FE}"/>
                  </a:ext>
                </a:extLst>
              </p:cNvPr>
              <p:cNvSpPr txBox="1"/>
              <p:nvPr/>
            </p:nvSpPr>
            <p:spPr>
              <a:xfrm>
                <a:off x="851200" y="1885551"/>
                <a:ext cx="2129820" cy="888659"/>
              </a:xfrm>
              <a:prstGeom prst="rect">
                <a:avLst/>
              </a:prstGeom>
              <a:noFill/>
              <a:ln w="6350">
                <a:noFill/>
                <a:prstDash val="dash"/>
              </a:ln>
            </p:spPr>
            <p:txBody>
              <a:bodyPr wrap="square" lIns="0" tIns="0" rIns="0" bIns="0" rtlCol="0">
                <a:spAutoFit/>
              </a:bodyPr>
              <a:lstStyle/>
              <a:p>
                <a:pPr lvl="0" algn="ctr" defTabSz="914400">
                  <a:defRPr/>
                </a:pPr>
                <a:r>
                  <a:rPr kumimoji="0" lang="en-US" sz="900" b="0" i="0" u="none" strike="noStrike" kern="0" cap="none" spc="0" normalizeH="0" baseline="0" noProof="0" dirty="0">
                    <a:ln>
                      <a:noFill/>
                    </a:ln>
                    <a:effectLst/>
                    <a:uLnTx/>
                    <a:uFillTx/>
                    <a:latin typeface="Century Gothic" panose="020B0502020202020204" pitchFamily="34" charset="0"/>
                  </a:rPr>
                  <a:t>Our specialization is in M&amp;E support for organizations that challenge poverty and inequality. </a:t>
                </a:r>
              </a:p>
              <a:p>
                <a:pPr lvl="0" algn="ctr" defTabSz="914400">
                  <a:defRPr/>
                </a:pPr>
                <a:endParaRPr kumimoji="0" lang="en-US" sz="900" b="0" i="0" u="none" strike="noStrike" kern="0" cap="none" spc="0" normalizeH="0" baseline="0" noProof="0" dirty="0">
                  <a:ln>
                    <a:noFill/>
                  </a:ln>
                  <a:effectLst/>
                  <a:uLnTx/>
                  <a:uFillTx/>
                  <a:latin typeface="Century Gothic" panose="020B0502020202020204" pitchFamily="34" charset="0"/>
                </a:endParaRPr>
              </a:p>
              <a:p>
                <a:pPr lvl="0" algn="ctr" defTabSz="914400">
                  <a:defRPr/>
                </a:pPr>
                <a:r>
                  <a:rPr lang="en-US" sz="900" kern="0" dirty="0">
                    <a:latin typeface="Century Gothic" panose="020B0502020202020204" pitchFamily="34" charset="0"/>
                  </a:rPr>
                  <a:t>W</a:t>
                </a:r>
                <a:r>
                  <a:rPr kumimoji="0" lang="en-US" sz="900" b="0" i="0" u="none" strike="noStrike" kern="0" cap="none" spc="0" normalizeH="0" baseline="0" noProof="0" dirty="0">
                    <a:ln>
                      <a:noFill/>
                    </a:ln>
                    <a:effectLst/>
                    <a:uLnTx/>
                    <a:uFillTx/>
                    <a:latin typeface="Century Gothic" panose="020B0502020202020204" pitchFamily="34" charset="0"/>
                  </a:rPr>
                  <a:t>e build skills and confidence of practitioners to use, adapt and improve M&amp;E systems themselves.</a:t>
                </a:r>
              </a:p>
              <a:p>
                <a:pPr lvl="0" algn="ctr" defTabSz="914400">
                  <a:defRPr/>
                </a:pPr>
                <a:r>
                  <a:rPr kumimoji="0" lang="en-US" sz="900" b="0" i="0" u="none" strike="noStrike" kern="0" cap="none" spc="0" normalizeH="0" baseline="0" noProof="0" dirty="0">
                    <a:ln>
                      <a:noFill/>
                    </a:ln>
                    <a:effectLst/>
                    <a:uLnTx/>
                    <a:uFillTx/>
                    <a:latin typeface="Century Gothic" panose="020B0502020202020204" pitchFamily="34" charset="0"/>
                  </a:rPr>
                  <a:t> </a:t>
                </a:r>
              </a:p>
            </p:txBody>
          </p:sp>
        </p:grpSp>
        <p:grpSp>
          <p:nvGrpSpPr>
            <p:cNvPr id="62" name="Group 61">
              <a:extLst>
                <a:ext uri="{FF2B5EF4-FFF2-40B4-BE49-F238E27FC236}">
                  <a16:creationId xmlns:a16="http://schemas.microsoft.com/office/drawing/2014/main" id="{8F5D1706-9B3F-47C7-B475-9BD317E5F0E5}"/>
                </a:ext>
              </a:extLst>
            </p:cNvPr>
            <p:cNvGrpSpPr/>
            <p:nvPr/>
          </p:nvGrpSpPr>
          <p:grpSpPr>
            <a:xfrm>
              <a:off x="5052975" y="601988"/>
              <a:ext cx="3142792" cy="1723435"/>
              <a:chOff x="513757" y="1714847"/>
              <a:chExt cx="2520655" cy="1382264"/>
            </a:xfrm>
          </p:grpSpPr>
          <p:grpSp>
            <p:nvGrpSpPr>
              <p:cNvPr id="63" name="Group 62">
                <a:extLst>
                  <a:ext uri="{FF2B5EF4-FFF2-40B4-BE49-F238E27FC236}">
                    <a16:creationId xmlns:a16="http://schemas.microsoft.com/office/drawing/2014/main" id="{FBF75FB8-491F-47A8-860C-CF50D306B4DF}"/>
                  </a:ext>
                </a:extLst>
              </p:cNvPr>
              <p:cNvGrpSpPr/>
              <p:nvPr/>
            </p:nvGrpSpPr>
            <p:grpSpPr>
              <a:xfrm>
                <a:off x="1553008" y="2757488"/>
                <a:ext cx="453923" cy="339623"/>
                <a:chOff x="1553007" y="2757488"/>
                <a:chExt cx="453923" cy="339623"/>
              </a:xfrm>
            </p:grpSpPr>
            <p:cxnSp>
              <p:nvCxnSpPr>
                <p:cNvPr id="65" name="Straight Connector 64">
                  <a:extLst>
                    <a:ext uri="{FF2B5EF4-FFF2-40B4-BE49-F238E27FC236}">
                      <a16:creationId xmlns:a16="http://schemas.microsoft.com/office/drawing/2014/main" id="{FA9C96F6-695D-4D6D-8B27-BE533D53E3E6}"/>
                    </a:ext>
                  </a:extLst>
                </p:cNvPr>
                <p:cNvCxnSpPr/>
                <p:nvPr/>
              </p:nvCxnSpPr>
              <p:spPr>
                <a:xfrm>
                  <a:off x="1779969" y="2757488"/>
                  <a:ext cx="0" cy="339623"/>
                </a:xfrm>
                <a:prstGeom prst="line">
                  <a:avLst/>
                </a:prstGeom>
                <a:noFill/>
                <a:ln w="12700" cap="flat" cmpd="sng" algn="ctr">
                  <a:solidFill>
                    <a:sysClr val="windowText" lastClr="000000">
                      <a:lumMod val="65000"/>
                      <a:lumOff val="35000"/>
                    </a:sysClr>
                  </a:solidFill>
                  <a:prstDash val="solid"/>
                  <a:miter lim="800000"/>
                </a:ln>
                <a:effectLst/>
              </p:spPr>
            </p:cxnSp>
            <p:cxnSp>
              <p:nvCxnSpPr>
                <p:cNvPr id="66" name="Straight Connector 65">
                  <a:extLst>
                    <a:ext uri="{FF2B5EF4-FFF2-40B4-BE49-F238E27FC236}">
                      <a16:creationId xmlns:a16="http://schemas.microsoft.com/office/drawing/2014/main" id="{BD376A5C-05CF-4467-8F65-A65BD90D0E32}"/>
                    </a:ext>
                  </a:extLst>
                </p:cNvPr>
                <p:cNvCxnSpPr/>
                <p:nvPr/>
              </p:nvCxnSpPr>
              <p:spPr>
                <a:xfrm rot="16200000">
                  <a:off x="1779969" y="2530526"/>
                  <a:ext cx="0" cy="453923"/>
                </a:xfrm>
                <a:prstGeom prst="line">
                  <a:avLst/>
                </a:prstGeom>
                <a:noFill/>
                <a:ln w="12700" cap="flat" cmpd="sng" algn="ctr">
                  <a:solidFill>
                    <a:sysClr val="windowText" lastClr="000000">
                      <a:lumMod val="65000"/>
                      <a:lumOff val="35000"/>
                    </a:sysClr>
                  </a:solidFill>
                  <a:prstDash val="solid"/>
                  <a:miter lim="800000"/>
                </a:ln>
                <a:effectLst/>
              </p:spPr>
            </p:cxnSp>
          </p:grpSp>
          <p:sp>
            <p:nvSpPr>
              <p:cNvPr id="64" name="TextBox 63">
                <a:extLst>
                  <a:ext uri="{FF2B5EF4-FFF2-40B4-BE49-F238E27FC236}">
                    <a16:creationId xmlns:a16="http://schemas.microsoft.com/office/drawing/2014/main" id="{65A451F5-FD2C-41A4-8F01-B1CFE5A95939}"/>
                  </a:ext>
                </a:extLst>
              </p:cNvPr>
              <p:cNvSpPr txBox="1"/>
              <p:nvPr/>
            </p:nvSpPr>
            <p:spPr>
              <a:xfrm>
                <a:off x="513757" y="1714847"/>
                <a:ext cx="2520655" cy="999739"/>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dirty="0">
                    <a:latin typeface="Century Gothic" panose="020B0502020202020204" pitchFamily="34" charset="0"/>
                  </a:rPr>
                  <a:t>We design case specific research approaches and methods: RCTs, Quasi experimental designs, and various participatory methods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900" kern="0" noProof="0" dirty="0">
                  <a:latin typeface="Century Gothic" panose="020B0502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latin typeface="Century Gothic" panose="020B0502020202020204" pitchFamily="34" charset="0"/>
                  </a:rPr>
                  <a:t>Full </a:t>
                </a:r>
                <a:r>
                  <a:rPr kumimoji="0" lang="en-US" sz="900" b="0" i="0" u="none" strike="noStrike" kern="0" cap="none" spc="0" normalizeH="0" baseline="0" noProof="0" dirty="0">
                    <a:ln>
                      <a:noFill/>
                    </a:ln>
                    <a:effectLst/>
                    <a:uLnTx/>
                    <a:uFillTx/>
                    <a:latin typeface="Century Gothic" panose="020B0502020202020204" pitchFamily="34" charset="0"/>
                  </a:rPr>
                  <a:t>range of data management and analysis</a:t>
                </a:r>
                <a:r>
                  <a:rPr kumimoji="0" lang="en-US" sz="900" b="0" i="0" u="none" strike="noStrike" kern="0" cap="none" spc="0" normalizeH="0" noProof="0" dirty="0">
                    <a:ln>
                      <a:noFill/>
                    </a:ln>
                    <a:effectLst/>
                    <a:uLnTx/>
                    <a:uFillTx/>
                    <a:latin typeface="Century Gothic" panose="020B0502020202020204" pitchFamily="34" charset="0"/>
                  </a:rPr>
                  <a:t> - </a:t>
                </a:r>
                <a:r>
                  <a:rPr kumimoji="0" lang="en-US" sz="900" b="0" i="0" u="none" strike="noStrike" kern="0" cap="none" spc="0" normalizeH="0" baseline="0" noProof="0" dirty="0">
                    <a:ln>
                      <a:noFill/>
                    </a:ln>
                    <a:effectLst/>
                    <a:uLnTx/>
                    <a:uFillTx/>
                    <a:latin typeface="Century Gothic" panose="020B0502020202020204" pitchFamily="34" charset="0"/>
                  </a:rPr>
                  <a:t>cleaning, tabulation, analysis and data visualization</a:t>
                </a:r>
                <a:r>
                  <a:rPr lang="en-US" sz="900" kern="0" dirty="0">
                    <a:latin typeface="Century Gothic" panose="020B050202020202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900" kern="0" dirty="0">
                  <a:latin typeface="Century Gothic" panose="020B0502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dirty="0">
                    <a:latin typeface="Century Gothic" panose="020B0502020202020204" pitchFamily="34" charset="0"/>
                  </a:rPr>
                  <a:t>W</a:t>
                </a:r>
                <a:r>
                  <a:rPr kumimoji="0" lang="en-US" sz="900" b="0" i="0" u="none" strike="noStrike" kern="0" cap="none" spc="0" normalizeH="0" baseline="0" noProof="0" dirty="0">
                    <a:ln>
                      <a:noFill/>
                    </a:ln>
                    <a:effectLst/>
                    <a:uLnTx/>
                    <a:uFillTx/>
                    <a:latin typeface="Century Gothic" panose="020B0502020202020204" pitchFamily="34" charset="0"/>
                  </a:rPr>
                  <a:t>e have extensive experience in thematic coding and analysis for qualitative research and research translation</a:t>
                </a:r>
                <a:r>
                  <a:rPr lang="en-US" sz="900" kern="0" dirty="0">
                    <a:latin typeface="Century Gothic" panose="020B0502020202020204" pitchFamily="34" charset="0"/>
                  </a:rPr>
                  <a:t>.</a:t>
                </a:r>
                <a:endParaRPr kumimoji="0" lang="en-US" sz="900" b="0" i="0" u="none" strike="noStrike" kern="0" cap="none" spc="0" normalizeH="0" baseline="0" noProof="0" dirty="0">
                  <a:ln>
                    <a:noFill/>
                  </a:ln>
                  <a:effectLst/>
                  <a:uLnTx/>
                  <a:uFillTx/>
                  <a:latin typeface="Century Gothic" panose="020B0502020202020204" pitchFamily="34" charset="0"/>
                </a:endParaRPr>
              </a:p>
            </p:txBody>
          </p:sp>
        </p:grpSp>
        <p:grpSp>
          <p:nvGrpSpPr>
            <p:cNvPr id="67" name="Group 66">
              <a:extLst>
                <a:ext uri="{FF2B5EF4-FFF2-40B4-BE49-F238E27FC236}">
                  <a16:creationId xmlns:a16="http://schemas.microsoft.com/office/drawing/2014/main" id="{D3EA06BC-203A-40A5-B22D-C08880380C4A}"/>
                </a:ext>
              </a:extLst>
            </p:cNvPr>
            <p:cNvGrpSpPr/>
            <p:nvPr/>
          </p:nvGrpSpPr>
          <p:grpSpPr>
            <a:xfrm>
              <a:off x="8973408" y="685069"/>
              <a:ext cx="2769653" cy="1640340"/>
              <a:chOff x="911860" y="1781488"/>
              <a:chExt cx="1532549" cy="1315623"/>
            </a:xfrm>
          </p:grpSpPr>
          <p:grpSp>
            <p:nvGrpSpPr>
              <p:cNvPr id="68" name="Group 67">
                <a:extLst>
                  <a:ext uri="{FF2B5EF4-FFF2-40B4-BE49-F238E27FC236}">
                    <a16:creationId xmlns:a16="http://schemas.microsoft.com/office/drawing/2014/main" id="{445E5384-8577-44FB-9DDF-F22792518EFB}"/>
                  </a:ext>
                </a:extLst>
              </p:cNvPr>
              <p:cNvGrpSpPr/>
              <p:nvPr/>
            </p:nvGrpSpPr>
            <p:grpSpPr>
              <a:xfrm>
                <a:off x="1553008" y="2757488"/>
                <a:ext cx="453923" cy="339623"/>
                <a:chOff x="1553007" y="2757488"/>
                <a:chExt cx="453923" cy="339623"/>
              </a:xfrm>
            </p:grpSpPr>
            <p:cxnSp>
              <p:nvCxnSpPr>
                <p:cNvPr id="70" name="Straight Connector 69">
                  <a:extLst>
                    <a:ext uri="{FF2B5EF4-FFF2-40B4-BE49-F238E27FC236}">
                      <a16:creationId xmlns:a16="http://schemas.microsoft.com/office/drawing/2014/main" id="{3DFF1199-9E16-47DD-8D48-4E4DDF164113}"/>
                    </a:ext>
                  </a:extLst>
                </p:cNvPr>
                <p:cNvCxnSpPr/>
                <p:nvPr/>
              </p:nvCxnSpPr>
              <p:spPr>
                <a:xfrm>
                  <a:off x="1779969" y="2757488"/>
                  <a:ext cx="0" cy="339623"/>
                </a:xfrm>
                <a:prstGeom prst="line">
                  <a:avLst/>
                </a:prstGeom>
                <a:noFill/>
                <a:ln w="12700" cap="flat" cmpd="sng" algn="ctr">
                  <a:solidFill>
                    <a:sysClr val="windowText" lastClr="000000">
                      <a:lumMod val="65000"/>
                      <a:lumOff val="35000"/>
                    </a:sysClr>
                  </a:solidFill>
                  <a:prstDash val="solid"/>
                  <a:miter lim="800000"/>
                </a:ln>
                <a:effectLst/>
              </p:spPr>
            </p:cxnSp>
            <p:cxnSp>
              <p:nvCxnSpPr>
                <p:cNvPr id="71" name="Straight Connector 70">
                  <a:extLst>
                    <a:ext uri="{FF2B5EF4-FFF2-40B4-BE49-F238E27FC236}">
                      <a16:creationId xmlns:a16="http://schemas.microsoft.com/office/drawing/2014/main" id="{373E64D8-0578-49EF-AB71-191A81028537}"/>
                    </a:ext>
                  </a:extLst>
                </p:cNvPr>
                <p:cNvCxnSpPr/>
                <p:nvPr/>
              </p:nvCxnSpPr>
              <p:spPr>
                <a:xfrm rot="16200000">
                  <a:off x="1779969" y="2530526"/>
                  <a:ext cx="0" cy="453923"/>
                </a:xfrm>
                <a:prstGeom prst="line">
                  <a:avLst/>
                </a:prstGeom>
                <a:noFill/>
                <a:ln w="12700" cap="flat" cmpd="sng" algn="ctr">
                  <a:solidFill>
                    <a:sysClr val="windowText" lastClr="000000">
                      <a:lumMod val="65000"/>
                      <a:lumOff val="35000"/>
                    </a:sysClr>
                  </a:solidFill>
                  <a:prstDash val="solid"/>
                  <a:miter lim="800000"/>
                </a:ln>
                <a:effectLst/>
              </p:spPr>
            </p:cxnSp>
          </p:grpSp>
          <p:sp>
            <p:nvSpPr>
              <p:cNvPr id="69" name="TextBox 68">
                <a:extLst>
                  <a:ext uri="{FF2B5EF4-FFF2-40B4-BE49-F238E27FC236}">
                    <a16:creationId xmlns:a16="http://schemas.microsoft.com/office/drawing/2014/main" id="{248A1A11-016F-4765-94F9-7EA70BC8B0AF}"/>
                  </a:ext>
                </a:extLst>
              </p:cNvPr>
              <p:cNvSpPr txBox="1"/>
              <p:nvPr/>
            </p:nvSpPr>
            <p:spPr>
              <a:xfrm>
                <a:off x="911860" y="1781488"/>
                <a:ext cx="1532549" cy="888660"/>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effectLst/>
                    <a:uLnTx/>
                    <a:uFillTx/>
                    <a:latin typeface="Century Gothic" panose="020B0502020202020204" pitchFamily="34" charset="0"/>
                  </a:rPr>
                  <a:t>We design and develop online data management,</a:t>
                </a:r>
                <a:r>
                  <a:rPr kumimoji="0" lang="en-US" sz="900" b="0" i="0" u="none" strike="noStrike" kern="0" cap="none" spc="0" normalizeH="0" noProof="0" dirty="0">
                    <a:ln>
                      <a:noFill/>
                    </a:ln>
                    <a:effectLst/>
                    <a:uLnTx/>
                    <a:uFillTx/>
                    <a:latin typeface="Century Gothic" panose="020B0502020202020204" pitchFamily="34" charset="0"/>
                  </a:rPr>
                  <a:t> </a:t>
                </a:r>
                <a:r>
                  <a:rPr kumimoji="0" lang="en-US" sz="900" b="0" i="0" u="none" strike="noStrike" kern="0" cap="none" spc="0" normalizeH="0" baseline="0" noProof="0" dirty="0">
                    <a:ln>
                      <a:noFill/>
                    </a:ln>
                    <a:effectLst/>
                    <a:uLnTx/>
                    <a:uFillTx/>
                    <a:latin typeface="Century Gothic" panose="020B0502020202020204" pitchFamily="34" charset="0"/>
                  </a:rPr>
                  <a:t>analysis systems</a:t>
                </a:r>
                <a:r>
                  <a:rPr lang="en-US" sz="900" kern="0" dirty="0">
                    <a:latin typeface="Century Gothic" panose="020B0502020202020204" pitchFamily="34" charset="0"/>
                  </a:rPr>
                  <a:t> </a:t>
                </a:r>
                <a:r>
                  <a:rPr kumimoji="0" lang="en-US" sz="900" b="0" i="0" u="none" strike="noStrike" kern="0" cap="none" spc="0" normalizeH="0" baseline="0" noProof="0" dirty="0">
                    <a:ln>
                      <a:noFill/>
                    </a:ln>
                    <a:effectLst/>
                    <a:uLnTx/>
                    <a:uFillTx/>
                    <a:latin typeface="Century Gothic" panose="020B0502020202020204" pitchFamily="34" charset="0"/>
                  </a:rPr>
                  <a:t>and Information &amp; Knowledge Management systems.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900" kern="0" dirty="0">
                  <a:latin typeface="Century Gothic" panose="020B0502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effectLst/>
                    <a:uLnTx/>
                    <a:uFillTx/>
                    <a:latin typeface="Century Gothic" panose="020B0502020202020204" pitchFamily="34" charset="0"/>
                  </a:rPr>
                  <a:t>Through improving access to data and information, we support organizations and programs to drive new ideas and innovation to direct their strategies and initiatives.</a:t>
                </a:r>
              </a:p>
            </p:txBody>
          </p:sp>
        </p:grpSp>
        <p:grpSp>
          <p:nvGrpSpPr>
            <p:cNvPr id="72" name="Group 71">
              <a:extLst>
                <a:ext uri="{FF2B5EF4-FFF2-40B4-BE49-F238E27FC236}">
                  <a16:creationId xmlns:a16="http://schemas.microsoft.com/office/drawing/2014/main" id="{BFF5FABD-46C4-4AA6-A725-2F084B73809A}"/>
                </a:ext>
              </a:extLst>
            </p:cNvPr>
            <p:cNvGrpSpPr/>
            <p:nvPr/>
          </p:nvGrpSpPr>
          <p:grpSpPr>
            <a:xfrm flipV="1">
              <a:off x="3242456" y="4805199"/>
              <a:ext cx="3335882" cy="1007692"/>
              <a:chOff x="458204" y="2288898"/>
              <a:chExt cx="2675521" cy="808213"/>
            </a:xfrm>
          </p:grpSpPr>
          <p:grpSp>
            <p:nvGrpSpPr>
              <p:cNvPr id="73" name="Group 72">
                <a:extLst>
                  <a:ext uri="{FF2B5EF4-FFF2-40B4-BE49-F238E27FC236}">
                    <a16:creationId xmlns:a16="http://schemas.microsoft.com/office/drawing/2014/main" id="{41941ECA-8AAF-4D57-9EF7-2EE54BCA0163}"/>
                  </a:ext>
                </a:extLst>
              </p:cNvPr>
              <p:cNvGrpSpPr/>
              <p:nvPr/>
            </p:nvGrpSpPr>
            <p:grpSpPr>
              <a:xfrm>
                <a:off x="1553008" y="2757488"/>
                <a:ext cx="453923" cy="339623"/>
                <a:chOff x="1553007" y="2757488"/>
                <a:chExt cx="453923" cy="339623"/>
              </a:xfrm>
            </p:grpSpPr>
            <p:cxnSp>
              <p:nvCxnSpPr>
                <p:cNvPr id="75" name="Straight Connector 74">
                  <a:extLst>
                    <a:ext uri="{FF2B5EF4-FFF2-40B4-BE49-F238E27FC236}">
                      <a16:creationId xmlns:a16="http://schemas.microsoft.com/office/drawing/2014/main" id="{C594972B-06E1-4846-AA52-5D90661FEC9D}"/>
                    </a:ext>
                  </a:extLst>
                </p:cNvPr>
                <p:cNvCxnSpPr/>
                <p:nvPr/>
              </p:nvCxnSpPr>
              <p:spPr>
                <a:xfrm>
                  <a:off x="1779969" y="2757488"/>
                  <a:ext cx="0" cy="339623"/>
                </a:xfrm>
                <a:prstGeom prst="line">
                  <a:avLst/>
                </a:prstGeom>
                <a:noFill/>
                <a:ln w="12700" cap="flat" cmpd="sng" algn="ctr">
                  <a:solidFill>
                    <a:sysClr val="windowText" lastClr="000000">
                      <a:lumMod val="65000"/>
                      <a:lumOff val="35000"/>
                    </a:sysClr>
                  </a:solidFill>
                  <a:prstDash val="solid"/>
                  <a:miter lim="800000"/>
                </a:ln>
                <a:effectLst/>
              </p:spPr>
            </p:cxnSp>
            <p:cxnSp>
              <p:nvCxnSpPr>
                <p:cNvPr id="76" name="Straight Connector 75">
                  <a:extLst>
                    <a:ext uri="{FF2B5EF4-FFF2-40B4-BE49-F238E27FC236}">
                      <a16:creationId xmlns:a16="http://schemas.microsoft.com/office/drawing/2014/main" id="{5F5F7FF7-EA08-47DE-94B1-7C75CE8060E6}"/>
                    </a:ext>
                  </a:extLst>
                </p:cNvPr>
                <p:cNvCxnSpPr/>
                <p:nvPr/>
              </p:nvCxnSpPr>
              <p:spPr>
                <a:xfrm rot="16200000">
                  <a:off x="1779969" y="2530526"/>
                  <a:ext cx="0" cy="453923"/>
                </a:xfrm>
                <a:prstGeom prst="line">
                  <a:avLst/>
                </a:prstGeom>
                <a:noFill/>
                <a:ln w="12700" cap="flat" cmpd="sng" algn="ctr">
                  <a:solidFill>
                    <a:sysClr val="windowText" lastClr="000000">
                      <a:lumMod val="65000"/>
                      <a:lumOff val="35000"/>
                    </a:sysClr>
                  </a:solidFill>
                  <a:prstDash val="solid"/>
                  <a:miter lim="800000"/>
                </a:ln>
                <a:effectLst/>
              </p:spPr>
            </p:cxnSp>
          </p:grpSp>
          <p:sp>
            <p:nvSpPr>
              <p:cNvPr id="74" name="TextBox 73">
                <a:extLst>
                  <a:ext uri="{FF2B5EF4-FFF2-40B4-BE49-F238E27FC236}">
                    <a16:creationId xmlns:a16="http://schemas.microsoft.com/office/drawing/2014/main" id="{DC6D01BE-A210-45DF-9125-A9F8506A4296}"/>
                  </a:ext>
                </a:extLst>
              </p:cNvPr>
              <p:cNvSpPr txBox="1"/>
              <p:nvPr/>
            </p:nvSpPr>
            <p:spPr>
              <a:xfrm flipV="1">
                <a:off x="458204" y="2288898"/>
                <a:ext cx="2675521" cy="444330"/>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effectLst/>
                    <a:uLnTx/>
                    <a:uFillTx/>
                    <a:latin typeface="Century Gothic" panose="020B0502020202020204" pitchFamily="34" charset="0"/>
                  </a:rPr>
                  <a:t>Our capacity programs enables people, communities and organizations to strengthen their capabilities to develop, implement and maintain effective delivery of services.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900" kern="0" dirty="0">
                  <a:latin typeface="Century Gothic" panose="020B0502020202020204" pitchFamily="34" charset="0"/>
                </a:endParaRPr>
              </a:p>
            </p:txBody>
          </p:sp>
        </p:grpSp>
        <p:grpSp>
          <p:nvGrpSpPr>
            <p:cNvPr id="77" name="Group 76">
              <a:extLst>
                <a:ext uri="{FF2B5EF4-FFF2-40B4-BE49-F238E27FC236}">
                  <a16:creationId xmlns:a16="http://schemas.microsoft.com/office/drawing/2014/main" id="{1559EEBA-CD96-41F7-A766-F1F2F6A68FF2}"/>
                </a:ext>
              </a:extLst>
            </p:cNvPr>
            <p:cNvGrpSpPr/>
            <p:nvPr/>
          </p:nvGrpSpPr>
          <p:grpSpPr>
            <a:xfrm flipV="1">
              <a:off x="7182318" y="4805198"/>
              <a:ext cx="2565539" cy="1274376"/>
              <a:chOff x="826108" y="2075006"/>
              <a:chExt cx="2057674" cy="1022105"/>
            </a:xfrm>
          </p:grpSpPr>
          <p:grpSp>
            <p:nvGrpSpPr>
              <p:cNvPr id="78" name="Group 77">
                <a:extLst>
                  <a:ext uri="{FF2B5EF4-FFF2-40B4-BE49-F238E27FC236}">
                    <a16:creationId xmlns:a16="http://schemas.microsoft.com/office/drawing/2014/main" id="{2D3EC8C1-57C1-4FF1-86CC-3FEAA6C348B8}"/>
                  </a:ext>
                </a:extLst>
              </p:cNvPr>
              <p:cNvGrpSpPr/>
              <p:nvPr/>
            </p:nvGrpSpPr>
            <p:grpSpPr>
              <a:xfrm>
                <a:off x="1553008" y="2757488"/>
                <a:ext cx="453923" cy="339623"/>
                <a:chOff x="1553007" y="2757488"/>
                <a:chExt cx="453923" cy="339623"/>
              </a:xfrm>
            </p:grpSpPr>
            <p:cxnSp>
              <p:nvCxnSpPr>
                <p:cNvPr id="80" name="Straight Connector 79">
                  <a:extLst>
                    <a:ext uri="{FF2B5EF4-FFF2-40B4-BE49-F238E27FC236}">
                      <a16:creationId xmlns:a16="http://schemas.microsoft.com/office/drawing/2014/main" id="{F94DADF0-E49B-4BF2-96DC-5C09919DB220}"/>
                    </a:ext>
                  </a:extLst>
                </p:cNvPr>
                <p:cNvCxnSpPr/>
                <p:nvPr/>
              </p:nvCxnSpPr>
              <p:spPr>
                <a:xfrm>
                  <a:off x="1779969" y="2757488"/>
                  <a:ext cx="0" cy="339623"/>
                </a:xfrm>
                <a:prstGeom prst="line">
                  <a:avLst/>
                </a:prstGeom>
                <a:noFill/>
                <a:ln w="12700" cap="flat" cmpd="sng" algn="ctr">
                  <a:solidFill>
                    <a:sysClr val="windowText" lastClr="000000">
                      <a:lumMod val="65000"/>
                      <a:lumOff val="35000"/>
                    </a:sysClr>
                  </a:solidFill>
                  <a:prstDash val="solid"/>
                  <a:miter lim="800000"/>
                </a:ln>
                <a:effectLst/>
              </p:spPr>
            </p:cxnSp>
            <p:cxnSp>
              <p:nvCxnSpPr>
                <p:cNvPr id="81" name="Straight Connector 80">
                  <a:extLst>
                    <a:ext uri="{FF2B5EF4-FFF2-40B4-BE49-F238E27FC236}">
                      <a16:creationId xmlns:a16="http://schemas.microsoft.com/office/drawing/2014/main" id="{1E3175DB-3F7B-4C2B-B95D-F80DBBDABE96}"/>
                    </a:ext>
                  </a:extLst>
                </p:cNvPr>
                <p:cNvCxnSpPr/>
                <p:nvPr/>
              </p:nvCxnSpPr>
              <p:spPr>
                <a:xfrm rot="16200000">
                  <a:off x="1779969" y="2530526"/>
                  <a:ext cx="0" cy="453923"/>
                </a:xfrm>
                <a:prstGeom prst="line">
                  <a:avLst/>
                </a:prstGeom>
                <a:noFill/>
                <a:ln w="12700" cap="flat" cmpd="sng" algn="ctr">
                  <a:solidFill>
                    <a:sysClr val="windowText" lastClr="000000">
                      <a:lumMod val="65000"/>
                      <a:lumOff val="35000"/>
                    </a:sysClr>
                  </a:solidFill>
                  <a:prstDash val="solid"/>
                  <a:miter lim="800000"/>
                </a:ln>
                <a:effectLst/>
              </p:spPr>
            </p:cxnSp>
          </p:grpSp>
          <p:sp>
            <p:nvSpPr>
              <p:cNvPr id="79" name="TextBox 78">
                <a:extLst>
                  <a:ext uri="{FF2B5EF4-FFF2-40B4-BE49-F238E27FC236}">
                    <a16:creationId xmlns:a16="http://schemas.microsoft.com/office/drawing/2014/main" id="{EBC24BB2-48FB-4EC0-8F15-20061CEAB296}"/>
                  </a:ext>
                </a:extLst>
              </p:cNvPr>
              <p:cNvSpPr txBox="1"/>
              <p:nvPr/>
            </p:nvSpPr>
            <p:spPr>
              <a:xfrm flipV="1">
                <a:off x="826108" y="2075006"/>
                <a:ext cx="2057674" cy="666495"/>
              </a:xfrm>
              <a:prstGeom prst="rect">
                <a:avLst/>
              </a:prstGeom>
              <a:noFill/>
              <a:ln w="6350">
                <a:noFill/>
                <a:prstDash val="dash"/>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effectLst/>
                    <a:uLnTx/>
                    <a:uFillTx/>
                    <a:latin typeface="Century Gothic" panose="020B0502020202020204" pitchFamily="34" charset="0"/>
                  </a:rPr>
                  <a:t>We provide quality online and offline mobile data collection services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effectLst/>
                  <a:uLnTx/>
                  <a:uFillTx/>
                  <a:latin typeface="Century Gothic" panose="020B0502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dirty="0">
                    <a:latin typeface="Century Gothic" panose="020B0502020202020204" pitchFamily="34" charset="0"/>
                  </a:rPr>
                  <a:t>Some of the mobile tools we use include; ODK, Survey CTO, </a:t>
                </a:r>
                <a:r>
                  <a:rPr lang="en-US" sz="900" kern="0" dirty="0" err="1">
                    <a:latin typeface="Century Gothic" panose="020B0502020202020204" pitchFamily="34" charset="0"/>
                  </a:rPr>
                  <a:t>Jotforms</a:t>
                </a:r>
                <a:r>
                  <a:rPr lang="en-US" sz="900" kern="0" dirty="0">
                    <a:latin typeface="Century Gothic" panose="020B0502020202020204" pitchFamily="34" charset="0"/>
                  </a:rPr>
                  <a:t> mobile, </a:t>
                </a:r>
                <a:r>
                  <a:rPr lang="en-US" sz="900" kern="0" dirty="0" err="1">
                    <a:latin typeface="Century Gothic" panose="020B0502020202020204" pitchFamily="34" charset="0"/>
                  </a:rPr>
                  <a:t>Teamscope</a:t>
                </a:r>
                <a:r>
                  <a:rPr lang="en-US" sz="900" kern="0" dirty="0">
                    <a:latin typeface="Century Gothic" panose="020B0502020202020204" pitchFamily="34" charset="0"/>
                  </a:rPr>
                  <a:t>, and </a:t>
                </a:r>
                <a:r>
                  <a:rPr lang="en-US" sz="900" kern="0" dirty="0" err="1">
                    <a:latin typeface="Century Gothic" panose="020B0502020202020204" pitchFamily="34" charset="0"/>
                  </a:rPr>
                  <a:t>KoboToolBox</a:t>
                </a:r>
                <a:r>
                  <a:rPr lang="en-US" sz="900" kern="0" dirty="0">
                    <a:latin typeface="Century Gothic" panose="020B0502020202020204" pitchFamily="34" charset="0"/>
                  </a:rPr>
                  <a:t>,  </a:t>
                </a:r>
                <a:endParaRPr kumimoji="0" lang="en-US" sz="900" b="0" i="0" u="none" strike="noStrike" kern="0" cap="none" spc="0" normalizeH="0" baseline="0" noProof="0" dirty="0">
                  <a:ln>
                    <a:noFill/>
                  </a:ln>
                  <a:effectLst/>
                  <a:uLnTx/>
                  <a:uFillTx/>
                  <a:latin typeface="Century Gothic" panose="020B0502020202020204" pitchFamily="34" charset="0"/>
                </a:endParaRPr>
              </a:p>
            </p:txBody>
          </p:sp>
        </p:grpSp>
      </p:grpSp>
      <p:sp>
        <p:nvSpPr>
          <p:cNvPr id="82" name="TextBox 3">
            <a:extLst>
              <a:ext uri="{FF2B5EF4-FFF2-40B4-BE49-F238E27FC236}">
                <a16:creationId xmlns:a16="http://schemas.microsoft.com/office/drawing/2014/main" id="{AC59F50F-B867-4AAC-A9E4-EF033A48AC0E}"/>
              </a:ext>
            </a:extLst>
          </p:cNvPr>
          <p:cNvSpPr txBox="1"/>
          <p:nvPr/>
        </p:nvSpPr>
        <p:spPr>
          <a:xfrm>
            <a:off x="261463" y="5000735"/>
            <a:ext cx="5157403" cy="135421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BB361C"/>
                </a:solidFill>
                <a:effectLst/>
                <a:uLnTx/>
                <a:uFillTx/>
                <a:latin typeface="Century Gothic" panose="020B0502020202020204" pitchFamily="34" charset="0"/>
                <a:ea typeface="Gadugi" panose="020B0502040204020203" pitchFamily="34" charset="0"/>
                <a:cs typeface="Arial" charset="0"/>
              </a:rPr>
              <a:t>OUR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a:solidFill>
                  <a:srgbClr val="BB361C"/>
                </a:solidFill>
                <a:latin typeface="Century Gothic" panose="020B0502020202020204" pitchFamily="34" charset="0"/>
                <a:ea typeface="Gadugi" panose="020B0502040204020203" pitchFamily="34" charset="0"/>
                <a:cs typeface="Arial" charset="0"/>
              </a:rPr>
              <a:t>SERVICES</a:t>
            </a:r>
            <a:endParaRPr kumimoji="0" lang="en-US" sz="4400" b="1" i="0" u="none" strike="noStrike" kern="1200" cap="none" spc="0" normalizeH="0" baseline="0" noProof="0" dirty="0">
              <a:ln>
                <a:noFill/>
              </a:ln>
              <a:solidFill>
                <a:srgbClr val="BB361C"/>
              </a:solidFill>
              <a:effectLst/>
              <a:uLnTx/>
              <a:uFillTx/>
              <a:latin typeface="Century Gothic" panose="020B0502020202020204" pitchFamily="34" charset="0"/>
              <a:ea typeface="Gadugi" panose="020B0502040204020203" pitchFamily="34" charset="0"/>
              <a:cs typeface="Arial" charset="0"/>
            </a:endParaRPr>
          </a:p>
        </p:txBody>
      </p:sp>
      <p:cxnSp>
        <p:nvCxnSpPr>
          <p:cNvPr id="83" name="Straight Connector 82">
            <a:extLst>
              <a:ext uri="{FF2B5EF4-FFF2-40B4-BE49-F238E27FC236}">
                <a16:creationId xmlns:a16="http://schemas.microsoft.com/office/drawing/2014/main" id="{22A62207-E37A-43AB-83FD-5CA3EF4A7AFF}"/>
              </a:ext>
            </a:extLst>
          </p:cNvPr>
          <p:cNvCxnSpPr>
            <a:cxnSpLocks/>
          </p:cNvCxnSpPr>
          <p:nvPr/>
        </p:nvCxnSpPr>
        <p:spPr>
          <a:xfrm>
            <a:off x="325818" y="6354952"/>
            <a:ext cx="486981" cy="0"/>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0939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EC4D7BE-C520-4C1C-83F7-257F1C11A558}"/>
              </a:ext>
            </a:extLst>
          </p:cNvPr>
          <p:cNvSpPr txBox="1"/>
          <p:nvPr/>
        </p:nvSpPr>
        <p:spPr>
          <a:xfrm>
            <a:off x="510543" y="1479150"/>
            <a:ext cx="4295446" cy="369332"/>
          </a:xfrm>
          <a:prstGeom prst="rect">
            <a:avLst/>
          </a:prstGeom>
          <a:noFill/>
        </p:spPr>
        <p:txBody>
          <a:bodyPr wrap="square">
            <a:spAutoFit/>
          </a:bodyPr>
          <a:lstStyle/>
          <a:p>
            <a:r>
              <a:rPr lang="en-US" b="1" dirty="0">
                <a:solidFill>
                  <a:srgbClr val="4CC7C4"/>
                </a:solidFill>
                <a:latin typeface="Century Gothic" panose="020B0502020202020204" pitchFamily="34" charset="0"/>
              </a:rPr>
              <a:t>Research Consultancy Services</a:t>
            </a:r>
            <a:r>
              <a:rPr lang="en-US" dirty="0">
                <a:solidFill>
                  <a:srgbClr val="4CC7C4"/>
                </a:solidFill>
                <a:latin typeface="Century Gothic" panose="020B0502020202020204" pitchFamily="34" charset="0"/>
              </a:rPr>
              <a:t>:</a:t>
            </a:r>
          </a:p>
        </p:txBody>
      </p:sp>
      <p:sp>
        <p:nvSpPr>
          <p:cNvPr id="11" name="Title 1">
            <a:extLst>
              <a:ext uri="{FF2B5EF4-FFF2-40B4-BE49-F238E27FC236}">
                <a16:creationId xmlns:a16="http://schemas.microsoft.com/office/drawing/2014/main" id="{69156A44-FA4E-4537-B217-85DF5D026C98}"/>
              </a:ext>
            </a:extLst>
          </p:cNvPr>
          <p:cNvSpPr txBox="1">
            <a:spLocks/>
          </p:cNvSpPr>
          <p:nvPr/>
        </p:nvSpPr>
        <p:spPr>
          <a:xfrm>
            <a:off x="533399" y="469746"/>
            <a:ext cx="7698450" cy="15375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E2583D"/>
                </a:solidFill>
                <a:latin typeface="Century Gothic" panose="020B0502020202020204" pitchFamily="34" charset="0"/>
              </a:rPr>
              <a:t>Areas of Focus</a:t>
            </a:r>
            <a:endParaRPr lang="en-ID" sz="5400" b="1" dirty="0">
              <a:solidFill>
                <a:srgbClr val="E2583D"/>
              </a:solidFill>
              <a:latin typeface="Century Gothic" panose="020B0502020202020204" pitchFamily="34" charset="0"/>
            </a:endParaRPr>
          </a:p>
        </p:txBody>
      </p:sp>
      <p:grpSp>
        <p:nvGrpSpPr>
          <p:cNvPr id="12" name="Group 11">
            <a:extLst>
              <a:ext uri="{FF2B5EF4-FFF2-40B4-BE49-F238E27FC236}">
                <a16:creationId xmlns:a16="http://schemas.microsoft.com/office/drawing/2014/main" id="{392275F5-8728-4A18-864A-A7CA8C66306A}"/>
              </a:ext>
            </a:extLst>
          </p:cNvPr>
          <p:cNvGrpSpPr/>
          <p:nvPr/>
        </p:nvGrpSpPr>
        <p:grpSpPr>
          <a:xfrm>
            <a:off x="0" y="2680954"/>
            <a:ext cx="12210843" cy="3438497"/>
            <a:chOff x="0" y="1342900"/>
            <a:chExt cx="12210843" cy="3438497"/>
          </a:xfrm>
        </p:grpSpPr>
        <p:sp>
          <p:nvSpPr>
            <p:cNvPr id="13" name="Rectangle 12">
              <a:extLst>
                <a:ext uri="{FF2B5EF4-FFF2-40B4-BE49-F238E27FC236}">
                  <a16:creationId xmlns:a16="http://schemas.microsoft.com/office/drawing/2014/main" id="{FD42DAFD-1CB2-4231-920E-E15CF55A7DD5}"/>
                </a:ext>
              </a:extLst>
            </p:cNvPr>
            <p:cNvSpPr/>
            <p:nvPr/>
          </p:nvSpPr>
          <p:spPr>
            <a:xfrm>
              <a:off x="0" y="4594607"/>
              <a:ext cx="2236468" cy="1301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14" name="Oval 13">
              <a:extLst>
                <a:ext uri="{FF2B5EF4-FFF2-40B4-BE49-F238E27FC236}">
                  <a16:creationId xmlns:a16="http://schemas.microsoft.com/office/drawing/2014/main" id="{5229DA43-8D3B-44D6-916B-0964FE2C88BA}"/>
                </a:ext>
              </a:extLst>
            </p:cNvPr>
            <p:cNvSpPr/>
            <p:nvPr/>
          </p:nvSpPr>
          <p:spPr>
            <a:xfrm>
              <a:off x="0" y="2329714"/>
              <a:ext cx="1472044" cy="147204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sp>
          <p:nvSpPr>
            <p:cNvPr id="15" name="Oval 14">
              <a:extLst>
                <a:ext uri="{FF2B5EF4-FFF2-40B4-BE49-F238E27FC236}">
                  <a16:creationId xmlns:a16="http://schemas.microsoft.com/office/drawing/2014/main" id="{50DA0763-B6FB-41CB-B61A-2741106D7C27}"/>
                </a:ext>
              </a:extLst>
            </p:cNvPr>
            <p:cNvSpPr/>
            <p:nvPr/>
          </p:nvSpPr>
          <p:spPr>
            <a:xfrm>
              <a:off x="3294175" y="1512595"/>
              <a:ext cx="1472044" cy="14720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16" name="Rectangle 15">
              <a:extLst>
                <a:ext uri="{FF2B5EF4-FFF2-40B4-BE49-F238E27FC236}">
                  <a16:creationId xmlns:a16="http://schemas.microsoft.com/office/drawing/2014/main" id="{2312287A-E24C-4EFC-A20F-9675D11FB58D}"/>
                </a:ext>
              </a:extLst>
            </p:cNvPr>
            <p:cNvSpPr/>
            <p:nvPr/>
          </p:nvSpPr>
          <p:spPr>
            <a:xfrm>
              <a:off x="1744893" y="4594607"/>
              <a:ext cx="2236468" cy="1301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17" name="Rectangle 16">
              <a:extLst>
                <a:ext uri="{FF2B5EF4-FFF2-40B4-BE49-F238E27FC236}">
                  <a16:creationId xmlns:a16="http://schemas.microsoft.com/office/drawing/2014/main" id="{AD5107D9-3F4D-4A96-A3F7-E8B8EB008B95}"/>
                </a:ext>
              </a:extLst>
            </p:cNvPr>
            <p:cNvSpPr/>
            <p:nvPr/>
          </p:nvSpPr>
          <p:spPr>
            <a:xfrm>
              <a:off x="3558543" y="4594607"/>
              <a:ext cx="2236468" cy="1301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18" name="Rectangle 17">
              <a:extLst>
                <a:ext uri="{FF2B5EF4-FFF2-40B4-BE49-F238E27FC236}">
                  <a16:creationId xmlns:a16="http://schemas.microsoft.com/office/drawing/2014/main" id="{A7321732-371F-46AF-8827-F6CF951C59F9}"/>
                </a:ext>
              </a:extLst>
            </p:cNvPr>
            <p:cNvSpPr/>
            <p:nvPr/>
          </p:nvSpPr>
          <p:spPr>
            <a:xfrm>
              <a:off x="5332464" y="4594607"/>
              <a:ext cx="2236468" cy="1301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19" name="Rectangle 18">
              <a:extLst>
                <a:ext uri="{FF2B5EF4-FFF2-40B4-BE49-F238E27FC236}">
                  <a16:creationId xmlns:a16="http://schemas.microsoft.com/office/drawing/2014/main" id="{C79FCC15-2158-4596-BDA8-9784AA364702}"/>
                </a:ext>
              </a:extLst>
            </p:cNvPr>
            <p:cNvSpPr/>
            <p:nvPr/>
          </p:nvSpPr>
          <p:spPr>
            <a:xfrm>
              <a:off x="6851470" y="4594607"/>
              <a:ext cx="2236468" cy="1301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20" name="Oval 19">
              <a:extLst>
                <a:ext uri="{FF2B5EF4-FFF2-40B4-BE49-F238E27FC236}">
                  <a16:creationId xmlns:a16="http://schemas.microsoft.com/office/drawing/2014/main" id="{48FC3AA6-B796-49AC-8015-B6365606E114}"/>
                </a:ext>
              </a:extLst>
            </p:cNvPr>
            <p:cNvSpPr/>
            <p:nvPr/>
          </p:nvSpPr>
          <p:spPr>
            <a:xfrm>
              <a:off x="613331" y="4551068"/>
              <a:ext cx="198917" cy="198917"/>
            </a:xfrm>
            <a:prstGeom prst="ellipse">
              <a:avLst/>
            </a:prstGeom>
            <a:solidFill>
              <a:srgbClr val="157BA7"/>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21" name="Straight Connector 20">
              <a:extLst>
                <a:ext uri="{FF2B5EF4-FFF2-40B4-BE49-F238E27FC236}">
                  <a16:creationId xmlns:a16="http://schemas.microsoft.com/office/drawing/2014/main" id="{5C0C0F24-2F5B-49F0-90E3-CB7C2C56605B}"/>
                </a:ext>
              </a:extLst>
            </p:cNvPr>
            <p:cNvCxnSpPr>
              <a:cxnSpLocks/>
            </p:cNvCxnSpPr>
            <p:nvPr/>
          </p:nvCxnSpPr>
          <p:spPr>
            <a:xfrm>
              <a:off x="712789" y="3734443"/>
              <a:ext cx="0" cy="901700"/>
            </a:xfrm>
            <a:prstGeom prst="line">
              <a:avLst/>
            </a:prstGeom>
            <a:ln w="38100">
              <a:solidFill>
                <a:srgbClr val="157BA7"/>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20711D5-F0B7-445F-A3E3-75D49A08F4B0}"/>
                </a:ext>
              </a:extLst>
            </p:cNvPr>
            <p:cNvSpPr/>
            <p:nvPr/>
          </p:nvSpPr>
          <p:spPr>
            <a:xfrm>
              <a:off x="3930739" y="4577930"/>
              <a:ext cx="198917" cy="198917"/>
            </a:xfrm>
            <a:prstGeom prst="ellipse">
              <a:avLst/>
            </a:prstGeom>
            <a:solidFill>
              <a:srgbClr val="0E527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23" name="Straight Connector 22">
              <a:extLst>
                <a:ext uri="{FF2B5EF4-FFF2-40B4-BE49-F238E27FC236}">
                  <a16:creationId xmlns:a16="http://schemas.microsoft.com/office/drawing/2014/main" id="{AEF0C158-9533-4E4C-BD09-11F32599051B}"/>
                </a:ext>
              </a:extLst>
            </p:cNvPr>
            <p:cNvCxnSpPr>
              <a:cxnSpLocks/>
            </p:cNvCxnSpPr>
            <p:nvPr/>
          </p:nvCxnSpPr>
          <p:spPr>
            <a:xfrm>
              <a:off x="4030197" y="2930232"/>
              <a:ext cx="0" cy="1714500"/>
            </a:xfrm>
            <a:prstGeom prst="line">
              <a:avLst/>
            </a:prstGeom>
            <a:ln w="38100">
              <a:solidFill>
                <a:srgbClr val="0E5270"/>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799FFCAC-EC98-4C62-82E9-484D7342F6A2}"/>
                </a:ext>
              </a:extLst>
            </p:cNvPr>
            <p:cNvSpPr/>
            <p:nvPr/>
          </p:nvSpPr>
          <p:spPr>
            <a:xfrm>
              <a:off x="4991357" y="2295239"/>
              <a:ext cx="1472044" cy="147204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25" name="Oval 24">
              <a:extLst>
                <a:ext uri="{FF2B5EF4-FFF2-40B4-BE49-F238E27FC236}">
                  <a16:creationId xmlns:a16="http://schemas.microsoft.com/office/drawing/2014/main" id="{AAB60DB4-FDEE-4F4F-8BD7-C561C0C0B882}"/>
                </a:ext>
              </a:extLst>
            </p:cNvPr>
            <p:cNvSpPr/>
            <p:nvPr/>
          </p:nvSpPr>
          <p:spPr>
            <a:xfrm>
              <a:off x="6357114" y="1494870"/>
              <a:ext cx="1472044" cy="14720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26" name="Oval 25">
              <a:extLst>
                <a:ext uri="{FF2B5EF4-FFF2-40B4-BE49-F238E27FC236}">
                  <a16:creationId xmlns:a16="http://schemas.microsoft.com/office/drawing/2014/main" id="{BB01A938-02C4-4661-B311-83217A60F116}"/>
                </a:ext>
              </a:extLst>
            </p:cNvPr>
            <p:cNvSpPr/>
            <p:nvPr/>
          </p:nvSpPr>
          <p:spPr>
            <a:xfrm>
              <a:off x="5627921" y="4534867"/>
              <a:ext cx="198917" cy="198917"/>
            </a:xfrm>
            <a:prstGeom prst="ellipse">
              <a:avLst/>
            </a:prstGeom>
            <a:solidFill>
              <a:srgbClr val="157BA7"/>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27" name="Straight Connector 26">
              <a:extLst>
                <a:ext uri="{FF2B5EF4-FFF2-40B4-BE49-F238E27FC236}">
                  <a16:creationId xmlns:a16="http://schemas.microsoft.com/office/drawing/2014/main" id="{4C50DBB2-0E36-43EF-BCBE-3FA4B0884E7C}"/>
                </a:ext>
              </a:extLst>
            </p:cNvPr>
            <p:cNvCxnSpPr>
              <a:cxnSpLocks/>
            </p:cNvCxnSpPr>
            <p:nvPr/>
          </p:nvCxnSpPr>
          <p:spPr>
            <a:xfrm>
              <a:off x="5727379" y="3699969"/>
              <a:ext cx="0" cy="901700"/>
            </a:xfrm>
            <a:prstGeom prst="line">
              <a:avLst/>
            </a:prstGeom>
            <a:ln w="38100">
              <a:solidFill>
                <a:srgbClr val="157BA7"/>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BB739DFA-A6CE-4CA7-B168-C11C02837795}"/>
                </a:ext>
              </a:extLst>
            </p:cNvPr>
            <p:cNvSpPr/>
            <p:nvPr/>
          </p:nvSpPr>
          <p:spPr>
            <a:xfrm>
              <a:off x="6993678" y="4560205"/>
              <a:ext cx="198917" cy="198917"/>
            </a:xfrm>
            <a:prstGeom prst="ellipse">
              <a:avLst/>
            </a:prstGeom>
            <a:solidFill>
              <a:srgbClr val="0E527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29" name="Straight Connector 28">
              <a:extLst>
                <a:ext uri="{FF2B5EF4-FFF2-40B4-BE49-F238E27FC236}">
                  <a16:creationId xmlns:a16="http://schemas.microsoft.com/office/drawing/2014/main" id="{FFEA8812-3789-4108-882E-0F9D52A704B2}"/>
                </a:ext>
              </a:extLst>
            </p:cNvPr>
            <p:cNvCxnSpPr>
              <a:cxnSpLocks/>
            </p:cNvCxnSpPr>
            <p:nvPr/>
          </p:nvCxnSpPr>
          <p:spPr>
            <a:xfrm>
              <a:off x="7093136" y="2912507"/>
              <a:ext cx="0" cy="1714500"/>
            </a:xfrm>
            <a:prstGeom prst="line">
              <a:avLst/>
            </a:prstGeom>
            <a:ln w="38100">
              <a:solidFill>
                <a:srgbClr val="0E5270"/>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89D90A03-5F65-4792-B64C-F46D6FD46B90}"/>
                </a:ext>
              </a:extLst>
            </p:cNvPr>
            <p:cNvSpPr/>
            <p:nvPr/>
          </p:nvSpPr>
          <p:spPr>
            <a:xfrm>
              <a:off x="7851298" y="2300953"/>
              <a:ext cx="1472044" cy="147204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33" name="Subtitle 2">
              <a:extLst>
                <a:ext uri="{FF2B5EF4-FFF2-40B4-BE49-F238E27FC236}">
                  <a16:creationId xmlns:a16="http://schemas.microsoft.com/office/drawing/2014/main" id="{B7DA480D-50C7-4406-9689-48F9F8653B79}"/>
                </a:ext>
              </a:extLst>
            </p:cNvPr>
            <p:cNvSpPr txBox="1">
              <a:spLocks/>
            </p:cNvSpPr>
            <p:nvPr/>
          </p:nvSpPr>
          <p:spPr>
            <a:xfrm>
              <a:off x="0" y="2792815"/>
              <a:ext cx="1374856" cy="546554"/>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400" b="1" dirty="0">
                  <a:solidFill>
                    <a:schemeClr val="bg1"/>
                  </a:solidFill>
                  <a:latin typeface="Century Gothic" panose="020B0502020202020204" pitchFamily="34" charset="0"/>
                </a:rPr>
                <a:t>Gender inclusion and child protection </a:t>
              </a:r>
            </a:p>
          </p:txBody>
        </p:sp>
        <p:sp>
          <p:nvSpPr>
            <p:cNvPr id="34" name="Subtitle 2">
              <a:extLst>
                <a:ext uri="{FF2B5EF4-FFF2-40B4-BE49-F238E27FC236}">
                  <a16:creationId xmlns:a16="http://schemas.microsoft.com/office/drawing/2014/main" id="{E1544800-0A95-426D-B9D0-5B666E701F93}"/>
                </a:ext>
              </a:extLst>
            </p:cNvPr>
            <p:cNvSpPr txBox="1">
              <a:spLocks/>
            </p:cNvSpPr>
            <p:nvPr/>
          </p:nvSpPr>
          <p:spPr>
            <a:xfrm>
              <a:off x="5091084" y="2757984"/>
              <a:ext cx="1262427" cy="546554"/>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200" b="1" dirty="0">
                  <a:solidFill>
                    <a:schemeClr val="bg1"/>
                  </a:solidFill>
                  <a:latin typeface="Century Gothic" panose="020B0502020202020204" pitchFamily="34" charset="0"/>
                </a:rPr>
                <a:t>Environmental protection and management</a:t>
              </a:r>
            </a:p>
          </p:txBody>
        </p:sp>
        <p:sp>
          <p:nvSpPr>
            <p:cNvPr id="35" name="Subtitle 2">
              <a:extLst>
                <a:ext uri="{FF2B5EF4-FFF2-40B4-BE49-F238E27FC236}">
                  <a16:creationId xmlns:a16="http://schemas.microsoft.com/office/drawing/2014/main" id="{B77749DE-AF90-439A-8C8B-957F0BA7348F}"/>
                </a:ext>
              </a:extLst>
            </p:cNvPr>
            <p:cNvSpPr txBox="1">
              <a:spLocks/>
            </p:cNvSpPr>
            <p:nvPr/>
          </p:nvSpPr>
          <p:spPr>
            <a:xfrm>
              <a:off x="7967673" y="2816419"/>
              <a:ext cx="1262427" cy="546554"/>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200" b="1" dirty="0">
                  <a:solidFill>
                    <a:schemeClr val="bg1"/>
                  </a:solidFill>
                  <a:latin typeface="Century Gothic" panose="020B0502020202020204" pitchFamily="34" charset="0"/>
                </a:rPr>
                <a:t>Governance, peace building and conflict resolution</a:t>
              </a:r>
            </a:p>
          </p:txBody>
        </p:sp>
        <p:sp>
          <p:nvSpPr>
            <p:cNvPr id="36" name="Subtitle 2">
              <a:extLst>
                <a:ext uri="{FF2B5EF4-FFF2-40B4-BE49-F238E27FC236}">
                  <a16:creationId xmlns:a16="http://schemas.microsoft.com/office/drawing/2014/main" id="{3B4639B6-981D-4A41-B76B-179945F744D3}"/>
                </a:ext>
              </a:extLst>
            </p:cNvPr>
            <p:cNvSpPr txBox="1">
              <a:spLocks/>
            </p:cNvSpPr>
            <p:nvPr/>
          </p:nvSpPr>
          <p:spPr>
            <a:xfrm>
              <a:off x="6461923" y="2042023"/>
              <a:ext cx="1262427" cy="546554"/>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400" b="1" dirty="0">
                  <a:solidFill>
                    <a:schemeClr val="bg1"/>
                  </a:solidFill>
                  <a:latin typeface="Century Gothic" panose="020B0502020202020204" pitchFamily="34" charset="0"/>
                </a:rPr>
                <a:t>Health, Nutrition and WASH</a:t>
              </a:r>
            </a:p>
          </p:txBody>
        </p:sp>
        <p:sp>
          <p:nvSpPr>
            <p:cNvPr id="37" name="Subtitle 2">
              <a:extLst>
                <a:ext uri="{FF2B5EF4-FFF2-40B4-BE49-F238E27FC236}">
                  <a16:creationId xmlns:a16="http://schemas.microsoft.com/office/drawing/2014/main" id="{8DCCA368-1BB5-4C07-88F3-DEF675F35344}"/>
                </a:ext>
              </a:extLst>
            </p:cNvPr>
            <p:cNvSpPr txBox="1">
              <a:spLocks/>
            </p:cNvSpPr>
            <p:nvPr/>
          </p:nvSpPr>
          <p:spPr>
            <a:xfrm>
              <a:off x="3398984" y="2073816"/>
              <a:ext cx="1262427" cy="546554"/>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200" b="1" dirty="0">
                  <a:solidFill>
                    <a:schemeClr val="bg1"/>
                  </a:solidFill>
                  <a:latin typeface="Century Gothic" panose="020B0502020202020204" pitchFamily="34" charset="0"/>
                </a:rPr>
                <a:t>Agricultural research: Food security and development</a:t>
              </a:r>
            </a:p>
          </p:txBody>
        </p:sp>
        <p:sp>
          <p:nvSpPr>
            <p:cNvPr id="38" name="Oval 37">
              <a:extLst>
                <a:ext uri="{FF2B5EF4-FFF2-40B4-BE49-F238E27FC236}">
                  <a16:creationId xmlns:a16="http://schemas.microsoft.com/office/drawing/2014/main" id="{020D6C1F-9822-4C70-97EA-B4E3AC1457B1}"/>
                </a:ext>
              </a:extLst>
            </p:cNvPr>
            <p:cNvSpPr/>
            <p:nvPr/>
          </p:nvSpPr>
          <p:spPr>
            <a:xfrm>
              <a:off x="73712" y="2210703"/>
              <a:ext cx="515942" cy="531244"/>
            </a:xfrm>
            <a:prstGeom prst="ellipse">
              <a:avLst/>
            </a:prstGeom>
            <a:solidFill>
              <a:srgbClr val="C0000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sp>
          <p:nvSpPr>
            <p:cNvPr id="39" name="Oval 38">
              <a:extLst>
                <a:ext uri="{FF2B5EF4-FFF2-40B4-BE49-F238E27FC236}">
                  <a16:creationId xmlns:a16="http://schemas.microsoft.com/office/drawing/2014/main" id="{95805795-F772-4833-81A3-3C56107A5985}"/>
                </a:ext>
              </a:extLst>
            </p:cNvPr>
            <p:cNvSpPr/>
            <p:nvPr/>
          </p:nvSpPr>
          <p:spPr>
            <a:xfrm>
              <a:off x="5007094" y="2136712"/>
              <a:ext cx="515942" cy="515942"/>
            </a:xfrm>
            <a:prstGeom prst="ellipse">
              <a:avLst/>
            </a:prstGeom>
            <a:solidFill>
              <a:srgbClr val="00B05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sp>
          <p:nvSpPr>
            <p:cNvPr id="40" name="Oval 39">
              <a:extLst>
                <a:ext uri="{FF2B5EF4-FFF2-40B4-BE49-F238E27FC236}">
                  <a16:creationId xmlns:a16="http://schemas.microsoft.com/office/drawing/2014/main" id="{A2F6474F-697A-448E-8789-90E850DD7F90}"/>
                </a:ext>
              </a:extLst>
            </p:cNvPr>
            <p:cNvSpPr/>
            <p:nvPr/>
          </p:nvSpPr>
          <p:spPr>
            <a:xfrm>
              <a:off x="7846241" y="2142426"/>
              <a:ext cx="515942" cy="515942"/>
            </a:xfrm>
            <a:prstGeom prst="ellipse">
              <a:avLst/>
            </a:prstGeom>
            <a:solidFill>
              <a:srgbClr val="00206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sp>
          <p:nvSpPr>
            <p:cNvPr id="41" name="Oval 40">
              <a:extLst>
                <a:ext uri="{FF2B5EF4-FFF2-40B4-BE49-F238E27FC236}">
                  <a16:creationId xmlns:a16="http://schemas.microsoft.com/office/drawing/2014/main" id="{46554094-035E-41D9-8C7E-458417643837}"/>
                </a:ext>
              </a:extLst>
            </p:cNvPr>
            <p:cNvSpPr/>
            <p:nvPr/>
          </p:nvSpPr>
          <p:spPr>
            <a:xfrm>
              <a:off x="3269150" y="1360625"/>
              <a:ext cx="515942" cy="515942"/>
            </a:xfrm>
            <a:prstGeom prst="ellipse">
              <a:avLst/>
            </a:prstGeom>
            <a:solidFill>
              <a:schemeClr val="accent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sp>
          <p:nvSpPr>
            <p:cNvPr id="42" name="Oval 41">
              <a:extLst>
                <a:ext uri="{FF2B5EF4-FFF2-40B4-BE49-F238E27FC236}">
                  <a16:creationId xmlns:a16="http://schemas.microsoft.com/office/drawing/2014/main" id="{BF04BD0B-AE71-4190-8EC5-48A9225A38A6}"/>
                </a:ext>
              </a:extLst>
            </p:cNvPr>
            <p:cNvSpPr/>
            <p:nvPr/>
          </p:nvSpPr>
          <p:spPr>
            <a:xfrm>
              <a:off x="6354573" y="1342900"/>
              <a:ext cx="515942" cy="515942"/>
            </a:xfrm>
            <a:prstGeom prst="ellipse">
              <a:avLst/>
            </a:prstGeom>
            <a:solidFill>
              <a:schemeClr val="accent2"/>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sp>
          <p:nvSpPr>
            <p:cNvPr id="43" name="Rectangle 42">
              <a:extLst>
                <a:ext uri="{FF2B5EF4-FFF2-40B4-BE49-F238E27FC236}">
                  <a16:creationId xmlns:a16="http://schemas.microsoft.com/office/drawing/2014/main" id="{EB2259FE-593E-4A4E-8143-D99B5050F27B}"/>
                </a:ext>
              </a:extLst>
            </p:cNvPr>
            <p:cNvSpPr/>
            <p:nvPr/>
          </p:nvSpPr>
          <p:spPr>
            <a:xfrm>
              <a:off x="8540121" y="4594607"/>
              <a:ext cx="2236468" cy="1301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44" name="Rectangle 43">
              <a:extLst>
                <a:ext uri="{FF2B5EF4-FFF2-40B4-BE49-F238E27FC236}">
                  <a16:creationId xmlns:a16="http://schemas.microsoft.com/office/drawing/2014/main" id="{B24BB380-1E3E-45A5-88AB-747B2A88FEF6}"/>
                </a:ext>
              </a:extLst>
            </p:cNvPr>
            <p:cNvSpPr/>
            <p:nvPr/>
          </p:nvSpPr>
          <p:spPr>
            <a:xfrm>
              <a:off x="10059128" y="4594606"/>
              <a:ext cx="2132872" cy="1301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45" name="Oval 44">
              <a:extLst>
                <a:ext uri="{FF2B5EF4-FFF2-40B4-BE49-F238E27FC236}">
                  <a16:creationId xmlns:a16="http://schemas.microsoft.com/office/drawing/2014/main" id="{7E10332E-7541-403D-8FB4-868E6A54899A}"/>
                </a:ext>
              </a:extLst>
            </p:cNvPr>
            <p:cNvSpPr/>
            <p:nvPr/>
          </p:nvSpPr>
          <p:spPr>
            <a:xfrm>
              <a:off x="9257590" y="1517145"/>
              <a:ext cx="1472044" cy="147204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46" name="Oval 45">
              <a:extLst>
                <a:ext uri="{FF2B5EF4-FFF2-40B4-BE49-F238E27FC236}">
                  <a16:creationId xmlns:a16="http://schemas.microsoft.com/office/drawing/2014/main" id="{16ED5EDD-6470-40B1-82EA-A066D55CF1DF}"/>
                </a:ext>
              </a:extLst>
            </p:cNvPr>
            <p:cNvSpPr/>
            <p:nvPr/>
          </p:nvSpPr>
          <p:spPr>
            <a:xfrm>
              <a:off x="9894154" y="4582480"/>
              <a:ext cx="198917" cy="198917"/>
            </a:xfrm>
            <a:prstGeom prst="ellipse">
              <a:avLst/>
            </a:prstGeom>
            <a:solidFill>
              <a:srgbClr val="0E527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47" name="Straight Connector 46">
              <a:extLst>
                <a:ext uri="{FF2B5EF4-FFF2-40B4-BE49-F238E27FC236}">
                  <a16:creationId xmlns:a16="http://schemas.microsoft.com/office/drawing/2014/main" id="{1D837FC5-4931-4CF4-9BC2-9A9EC1A45348}"/>
                </a:ext>
              </a:extLst>
            </p:cNvPr>
            <p:cNvCxnSpPr>
              <a:cxnSpLocks/>
            </p:cNvCxnSpPr>
            <p:nvPr/>
          </p:nvCxnSpPr>
          <p:spPr>
            <a:xfrm>
              <a:off x="9993612" y="2934782"/>
              <a:ext cx="0" cy="1714500"/>
            </a:xfrm>
            <a:prstGeom prst="line">
              <a:avLst/>
            </a:prstGeom>
            <a:ln w="38100">
              <a:solidFill>
                <a:srgbClr val="0E5270"/>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6CEE9D6E-7967-4CAD-9FB0-7425A5F93647}"/>
                </a:ext>
              </a:extLst>
            </p:cNvPr>
            <p:cNvSpPr/>
            <p:nvPr/>
          </p:nvSpPr>
          <p:spPr>
            <a:xfrm>
              <a:off x="10738799" y="2320577"/>
              <a:ext cx="1472044" cy="1472044"/>
            </a:xfrm>
            <a:prstGeom prst="ellipse">
              <a:avLst/>
            </a:prstGeom>
            <a:solidFill>
              <a:srgbClr val="157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49" name="Oval 48">
              <a:extLst>
                <a:ext uri="{FF2B5EF4-FFF2-40B4-BE49-F238E27FC236}">
                  <a16:creationId xmlns:a16="http://schemas.microsoft.com/office/drawing/2014/main" id="{7945A656-1709-4FD0-8125-11FE5FE2C882}"/>
                </a:ext>
              </a:extLst>
            </p:cNvPr>
            <p:cNvSpPr/>
            <p:nvPr/>
          </p:nvSpPr>
          <p:spPr>
            <a:xfrm>
              <a:off x="11375362" y="4536684"/>
              <a:ext cx="198917" cy="198917"/>
            </a:xfrm>
            <a:prstGeom prst="ellipse">
              <a:avLst/>
            </a:prstGeom>
            <a:solidFill>
              <a:srgbClr val="157BA7"/>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50" name="Straight Connector 49">
              <a:extLst>
                <a:ext uri="{FF2B5EF4-FFF2-40B4-BE49-F238E27FC236}">
                  <a16:creationId xmlns:a16="http://schemas.microsoft.com/office/drawing/2014/main" id="{55AA45EE-5813-426B-84D7-7BF7A387D3AB}"/>
                </a:ext>
              </a:extLst>
            </p:cNvPr>
            <p:cNvCxnSpPr>
              <a:cxnSpLocks/>
            </p:cNvCxnSpPr>
            <p:nvPr/>
          </p:nvCxnSpPr>
          <p:spPr>
            <a:xfrm>
              <a:off x="11474821" y="3725307"/>
              <a:ext cx="0" cy="901700"/>
            </a:xfrm>
            <a:prstGeom prst="line">
              <a:avLst/>
            </a:prstGeom>
            <a:ln w="38100">
              <a:solidFill>
                <a:srgbClr val="157BA7"/>
              </a:solidFill>
            </a:ln>
          </p:spPr>
          <p:style>
            <a:lnRef idx="1">
              <a:schemeClr val="accent1"/>
            </a:lnRef>
            <a:fillRef idx="0">
              <a:schemeClr val="accent1"/>
            </a:fillRef>
            <a:effectRef idx="0">
              <a:schemeClr val="accent1"/>
            </a:effectRef>
            <a:fontRef idx="minor">
              <a:schemeClr val="tx1"/>
            </a:fontRef>
          </p:style>
        </p:cxnSp>
        <p:sp>
          <p:nvSpPr>
            <p:cNvPr id="51" name="Subtitle 2">
              <a:extLst>
                <a:ext uri="{FF2B5EF4-FFF2-40B4-BE49-F238E27FC236}">
                  <a16:creationId xmlns:a16="http://schemas.microsoft.com/office/drawing/2014/main" id="{A37AA0B7-93D9-4766-954C-324A3CA1D51B}"/>
                </a:ext>
              </a:extLst>
            </p:cNvPr>
            <p:cNvSpPr txBox="1">
              <a:spLocks/>
            </p:cNvSpPr>
            <p:nvPr/>
          </p:nvSpPr>
          <p:spPr>
            <a:xfrm>
              <a:off x="10855174" y="2924001"/>
              <a:ext cx="1262427" cy="546554"/>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400" b="1" dirty="0">
                  <a:solidFill>
                    <a:schemeClr val="bg1"/>
                  </a:solidFill>
                  <a:latin typeface="Century Gothic" panose="020B0502020202020204" pitchFamily="34" charset="0"/>
                </a:rPr>
                <a:t>Institutional support and capacity building</a:t>
              </a:r>
            </a:p>
          </p:txBody>
        </p:sp>
        <p:sp>
          <p:nvSpPr>
            <p:cNvPr id="52" name="Subtitle 2">
              <a:extLst>
                <a:ext uri="{FF2B5EF4-FFF2-40B4-BE49-F238E27FC236}">
                  <a16:creationId xmlns:a16="http://schemas.microsoft.com/office/drawing/2014/main" id="{9548276D-649B-4F7C-9543-F718FD62FDCD}"/>
                </a:ext>
              </a:extLst>
            </p:cNvPr>
            <p:cNvSpPr txBox="1">
              <a:spLocks/>
            </p:cNvSpPr>
            <p:nvPr/>
          </p:nvSpPr>
          <p:spPr>
            <a:xfrm>
              <a:off x="9362399" y="1979890"/>
              <a:ext cx="1262427" cy="546554"/>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400" b="1" dirty="0">
                  <a:solidFill>
                    <a:schemeClr val="bg1"/>
                  </a:solidFill>
                  <a:latin typeface="Century Gothic" panose="020B0502020202020204" pitchFamily="34" charset="0"/>
                </a:rPr>
                <a:t> Resilience Building and measurement </a:t>
              </a:r>
            </a:p>
          </p:txBody>
        </p:sp>
        <p:sp>
          <p:nvSpPr>
            <p:cNvPr id="53" name="Oval 52">
              <a:extLst>
                <a:ext uri="{FF2B5EF4-FFF2-40B4-BE49-F238E27FC236}">
                  <a16:creationId xmlns:a16="http://schemas.microsoft.com/office/drawing/2014/main" id="{F477344C-1F22-45C6-8AFA-F6B8F3E22DD6}"/>
                </a:ext>
              </a:extLst>
            </p:cNvPr>
            <p:cNvSpPr/>
            <p:nvPr/>
          </p:nvSpPr>
          <p:spPr>
            <a:xfrm>
              <a:off x="10733741" y="2179938"/>
              <a:ext cx="515942" cy="515942"/>
            </a:xfrm>
            <a:prstGeom prst="ellipse">
              <a:avLst/>
            </a:prstGeom>
            <a:solidFill>
              <a:srgbClr val="157BA7"/>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sp>
          <p:nvSpPr>
            <p:cNvPr id="54" name="Oval 53">
              <a:extLst>
                <a:ext uri="{FF2B5EF4-FFF2-40B4-BE49-F238E27FC236}">
                  <a16:creationId xmlns:a16="http://schemas.microsoft.com/office/drawing/2014/main" id="{C4A3FC74-FB38-4391-80E2-0C34D451F1FC}"/>
                </a:ext>
              </a:extLst>
            </p:cNvPr>
            <p:cNvSpPr/>
            <p:nvPr/>
          </p:nvSpPr>
          <p:spPr>
            <a:xfrm>
              <a:off x="9255049" y="1365175"/>
              <a:ext cx="515942" cy="515942"/>
            </a:xfrm>
            <a:prstGeom prst="ellipse">
              <a:avLst/>
            </a:prstGeom>
            <a:solidFill>
              <a:schemeClr val="tx2">
                <a:lumMod val="50000"/>
              </a:schemeClr>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entury Gothic" panose="020B0502020202020204" pitchFamily="34" charset="0"/>
              </a:endParaRPr>
            </a:p>
          </p:txBody>
        </p:sp>
        <p:pic>
          <p:nvPicPr>
            <p:cNvPr id="55" name="Graphic 54">
              <a:extLst>
                <a:ext uri="{FF2B5EF4-FFF2-40B4-BE49-F238E27FC236}">
                  <a16:creationId xmlns:a16="http://schemas.microsoft.com/office/drawing/2014/main" id="{3473F0C3-63BB-4FDC-81E5-7FF1052AC1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2737" y="2338466"/>
              <a:ext cx="333375" cy="257175"/>
            </a:xfrm>
            <a:prstGeom prst="rect">
              <a:avLst/>
            </a:prstGeom>
          </p:spPr>
        </p:pic>
        <p:pic>
          <p:nvPicPr>
            <p:cNvPr id="56" name="Graphic 55">
              <a:extLst>
                <a:ext uri="{FF2B5EF4-FFF2-40B4-BE49-F238E27FC236}">
                  <a16:creationId xmlns:a16="http://schemas.microsoft.com/office/drawing/2014/main" id="{FE8647A0-EC44-4C8F-A8B2-F9E0BA1A0F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75673" y="1490008"/>
              <a:ext cx="333375" cy="257175"/>
            </a:xfrm>
            <a:prstGeom prst="rect">
              <a:avLst/>
            </a:prstGeom>
          </p:spPr>
        </p:pic>
        <p:pic>
          <p:nvPicPr>
            <p:cNvPr id="57" name="Graphic 56">
              <a:extLst>
                <a:ext uri="{FF2B5EF4-FFF2-40B4-BE49-F238E27FC236}">
                  <a16:creationId xmlns:a16="http://schemas.microsoft.com/office/drawing/2014/main" id="{C5C7C694-5487-4531-91A5-82186F06E8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96045" y="2227829"/>
              <a:ext cx="333375" cy="333375"/>
            </a:xfrm>
            <a:prstGeom prst="rect">
              <a:avLst/>
            </a:prstGeom>
          </p:spPr>
        </p:pic>
        <p:pic>
          <p:nvPicPr>
            <p:cNvPr id="58" name="Graphic 57">
              <a:extLst>
                <a:ext uri="{FF2B5EF4-FFF2-40B4-BE49-F238E27FC236}">
                  <a16:creationId xmlns:a16="http://schemas.microsoft.com/office/drawing/2014/main" id="{69E64E1D-B364-4A8F-8ABC-6479D284E2E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38630" y="1453233"/>
              <a:ext cx="295275" cy="276225"/>
            </a:xfrm>
            <a:prstGeom prst="rect">
              <a:avLst/>
            </a:prstGeom>
          </p:spPr>
        </p:pic>
        <p:pic>
          <p:nvPicPr>
            <p:cNvPr id="59" name="Graphic 58">
              <a:extLst>
                <a:ext uri="{FF2B5EF4-FFF2-40B4-BE49-F238E27FC236}">
                  <a16:creationId xmlns:a16="http://schemas.microsoft.com/office/drawing/2014/main" id="{3231A5CB-2B7E-433A-8275-D25C059C1A6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35101" y="2238904"/>
              <a:ext cx="333375" cy="333375"/>
            </a:xfrm>
            <a:prstGeom prst="rect">
              <a:avLst/>
            </a:prstGeom>
          </p:spPr>
        </p:pic>
        <p:pic>
          <p:nvPicPr>
            <p:cNvPr id="60" name="Graphic 59">
              <a:extLst>
                <a:ext uri="{FF2B5EF4-FFF2-40B4-BE49-F238E27FC236}">
                  <a16:creationId xmlns:a16="http://schemas.microsoft.com/office/drawing/2014/main" id="{21C04BC4-DB98-4C1E-9EA9-08A177C3C23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360384" y="1490748"/>
              <a:ext cx="304800" cy="304800"/>
            </a:xfrm>
            <a:prstGeom prst="rect">
              <a:avLst/>
            </a:prstGeom>
          </p:spPr>
        </p:pic>
        <p:pic>
          <p:nvPicPr>
            <p:cNvPr id="61" name="Graphic 60">
              <a:extLst>
                <a:ext uri="{FF2B5EF4-FFF2-40B4-BE49-F238E27FC236}">
                  <a16:creationId xmlns:a16="http://schemas.microsoft.com/office/drawing/2014/main" id="{BDB058CE-2C42-4C3E-A51D-F32210F9AC2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825025" y="2233175"/>
              <a:ext cx="333375" cy="333375"/>
            </a:xfrm>
            <a:prstGeom prst="rect">
              <a:avLst/>
            </a:prstGeom>
          </p:spPr>
        </p:pic>
        <p:sp>
          <p:nvSpPr>
            <p:cNvPr id="31" name="Oval 30">
              <a:extLst>
                <a:ext uri="{FF2B5EF4-FFF2-40B4-BE49-F238E27FC236}">
                  <a16:creationId xmlns:a16="http://schemas.microsoft.com/office/drawing/2014/main" id="{B980FEFB-6E44-4C69-882C-C90A8BBDF670}"/>
                </a:ext>
              </a:extLst>
            </p:cNvPr>
            <p:cNvSpPr/>
            <p:nvPr/>
          </p:nvSpPr>
          <p:spPr>
            <a:xfrm>
              <a:off x="8499427" y="4566594"/>
              <a:ext cx="198917" cy="198917"/>
            </a:xfrm>
            <a:prstGeom prst="ellipse">
              <a:avLst/>
            </a:prstGeom>
            <a:solidFill>
              <a:srgbClr val="157BA7"/>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32" name="Straight Connector 31">
              <a:extLst>
                <a:ext uri="{FF2B5EF4-FFF2-40B4-BE49-F238E27FC236}">
                  <a16:creationId xmlns:a16="http://schemas.microsoft.com/office/drawing/2014/main" id="{05E206CC-7B66-4EA7-B580-1EE2D21EABEE}"/>
                </a:ext>
              </a:extLst>
            </p:cNvPr>
            <p:cNvCxnSpPr>
              <a:cxnSpLocks/>
            </p:cNvCxnSpPr>
            <p:nvPr/>
          </p:nvCxnSpPr>
          <p:spPr>
            <a:xfrm>
              <a:off x="8587320" y="3705683"/>
              <a:ext cx="0" cy="901700"/>
            </a:xfrm>
            <a:prstGeom prst="line">
              <a:avLst/>
            </a:prstGeom>
            <a:ln w="38100">
              <a:solidFill>
                <a:srgbClr val="157BA7"/>
              </a:solidFill>
            </a:ln>
          </p:spPr>
          <p:style>
            <a:lnRef idx="1">
              <a:schemeClr val="accent1"/>
            </a:lnRef>
            <a:fillRef idx="0">
              <a:schemeClr val="accent1"/>
            </a:fillRef>
            <a:effectRef idx="0">
              <a:schemeClr val="accent1"/>
            </a:effectRef>
            <a:fontRef idx="minor">
              <a:schemeClr val="tx1"/>
            </a:fontRef>
          </p:style>
        </p:cxnSp>
      </p:grpSp>
      <p:cxnSp>
        <p:nvCxnSpPr>
          <p:cNvPr id="62" name="Straight Connector 61">
            <a:extLst>
              <a:ext uri="{FF2B5EF4-FFF2-40B4-BE49-F238E27FC236}">
                <a16:creationId xmlns:a16="http://schemas.microsoft.com/office/drawing/2014/main" id="{6CD20326-2468-4D8A-B3AE-20D1ED8ED201}"/>
              </a:ext>
            </a:extLst>
          </p:cNvPr>
          <p:cNvCxnSpPr>
            <a:cxnSpLocks/>
          </p:cNvCxnSpPr>
          <p:nvPr/>
        </p:nvCxnSpPr>
        <p:spPr>
          <a:xfrm flipV="1">
            <a:off x="633592" y="1306503"/>
            <a:ext cx="1221191" cy="5395"/>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14F754B8-2293-6C8D-D450-15223267FFDF}"/>
              </a:ext>
            </a:extLst>
          </p:cNvPr>
          <p:cNvSpPr/>
          <p:nvPr/>
        </p:nvSpPr>
        <p:spPr>
          <a:xfrm>
            <a:off x="1516183" y="2836423"/>
            <a:ext cx="1472044" cy="147204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sp>
        <p:nvSpPr>
          <p:cNvPr id="3" name="Oval 2">
            <a:extLst>
              <a:ext uri="{FF2B5EF4-FFF2-40B4-BE49-F238E27FC236}">
                <a16:creationId xmlns:a16="http://schemas.microsoft.com/office/drawing/2014/main" id="{E12020FD-2CD6-4B86-2694-8B5D880617A6}"/>
              </a:ext>
            </a:extLst>
          </p:cNvPr>
          <p:cNvSpPr/>
          <p:nvPr/>
        </p:nvSpPr>
        <p:spPr>
          <a:xfrm>
            <a:off x="2152747" y="5901758"/>
            <a:ext cx="198917" cy="198917"/>
          </a:xfrm>
          <a:prstGeom prst="ellipse">
            <a:avLst/>
          </a:prstGeom>
          <a:solidFill>
            <a:srgbClr val="0E527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entury Gothic" panose="020B0502020202020204" pitchFamily="34" charset="0"/>
            </a:endParaRPr>
          </a:p>
        </p:txBody>
      </p:sp>
      <p:cxnSp>
        <p:nvCxnSpPr>
          <p:cNvPr id="4" name="Straight Connector 3">
            <a:extLst>
              <a:ext uri="{FF2B5EF4-FFF2-40B4-BE49-F238E27FC236}">
                <a16:creationId xmlns:a16="http://schemas.microsoft.com/office/drawing/2014/main" id="{7B349409-F1AF-C4A4-0C76-C28817792101}"/>
              </a:ext>
            </a:extLst>
          </p:cNvPr>
          <p:cNvCxnSpPr>
            <a:cxnSpLocks/>
          </p:cNvCxnSpPr>
          <p:nvPr/>
        </p:nvCxnSpPr>
        <p:spPr>
          <a:xfrm>
            <a:off x="2252205" y="4254060"/>
            <a:ext cx="0" cy="1714500"/>
          </a:xfrm>
          <a:prstGeom prst="line">
            <a:avLst/>
          </a:prstGeom>
          <a:ln w="38100">
            <a:solidFill>
              <a:srgbClr val="0E5270"/>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DC8214A-8455-79D7-CC26-BF64695FB03B}"/>
              </a:ext>
            </a:extLst>
          </p:cNvPr>
          <p:cNvSpPr/>
          <p:nvPr/>
        </p:nvSpPr>
        <p:spPr>
          <a:xfrm>
            <a:off x="1491158" y="2684453"/>
            <a:ext cx="515942" cy="515942"/>
          </a:xfrm>
          <a:prstGeom prst="ellipse">
            <a:avLst/>
          </a:prstGeom>
          <a:solidFill>
            <a:srgbClr val="FFC00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Century Gothic" panose="020B0502020202020204" pitchFamily="34" charset="0"/>
              </a:rPr>
              <a:t>#$</a:t>
            </a:r>
          </a:p>
        </p:txBody>
      </p:sp>
      <p:sp>
        <p:nvSpPr>
          <p:cNvPr id="63" name="Subtitle 2">
            <a:extLst>
              <a:ext uri="{FF2B5EF4-FFF2-40B4-BE49-F238E27FC236}">
                <a16:creationId xmlns:a16="http://schemas.microsoft.com/office/drawing/2014/main" id="{B7DA480D-50C7-4406-9689-48F9F8653B79}"/>
              </a:ext>
            </a:extLst>
          </p:cNvPr>
          <p:cNvSpPr txBox="1">
            <a:spLocks/>
          </p:cNvSpPr>
          <p:nvPr/>
        </p:nvSpPr>
        <p:spPr>
          <a:xfrm>
            <a:off x="1565477" y="3218362"/>
            <a:ext cx="1373456" cy="645083"/>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Tx/>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Tx/>
              <a:buNone/>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r>
              <a:rPr lang="en-US" sz="1400" b="1" dirty="0">
                <a:solidFill>
                  <a:schemeClr val="bg1"/>
                </a:solidFill>
                <a:latin typeface="Century Gothic" panose="020B0502020202020204" pitchFamily="34" charset="0"/>
              </a:rPr>
              <a:t>Financial Inclusion and Risk Pooling </a:t>
            </a:r>
          </a:p>
        </p:txBody>
      </p:sp>
    </p:spTree>
    <p:extLst>
      <p:ext uri="{BB962C8B-B14F-4D97-AF65-F5344CB8AC3E}">
        <p14:creationId xmlns:p14="http://schemas.microsoft.com/office/powerpoint/2010/main" val="3440586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3AC9EFE-1D2C-43CF-BB98-7672553FCCCD}"/>
              </a:ext>
            </a:extLst>
          </p:cNvPr>
          <p:cNvGrpSpPr/>
          <p:nvPr/>
        </p:nvGrpSpPr>
        <p:grpSpPr>
          <a:xfrm>
            <a:off x="59445" y="1532947"/>
            <a:ext cx="11884692" cy="4823403"/>
            <a:chOff x="59445" y="1532947"/>
            <a:chExt cx="8995507" cy="3650827"/>
          </a:xfrm>
        </p:grpSpPr>
        <p:sp>
          <p:nvSpPr>
            <p:cNvPr id="11" name="Freeform: Shape 10">
              <a:extLst>
                <a:ext uri="{FF2B5EF4-FFF2-40B4-BE49-F238E27FC236}">
                  <a16:creationId xmlns:a16="http://schemas.microsoft.com/office/drawing/2014/main" id="{7D5BD888-3D5F-44C8-B9BB-0845094F9DF3}"/>
                </a:ext>
              </a:extLst>
            </p:cNvPr>
            <p:cNvSpPr/>
            <p:nvPr/>
          </p:nvSpPr>
          <p:spPr>
            <a:xfrm>
              <a:off x="59445" y="2011746"/>
              <a:ext cx="8691457" cy="1818471"/>
            </a:xfrm>
            <a:custGeom>
              <a:avLst/>
              <a:gdLst/>
              <a:ahLst/>
              <a:cxnLst/>
              <a:rect l="l" t="t" r="r" b="b"/>
              <a:pathLst>
                <a:path w="8267584" h="1819378" fill="none">
                  <a:moveTo>
                    <a:pt x="0" y="1518320"/>
                  </a:moveTo>
                  <a:cubicBezTo>
                    <a:pt x="187648" y="1714499"/>
                    <a:pt x="5938458" y="2591790"/>
                    <a:pt x="8267584" y="0"/>
                  </a:cubicBezTo>
                </a:path>
              </a:pathLst>
            </a:custGeom>
            <a:solidFill>
              <a:srgbClr val="FFFFFF"/>
            </a:solidFill>
            <a:ln w="30400" cap="flat">
              <a:solidFill>
                <a:srgbClr val="868686"/>
              </a:solidFill>
              <a:custDash>
                <a:ds d="250000" sp="250000"/>
              </a:custDash>
              <a:miter/>
              <a:headEnd type="oval" w="med" len="med"/>
            </a:ln>
          </p:spPr>
        </p:sp>
        <p:sp>
          <p:nvSpPr>
            <p:cNvPr id="12" name="Freeform: Shape 11">
              <a:extLst>
                <a:ext uri="{FF2B5EF4-FFF2-40B4-BE49-F238E27FC236}">
                  <a16:creationId xmlns:a16="http://schemas.microsoft.com/office/drawing/2014/main" id="{68294244-9CAB-4C38-9193-838CF99B0CD8}"/>
                </a:ext>
              </a:extLst>
            </p:cNvPr>
            <p:cNvSpPr/>
            <p:nvPr/>
          </p:nvSpPr>
          <p:spPr>
            <a:xfrm>
              <a:off x="8576152" y="1532947"/>
              <a:ext cx="478800" cy="478800"/>
            </a:xfrm>
            <a:custGeom>
              <a:avLst/>
              <a:gdLst/>
              <a:ahLst/>
              <a:cxnLst/>
              <a:rect l="l" t="t" r="r" b="b"/>
              <a:pathLst>
                <a:path w="478800" h="478800">
                  <a:moveTo>
                    <a:pt x="0" y="256500"/>
                  </a:moveTo>
                  <a:lnTo>
                    <a:pt x="136800" y="307800"/>
                  </a:lnTo>
                  <a:lnTo>
                    <a:pt x="153900" y="478800"/>
                  </a:lnTo>
                  <a:lnTo>
                    <a:pt x="239400" y="359100"/>
                  </a:lnTo>
                  <a:lnTo>
                    <a:pt x="359100" y="478800"/>
                  </a:lnTo>
                  <a:lnTo>
                    <a:pt x="478800" y="0"/>
                  </a:lnTo>
                  <a:lnTo>
                    <a:pt x="0" y="256500"/>
                  </a:lnTo>
                  <a:close/>
                  <a:moveTo>
                    <a:pt x="340611" y="411896"/>
                  </a:moveTo>
                  <a:lnTo>
                    <a:pt x="239400" y="307800"/>
                  </a:lnTo>
                  <a:lnTo>
                    <a:pt x="376200" y="119700"/>
                  </a:lnTo>
                  <a:lnTo>
                    <a:pt x="171000" y="284074"/>
                  </a:lnTo>
                  <a:lnTo>
                    <a:pt x="82721" y="250942"/>
                  </a:lnTo>
                  <a:lnTo>
                    <a:pt x="426859" y="66583"/>
                  </a:lnTo>
                  <a:lnTo>
                    <a:pt x="340611" y="411896"/>
                  </a:lnTo>
                  <a:close/>
                </a:path>
              </a:pathLst>
            </a:custGeom>
            <a:solidFill>
              <a:srgbClr val="B4B4B4"/>
            </a:solidFill>
            <a:ln w="7600" cap="flat">
              <a:solidFill>
                <a:srgbClr val="B4B4B4"/>
              </a:solidFill>
              <a:miter/>
            </a:ln>
          </p:spPr>
        </p:sp>
        <p:grpSp>
          <p:nvGrpSpPr>
            <p:cNvPr id="13" name="Cloud">
              <a:extLst>
                <a:ext uri="{FF2B5EF4-FFF2-40B4-BE49-F238E27FC236}">
                  <a16:creationId xmlns:a16="http://schemas.microsoft.com/office/drawing/2014/main" id="{7EF6845C-47CA-461B-8596-5EB44936B0B1}"/>
                </a:ext>
              </a:extLst>
            </p:cNvPr>
            <p:cNvGrpSpPr/>
            <p:nvPr/>
          </p:nvGrpSpPr>
          <p:grpSpPr>
            <a:xfrm>
              <a:off x="1624358" y="2638623"/>
              <a:ext cx="739842" cy="357245"/>
              <a:chOff x="1498238" y="2638623"/>
              <a:chExt cx="739842" cy="357245"/>
            </a:xfrm>
          </p:grpSpPr>
          <p:sp>
            <p:nvSpPr>
              <p:cNvPr id="43" name="Freeform: Shape 42">
                <a:extLst>
                  <a:ext uri="{FF2B5EF4-FFF2-40B4-BE49-F238E27FC236}">
                    <a16:creationId xmlns:a16="http://schemas.microsoft.com/office/drawing/2014/main" id="{3858DC5E-0F74-4015-8A8A-A84A0261E46A}"/>
                  </a:ext>
                </a:extLst>
              </p:cNvPr>
              <p:cNvSpPr/>
              <p:nvPr/>
            </p:nvSpPr>
            <p:spPr>
              <a:xfrm>
                <a:off x="1498216" y="2638666"/>
                <a:ext cx="637004" cy="356414"/>
              </a:xfrm>
              <a:custGeom>
                <a:avLst/>
                <a:gdLst/>
                <a:ahLst/>
                <a:cxnLst/>
                <a:rect l="l" t="t" r="r" b="b"/>
                <a:pathLst>
                  <a:path w="637004" h="356414">
                    <a:moveTo>
                      <a:pt x="111358" y="101259"/>
                    </a:moveTo>
                    <a:cubicBezTo>
                      <a:pt x="111358" y="101259"/>
                      <a:pt x="134092" y="18723"/>
                      <a:pt x="236637" y="2502"/>
                    </a:cubicBezTo>
                    <a:cubicBezTo>
                      <a:pt x="339182" y="-13719"/>
                      <a:pt x="407868" y="53073"/>
                      <a:pt x="415123" y="83607"/>
                    </a:cubicBezTo>
                    <a:cubicBezTo>
                      <a:pt x="415123" y="83607"/>
                      <a:pt x="467363" y="78836"/>
                      <a:pt x="499288" y="103168"/>
                    </a:cubicBezTo>
                    <a:cubicBezTo>
                      <a:pt x="499288" y="103168"/>
                      <a:pt x="563378" y="65239"/>
                      <a:pt x="615377" y="116526"/>
                    </a:cubicBezTo>
                    <a:cubicBezTo>
                      <a:pt x="615377" y="116526"/>
                      <a:pt x="641980" y="144197"/>
                      <a:pt x="636176" y="181410"/>
                    </a:cubicBezTo>
                    <a:cubicBezTo>
                      <a:pt x="636176" y="181410"/>
                      <a:pt x="625534" y="250588"/>
                      <a:pt x="550077" y="262038"/>
                    </a:cubicBezTo>
                    <a:cubicBezTo>
                      <a:pt x="550077" y="262038"/>
                      <a:pt x="474135" y="352684"/>
                      <a:pt x="361432" y="285415"/>
                    </a:cubicBezTo>
                    <a:cubicBezTo>
                      <a:pt x="361432" y="285415"/>
                      <a:pt x="327573" y="359365"/>
                      <a:pt x="230832" y="356414"/>
                    </a:cubicBezTo>
                    <a:cubicBezTo>
                      <a:pt x="230832" y="356414"/>
                      <a:pt x="159728" y="357933"/>
                      <a:pt x="127320" y="286846"/>
                    </a:cubicBezTo>
                    <a:cubicBezTo>
                      <a:pt x="127320" y="286846"/>
                      <a:pt x="11232" y="304499"/>
                      <a:pt x="0" y="194768"/>
                    </a:cubicBezTo>
                    <a:cubicBezTo>
                      <a:pt x="0" y="194768"/>
                      <a:pt x="-5698" y="104122"/>
                      <a:pt x="111358" y="101259"/>
                    </a:cubicBezTo>
                    <a:close/>
                  </a:path>
                </a:pathLst>
              </a:custGeom>
              <a:solidFill>
                <a:srgbClr val="DEEAFA"/>
              </a:solidFill>
              <a:ln w="10133" cap="flat">
                <a:solidFill>
                  <a:srgbClr val="FFFFFF"/>
                </a:solidFill>
                <a:miter/>
              </a:ln>
            </p:spPr>
          </p:sp>
          <p:sp>
            <p:nvSpPr>
              <p:cNvPr id="44" name="Freeform: Shape 43">
                <a:extLst>
                  <a:ext uri="{FF2B5EF4-FFF2-40B4-BE49-F238E27FC236}">
                    <a16:creationId xmlns:a16="http://schemas.microsoft.com/office/drawing/2014/main" id="{C7681287-379E-435D-BDE4-16ABFC255B95}"/>
                  </a:ext>
                </a:extLst>
              </p:cNvPr>
              <p:cNvSpPr/>
              <p:nvPr/>
            </p:nvSpPr>
            <p:spPr>
              <a:xfrm>
                <a:off x="1816298" y="2757834"/>
                <a:ext cx="421776" cy="238034"/>
              </a:xfrm>
              <a:custGeom>
                <a:avLst/>
                <a:gdLst/>
                <a:ahLst/>
                <a:cxnLst/>
                <a:rect l="l" t="t" r="r" b="b"/>
                <a:pathLst>
                  <a:path w="421776" h="238034">
                    <a:moveTo>
                      <a:pt x="71300" y="69056"/>
                    </a:moveTo>
                    <a:cubicBezTo>
                      <a:pt x="71300" y="69056"/>
                      <a:pt x="99637" y="-14614"/>
                      <a:pt x="199300" y="2243"/>
                    </a:cubicBezTo>
                    <a:cubicBezTo>
                      <a:pt x="199300" y="2243"/>
                      <a:pt x="253777" y="11467"/>
                      <a:pt x="273488" y="56632"/>
                    </a:cubicBezTo>
                    <a:cubicBezTo>
                      <a:pt x="273488" y="56632"/>
                      <a:pt x="303115" y="50271"/>
                      <a:pt x="329598" y="68718"/>
                    </a:cubicBezTo>
                    <a:cubicBezTo>
                      <a:pt x="329598" y="68718"/>
                      <a:pt x="380185" y="39775"/>
                      <a:pt x="414367" y="86887"/>
                    </a:cubicBezTo>
                    <a:cubicBezTo>
                      <a:pt x="414367" y="86887"/>
                      <a:pt x="439844" y="123425"/>
                      <a:pt x="396308" y="152368"/>
                    </a:cubicBezTo>
                    <a:cubicBezTo>
                      <a:pt x="396308" y="152368"/>
                      <a:pt x="379540" y="160001"/>
                      <a:pt x="365351" y="161313"/>
                    </a:cubicBezTo>
                    <a:cubicBezTo>
                      <a:pt x="365351" y="161313"/>
                      <a:pt x="330525" y="247469"/>
                      <a:pt x="229914" y="201031"/>
                    </a:cubicBezTo>
                    <a:cubicBezTo>
                      <a:pt x="229914" y="201031"/>
                      <a:pt x="196378" y="255102"/>
                      <a:pt x="130916" y="232519"/>
                    </a:cubicBezTo>
                    <a:cubicBezTo>
                      <a:pt x="130916" y="232519"/>
                      <a:pt x="105764" y="221705"/>
                      <a:pt x="89318" y="200713"/>
                    </a:cubicBezTo>
                    <a:cubicBezTo>
                      <a:pt x="89318" y="200713"/>
                      <a:pt x="-1296" y="197851"/>
                      <a:pt x="0" y="124379"/>
                    </a:cubicBezTo>
                    <a:cubicBezTo>
                      <a:pt x="0" y="124379"/>
                      <a:pt x="4589" y="66849"/>
                      <a:pt x="71300" y="69056"/>
                    </a:cubicBezTo>
                    <a:close/>
                  </a:path>
                </a:pathLst>
              </a:custGeom>
              <a:solidFill>
                <a:srgbClr val="DEEAFA"/>
              </a:solidFill>
              <a:ln w="10133" cap="flat">
                <a:solidFill>
                  <a:srgbClr val="FFFFFF"/>
                </a:solidFill>
                <a:miter/>
              </a:ln>
            </p:spPr>
          </p:sp>
        </p:grpSp>
        <p:sp>
          <p:nvSpPr>
            <p:cNvPr id="14" name="Text 157">
              <a:extLst>
                <a:ext uri="{FF2B5EF4-FFF2-40B4-BE49-F238E27FC236}">
                  <a16:creationId xmlns:a16="http://schemas.microsoft.com/office/drawing/2014/main" id="{2AAE6DD1-2247-40D2-A80F-1CD31995E3B3}"/>
                </a:ext>
              </a:extLst>
            </p:cNvPr>
            <p:cNvSpPr txBox="1"/>
            <p:nvPr/>
          </p:nvSpPr>
          <p:spPr>
            <a:xfrm>
              <a:off x="438168" y="4611849"/>
              <a:ext cx="1679600" cy="562400"/>
            </a:xfrm>
            <a:prstGeom prst="rect">
              <a:avLst/>
            </a:prstGeom>
            <a:noFill/>
          </p:spPr>
          <p:txBody>
            <a:bodyPr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dirty="0">
                  <a:solidFill>
                    <a:srgbClr val="D86162"/>
                  </a:solidFill>
                  <a:latin typeface="Century Gothic" panose="020B0502020202020204" pitchFamily="34" charset="0"/>
                </a:rPr>
                <a:t>RRCG </a:t>
              </a:r>
              <a:r>
                <a:rPr kumimoji="0" lang="en-GB" sz="1400" b="1" i="0" u="none" strike="noStrike" kern="1200" cap="none" spc="0" normalizeH="0" baseline="0" noProof="0" dirty="0">
                  <a:ln>
                    <a:noFill/>
                  </a:ln>
                  <a:solidFill>
                    <a:srgbClr val="D86162"/>
                  </a:solidFill>
                  <a:effectLst/>
                  <a:uLnTx/>
                  <a:uFillTx/>
                  <a:latin typeface="Century Gothic" panose="020B0502020202020204" pitchFamily="34" charset="0"/>
                </a:rPr>
                <a:t>Context</a:t>
              </a:r>
            </a:p>
          </p:txBody>
        </p:sp>
        <p:sp>
          <p:nvSpPr>
            <p:cNvPr id="15" name="Text 158">
              <a:extLst>
                <a:ext uri="{FF2B5EF4-FFF2-40B4-BE49-F238E27FC236}">
                  <a16:creationId xmlns:a16="http://schemas.microsoft.com/office/drawing/2014/main" id="{545B9307-E240-4761-8A24-780677F2B62E}"/>
                </a:ext>
              </a:extLst>
            </p:cNvPr>
            <p:cNvSpPr txBox="1"/>
            <p:nvPr/>
          </p:nvSpPr>
          <p:spPr>
            <a:xfrm>
              <a:off x="4001814" y="4593485"/>
              <a:ext cx="1147600" cy="562400"/>
            </a:xfrm>
            <a:prstGeom prst="rect">
              <a:avLst/>
            </a:prstGeom>
            <a:noFill/>
          </p:spPr>
          <p:txBody>
            <a:bodyPr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Our Inputs</a:t>
              </a:r>
              <a:endParaRPr kumimoji="0" sz="1400" b="1"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sp>
          <p:nvSpPr>
            <p:cNvPr id="16" name="Text 160">
              <a:extLst>
                <a:ext uri="{FF2B5EF4-FFF2-40B4-BE49-F238E27FC236}">
                  <a16:creationId xmlns:a16="http://schemas.microsoft.com/office/drawing/2014/main" id="{23A61A25-60D3-48A7-9FF5-3DB251F9C4A5}"/>
                </a:ext>
              </a:extLst>
            </p:cNvPr>
            <p:cNvSpPr txBox="1"/>
            <p:nvPr/>
          </p:nvSpPr>
          <p:spPr>
            <a:xfrm>
              <a:off x="6934552" y="4767276"/>
              <a:ext cx="1641600" cy="311600"/>
            </a:xfrm>
            <a:prstGeom prst="rect">
              <a:avLst/>
            </a:prstGeom>
            <a:noFill/>
          </p:spPr>
          <p:txBody>
            <a:bodyPr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0000"/>
                  </a:solidFill>
                  <a:effectLst/>
                  <a:uLnTx/>
                  <a:uFillTx/>
                  <a:latin typeface="Century Gothic" panose="020B0502020202020204" pitchFamily="34" charset="0"/>
                </a:rPr>
                <a:t>Outcomes</a:t>
              </a:r>
            </a:p>
          </p:txBody>
        </p:sp>
        <p:sp>
          <p:nvSpPr>
            <p:cNvPr id="17" name="Circle">
              <a:extLst>
                <a:ext uri="{FF2B5EF4-FFF2-40B4-BE49-F238E27FC236}">
                  <a16:creationId xmlns:a16="http://schemas.microsoft.com/office/drawing/2014/main" id="{F0EB874B-B3B6-4DCD-A4C5-D7ACFE4B41FC}"/>
                </a:ext>
              </a:extLst>
            </p:cNvPr>
            <p:cNvSpPr/>
            <p:nvPr/>
          </p:nvSpPr>
          <p:spPr>
            <a:xfrm>
              <a:off x="677530" y="3981543"/>
              <a:ext cx="220476" cy="220476"/>
            </a:xfrm>
            <a:custGeom>
              <a:avLst/>
              <a:gdLst>
                <a:gd name="connsiteX0" fmla="*/ 110238 w 220476"/>
                <a:gd name="connsiteY0" fmla="*/ 110238 h 220476"/>
                <a:gd name="connsiteX1" fmla="*/ 0 w 220476"/>
                <a:gd name="connsiteY1" fmla="*/ 110238 h 220476"/>
                <a:gd name="connsiteX2" fmla="*/ 110238 w 220476"/>
                <a:gd name="connsiteY2" fmla="*/ 0 h 220476"/>
                <a:gd name="connsiteX3" fmla="*/ 220476 w 220476"/>
                <a:gd name="connsiteY3" fmla="*/ 110238 h 220476"/>
                <a:gd name="connsiteX4" fmla="*/ 110238 w 220476"/>
                <a:gd name="connsiteY4" fmla="*/ 220476 h 220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476" h="220476">
                  <a:moveTo>
                    <a:pt x="0" y="110238"/>
                  </a:moveTo>
                  <a:cubicBezTo>
                    <a:pt x="0" y="49355"/>
                    <a:pt x="49355" y="0"/>
                    <a:pt x="110238" y="0"/>
                  </a:cubicBezTo>
                  <a:cubicBezTo>
                    <a:pt x="171121" y="0"/>
                    <a:pt x="220476" y="49355"/>
                    <a:pt x="220476" y="110238"/>
                  </a:cubicBezTo>
                  <a:cubicBezTo>
                    <a:pt x="220476" y="171121"/>
                    <a:pt x="171121" y="220476"/>
                    <a:pt x="110238" y="220476"/>
                  </a:cubicBezTo>
                  <a:cubicBezTo>
                    <a:pt x="49355" y="220476"/>
                    <a:pt x="0" y="171121"/>
                    <a:pt x="0" y="110238"/>
                  </a:cubicBezTo>
                  <a:close/>
                </a:path>
              </a:pathLst>
            </a:custGeom>
            <a:solidFill>
              <a:srgbClr val="FFFFFF"/>
            </a:solidFill>
            <a:ln w="10133" cap="flat">
              <a:solidFill>
                <a:srgbClr val="868686"/>
              </a:solidFill>
              <a:custDash>
                <a:ds d="600000" sp="400000"/>
              </a:custDash>
              <a:miter/>
            </a:ln>
          </p:spPr>
        </p:sp>
        <p:sp>
          <p:nvSpPr>
            <p:cNvPr id="20" name="Circle">
              <a:extLst>
                <a:ext uri="{FF2B5EF4-FFF2-40B4-BE49-F238E27FC236}">
                  <a16:creationId xmlns:a16="http://schemas.microsoft.com/office/drawing/2014/main" id="{AEE0301B-CF23-4FD3-A179-4E8D933BBA59}"/>
                </a:ext>
              </a:extLst>
            </p:cNvPr>
            <p:cNvSpPr/>
            <p:nvPr/>
          </p:nvSpPr>
          <p:spPr>
            <a:xfrm>
              <a:off x="7730482" y="1872543"/>
              <a:ext cx="220476" cy="220476"/>
            </a:xfrm>
            <a:custGeom>
              <a:avLst/>
              <a:gdLst>
                <a:gd name="connsiteX0" fmla="*/ 110238 w 220476"/>
                <a:gd name="connsiteY0" fmla="*/ 110238 h 220476"/>
                <a:gd name="connsiteX1" fmla="*/ 0 w 220476"/>
                <a:gd name="connsiteY1" fmla="*/ 110238 h 220476"/>
                <a:gd name="connsiteX2" fmla="*/ 110238 w 220476"/>
                <a:gd name="connsiteY2" fmla="*/ 0 h 220476"/>
                <a:gd name="connsiteX3" fmla="*/ 220476 w 220476"/>
                <a:gd name="connsiteY3" fmla="*/ 110238 h 220476"/>
                <a:gd name="connsiteX4" fmla="*/ 110238 w 220476"/>
                <a:gd name="connsiteY4" fmla="*/ 220476 h 220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476" h="220476">
                  <a:moveTo>
                    <a:pt x="0" y="110238"/>
                  </a:moveTo>
                  <a:cubicBezTo>
                    <a:pt x="0" y="49355"/>
                    <a:pt x="49355" y="0"/>
                    <a:pt x="110238" y="0"/>
                  </a:cubicBezTo>
                  <a:cubicBezTo>
                    <a:pt x="171121" y="0"/>
                    <a:pt x="220476" y="49355"/>
                    <a:pt x="220476" y="110238"/>
                  </a:cubicBezTo>
                  <a:cubicBezTo>
                    <a:pt x="220476" y="171121"/>
                    <a:pt x="171121" y="220476"/>
                    <a:pt x="110238" y="220476"/>
                  </a:cubicBezTo>
                  <a:cubicBezTo>
                    <a:pt x="49355" y="220476"/>
                    <a:pt x="0" y="171121"/>
                    <a:pt x="0" y="110238"/>
                  </a:cubicBezTo>
                  <a:close/>
                </a:path>
              </a:pathLst>
            </a:custGeom>
            <a:solidFill>
              <a:srgbClr val="FFFFFF"/>
            </a:solidFill>
            <a:ln w="10133" cap="flat">
              <a:solidFill>
                <a:srgbClr val="868686"/>
              </a:solidFill>
              <a:custDash>
                <a:ds d="600000" sp="400000"/>
              </a:custDash>
              <a:miter/>
            </a:ln>
          </p:spPr>
        </p:sp>
        <p:grpSp>
          <p:nvGrpSpPr>
            <p:cNvPr id="21" name="Group 20">
              <a:extLst>
                <a:ext uri="{FF2B5EF4-FFF2-40B4-BE49-F238E27FC236}">
                  <a16:creationId xmlns:a16="http://schemas.microsoft.com/office/drawing/2014/main" id="{C9F79A9C-8F5D-4053-A7C6-0206172A253A}"/>
                </a:ext>
              </a:extLst>
            </p:cNvPr>
            <p:cNvGrpSpPr/>
            <p:nvPr/>
          </p:nvGrpSpPr>
          <p:grpSpPr>
            <a:xfrm>
              <a:off x="2589006" y="3133545"/>
              <a:ext cx="1235401" cy="1235401"/>
              <a:chOff x="2337578" y="3136182"/>
              <a:chExt cx="1287706" cy="1287706"/>
            </a:xfrm>
          </p:grpSpPr>
          <p:sp>
            <p:nvSpPr>
              <p:cNvPr id="41" name="Circle">
                <a:extLst>
                  <a:ext uri="{FF2B5EF4-FFF2-40B4-BE49-F238E27FC236}">
                    <a16:creationId xmlns:a16="http://schemas.microsoft.com/office/drawing/2014/main" id="{0EEA0A3C-54D1-4749-A404-5CE5947DC96A}"/>
                  </a:ext>
                </a:extLst>
              </p:cNvPr>
              <p:cNvSpPr/>
              <p:nvPr/>
            </p:nvSpPr>
            <p:spPr>
              <a:xfrm>
                <a:off x="2337578" y="3136182"/>
                <a:ext cx="1287706" cy="1287706"/>
              </a:xfrm>
              <a:custGeom>
                <a:avLst/>
                <a:gdLst>
                  <a:gd name="connsiteX0" fmla="*/ 643853 w 1287706"/>
                  <a:gd name="connsiteY0" fmla="*/ 643853 h 1287706"/>
                  <a:gd name="connsiteX1" fmla="*/ 0 w 1287706"/>
                  <a:gd name="connsiteY1" fmla="*/ 643853 h 1287706"/>
                  <a:gd name="connsiteX2" fmla="*/ 643853 w 1287706"/>
                  <a:gd name="connsiteY2" fmla="*/ 0 h 1287706"/>
                  <a:gd name="connsiteX3" fmla="*/ 1287706 w 1287706"/>
                  <a:gd name="connsiteY3" fmla="*/ 643853 h 1287706"/>
                  <a:gd name="connsiteX4" fmla="*/ 643853 w 1287706"/>
                  <a:gd name="connsiteY4" fmla="*/ 1287706 h 1287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7706" h="1287706">
                    <a:moveTo>
                      <a:pt x="0" y="643853"/>
                    </a:moveTo>
                    <a:cubicBezTo>
                      <a:pt x="0" y="288263"/>
                      <a:pt x="288263" y="0"/>
                      <a:pt x="643853" y="0"/>
                    </a:cubicBezTo>
                    <a:cubicBezTo>
                      <a:pt x="999446" y="0"/>
                      <a:pt x="1287706" y="288263"/>
                      <a:pt x="1287706" y="643853"/>
                    </a:cubicBezTo>
                    <a:cubicBezTo>
                      <a:pt x="1287706" y="999446"/>
                      <a:pt x="999446" y="1287706"/>
                      <a:pt x="643853" y="1287706"/>
                    </a:cubicBezTo>
                    <a:cubicBezTo>
                      <a:pt x="288263" y="1287706"/>
                      <a:pt x="0" y="999446"/>
                      <a:pt x="0" y="643853"/>
                    </a:cubicBezTo>
                    <a:close/>
                  </a:path>
                </a:pathLst>
              </a:custGeom>
              <a:solidFill>
                <a:srgbClr val="FFFFFF"/>
              </a:solidFill>
              <a:ln w="10133" cap="flat">
                <a:solidFill>
                  <a:srgbClr val="868686"/>
                </a:solidFill>
                <a:custDash>
                  <a:ds d="1100000" sp="500000"/>
                </a:custDash>
                <a:miter/>
              </a:ln>
            </p:spPr>
          </p:sp>
          <p:sp>
            <p:nvSpPr>
              <p:cNvPr id="42" name="41">
                <a:extLst>
                  <a:ext uri="{FF2B5EF4-FFF2-40B4-BE49-F238E27FC236}">
                    <a16:creationId xmlns:a16="http://schemas.microsoft.com/office/drawing/2014/main" id="{007E8A89-53A3-43E1-943A-B294C7C58071}"/>
                  </a:ext>
                </a:extLst>
              </p:cNvPr>
              <p:cNvSpPr/>
              <p:nvPr/>
            </p:nvSpPr>
            <p:spPr>
              <a:xfrm>
                <a:off x="2407631" y="3212877"/>
                <a:ext cx="1147600" cy="1147600"/>
              </a:xfrm>
              <a:custGeom>
                <a:avLst/>
                <a:gdLst/>
                <a:ahLst/>
                <a:cxnLst/>
                <a:rect l="l" t="t" r="r" b="b"/>
                <a:pathLst>
                  <a:path w="1147600" h="1147600">
                    <a:moveTo>
                      <a:pt x="573800" y="1147600"/>
                    </a:moveTo>
                    <a:cubicBezTo>
                      <a:pt x="257033" y="1147600"/>
                      <a:pt x="0" y="890808"/>
                      <a:pt x="0" y="573800"/>
                    </a:cubicBezTo>
                    <a:cubicBezTo>
                      <a:pt x="0" y="256912"/>
                      <a:pt x="256912" y="0"/>
                      <a:pt x="573800" y="0"/>
                    </a:cubicBezTo>
                    <a:cubicBezTo>
                      <a:pt x="890808" y="0"/>
                      <a:pt x="1147600" y="257033"/>
                      <a:pt x="1147600" y="573800"/>
                    </a:cubicBezTo>
                    <a:cubicBezTo>
                      <a:pt x="1147600" y="890596"/>
                      <a:pt x="890596" y="1147600"/>
                      <a:pt x="573800" y="1147600"/>
                    </a:cubicBezTo>
                    <a:close/>
                    <a:moveTo>
                      <a:pt x="573800" y="33700"/>
                    </a:moveTo>
                    <a:cubicBezTo>
                      <a:pt x="275738" y="33601"/>
                      <a:pt x="33866" y="275258"/>
                      <a:pt x="33700" y="573800"/>
                    </a:cubicBezTo>
                    <a:cubicBezTo>
                      <a:pt x="33534" y="871742"/>
                      <a:pt x="275138" y="1113668"/>
                      <a:pt x="573800" y="1113900"/>
                    </a:cubicBezTo>
                    <a:cubicBezTo>
                      <a:pt x="871622" y="1114133"/>
                      <a:pt x="1113601" y="872582"/>
                      <a:pt x="1113900" y="573800"/>
                    </a:cubicBezTo>
                    <a:cubicBezTo>
                      <a:pt x="1113901" y="276035"/>
                      <a:pt x="872286" y="34098"/>
                      <a:pt x="573800" y="33700"/>
                    </a:cubicBezTo>
                    <a:close/>
                  </a:path>
                </a:pathLst>
              </a:custGeom>
              <a:solidFill>
                <a:srgbClr val="00B050"/>
              </a:solidFill>
              <a:ln w="7600" cap="flat">
                <a:noFill/>
                <a:miter/>
              </a:ln>
            </p:spPr>
          </p:sp>
        </p:grpSp>
        <p:grpSp>
          <p:nvGrpSpPr>
            <p:cNvPr id="22" name="Group 21">
              <a:extLst>
                <a:ext uri="{FF2B5EF4-FFF2-40B4-BE49-F238E27FC236}">
                  <a16:creationId xmlns:a16="http://schemas.microsoft.com/office/drawing/2014/main" id="{26596FBD-36CC-4A3C-8C06-7F9D639E8CD8}"/>
                </a:ext>
              </a:extLst>
            </p:cNvPr>
            <p:cNvGrpSpPr/>
            <p:nvPr/>
          </p:nvGrpSpPr>
          <p:grpSpPr>
            <a:xfrm>
              <a:off x="3987369" y="3116612"/>
              <a:ext cx="1176490" cy="1176490"/>
              <a:chOff x="3990671" y="2925805"/>
              <a:chExt cx="1541569" cy="1541569"/>
            </a:xfrm>
          </p:grpSpPr>
          <p:sp>
            <p:nvSpPr>
              <p:cNvPr id="39" name="Circle">
                <a:extLst>
                  <a:ext uri="{FF2B5EF4-FFF2-40B4-BE49-F238E27FC236}">
                    <a16:creationId xmlns:a16="http://schemas.microsoft.com/office/drawing/2014/main" id="{1D57D4B5-FE61-4FF4-9580-497740A303DD}"/>
                  </a:ext>
                </a:extLst>
              </p:cNvPr>
              <p:cNvSpPr/>
              <p:nvPr/>
            </p:nvSpPr>
            <p:spPr>
              <a:xfrm>
                <a:off x="3990671" y="2925805"/>
                <a:ext cx="1541569" cy="1541569"/>
              </a:xfrm>
              <a:custGeom>
                <a:avLst/>
                <a:gdLst>
                  <a:gd name="connsiteX0" fmla="*/ 770784 w 1541569"/>
                  <a:gd name="connsiteY0" fmla="*/ 770784 h 1541569"/>
                  <a:gd name="connsiteX1" fmla="*/ 0 w 1541569"/>
                  <a:gd name="connsiteY1" fmla="*/ 770784 h 1541569"/>
                  <a:gd name="connsiteX2" fmla="*/ 770784 w 1541569"/>
                  <a:gd name="connsiteY2" fmla="*/ 0 h 1541569"/>
                  <a:gd name="connsiteX3" fmla="*/ 1541569 w 1541569"/>
                  <a:gd name="connsiteY3" fmla="*/ 770784 h 1541569"/>
                  <a:gd name="connsiteX4" fmla="*/ 770784 w 1541569"/>
                  <a:gd name="connsiteY4" fmla="*/ 1541569 h 1541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569" h="1541569">
                    <a:moveTo>
                      <a:pt x="0" y="770784"/>
                    </a:moveTo>
                    <a:cubicBezTo>
                      <a:pt x="0" y="345092"/>
                      <a:pt x="345092" y="0"/>
                      <a:pt x="770784" y="0"/>
                    </a:cubicBezTo>
                    <a:cubicBezTo>
                      <a:pt x="1196476" y="0"/>
                      <a:pt x="1541569" y="345092"/>
                      <a:pt x="1541569" y="770784"/>
                    </a:cubicBezTo>
                    <a:cubicBezTo>
                      <a:pt x="1541569" y="1196476"/>
                      <a:pt x="1196476" y="1541569"/>
                      <a:pt x="770784" y="1541569"/>
                    </a:cubicBezTo>
                    <a:cubicBezTo>
                      <a:pt x="345092" y="1541569"/>
                      <a:pt x="0" y="1196476"/>
                      <a:pt x="0" y="770784"/>
                    </a:cubicBezTo>
                    <a:close/>
                  </a:path>
                </a:pathLst>
              </a:custGeom>
              <a:solidFill>
                <a:srgbClr val="FFFFFF"/>
              </a:solidFill>
              <a:ln w="10133" cap="flat">
                <a:solidFill>
                  <a:srgbClr val="868686"/>
                </a:solidFill>
                <a:custDash>
                  <a:ds d="1100000" sp="500000"/>
                </a:custDash>
                <a:miter/>
              </a:ln>
            </p:spPr>
          </p:sp>
          <p:sp>
            <p:nvSpPr>
              <p:cNvPr id="40" name="41">
                <a:extLst>
                  <a:ext uri="{FF2B5EF4-FFF2-40B4-BE49-F238E27FC236}">
                    <a16:creationId xmlns:a16="http://schemas.microsoft.com/office/drawing/2014/main" id="{383E549C-FC75-4A07-A67D-42412355201C}"/>
                  </a:ext>
                </a:extLst>
              </p:cNvPr>
              <p:cNvSpPr/>
              <p:nvPr/>
            </p:nvSpPr>
            <p:spPr>
              <a:xfrm>
                <a:off x="4056778" y="2986159"/>
                <a:ext cx="1416420" cy="1416420"/>
              </a:xfrm>
              <a:custGeom>
                <a:avLst/>
                <a:gdLst/>
                <a:ahLst/>
                <a:cxnLst/>
                <a:rect l="l" t="t" r="r" b="b"/>
                <a:pathLst>
                  <a:path w="1416420" h="1416420">
                    <a:moveTo>
                      <a:pt x="708210" y="1416420"/>
                    </a:moveTo>
                    <a:cubicBezTo>
                      <a:pt x="317241" y="1416420"/>
                      <a:pt x="0" y="1099476"/>
                      <a:pt x="0" y="708210"/>
                    </a:cubicBezTo>
                    <a:cubicBezTo>
                      <a:pt x="0" y="317092"/>
                      <a:pt x="317092" y="0"/>
                      <a:pt x="708210" y="0"/>
                    </a:cubicBezTo>
                    <a:cubicBezTo>
                      <a:pt x="1099476" y="0"/>
                      <a:pt x="1416420" y="317241"/>
                      <a:pt x="1416420" y="708210"/>
                    </a:cubicBezTo>
                    <a:cubicBezTo>
                      <a:pt x="1416420" y="1099214"/>
                      <a:pt x="1099214" y="1416420"/>
                      <a:pt x="708210" y="1416420"/>
                    </a:cubicBezTo>
                    <a:close/>
                    <a:moveTo>
                      <a:pt x="708210" y="41594"/>
                    </a:moveTo>
                    <a:cubicBezTo>
                      <a:pt x="340329" y="41471"/>
                      <a:pt x="41799" y="339735"/>
                      <a:pt x="41594" y="708210"/>
                    </a:cubicBezTo>
                    <a:cubicBezTo>
                      <a:pt x="41390" y="1075943"/>
                      <a:pt x="339588" y="1374539"/>
                      <a:pt x="708210" y="1374825"/>
                    </a:cubicBezTo>
                    <a:cubicBezTo>
                      <a:pt x="1075795" y="1375113"/>
                      <a:pt x="1374457" y="1076980"/>
                      <a:pt x="1374825" y="708210"/>
                    </a:cubicBezTo>
                    <a:cubicBezTo>
                      <a:pt x="1374826" y="340694"/>
                      <a:pt x="1076615" y="42085"/>
                      <a:pt x="708210" y="41594"/>
                    </a:cubicBezTo>
                    <a:close/>
                  </a:path>
                </a:pathLst>
              </a:custGeom>
              <a:solidFill>
                <a:srgbClr val="002060"/>
              </a:solidFill>
              <a:ln w="7600" cap="flat">
                <a:noFill/>
                <a:miter/>
              </a:ln>
            </p:spPr>
          </p:sp>
        </p:grpSp>
        <p:grpSp>
          <p:nvGrpSpPr>
            <p:cNvPr id="23" name="Group 22">
              <a:extLst>
                <a:ext uri="{FF2B5EF4-FFF2-40B4-BE49-F238E27FC236}">
                  <a16:creationId xmlns:a16="http://schemas.microsoft.com/office/drawing/2014/main" id="{194DF4DA-4188-4869-8CC8-EA92509DE5E0}"/>
                </a:ext>
              </a:extLst>
            </p:cNvPr>
            <p:cNvGrpSpPr/>
            <p:nvPr/>
          </p:nvGrpSpPr>
          <p:grpSpPr>
            <a:xfrm>
              <a:off x="6466457" y="1672597"/>
              <a:ext cx="2374780" cy="2374780"/>
              <a:chOff x="5733585" y="1953741"/>
              <a:chExt cx="2374780" cy="2374780"/>
            </a:xfrm>
          </p:grpSpPr>
          <p:sp>
            <p:nvSpPr>
              <p:cNvPr id="37" name="Circle">
                <a:extLst>
                  <a:ext uri="{FF2B5EF4-FFF2-40B4-BE49-F238E27FC236}">
                    <a16:creationId xmlns:a16="http://schemas.microsoft.com/office/drawing/2014/main" id="{4CD0CEA3-3253-4134-80D7-40B7DCFC01D0}"/>
                  </a:ext>
                </a:extLst>
              </p:cNvPr>
              <p:cNvSpPr/>
              <p:nvPr/>
            </p:nvSpPr>
            <p:spPr>
              <a:xfrm>
                <a:off x="5733585" y="1953741"/>
                <a:ext cx="2374780" cy="2374780"/>
              </a:xfrm>
              <a:custGeom>
                <a:avLst/>
                <a:gdLst>
                  <a:gd name="connsiteX0" fmla="*/ 1187390 w 2374780"/>
                  <a:gd name="connsiteY0" fmla="*/ 1187390 h 2374780"/>
                  <a:gd name="connsiteX1" fmla="*/ 0 w 2374780"/>
                  <a:gd name="connsiteY1" fmla="*/ 1187390 h 2374780"/>
                  <a:gd name="connsiteX2" fmla="*/ 1187390 w 2374780"/>
                  <a:gd name="connsiteY2" fmla="*/ 0 h 2374780"/>
                  <a:gd name="connsiteX3" fmla="*/ 2374780 w 2374780"/>
                  <a:gd name="connsiteY3" fmla="*/ 1187390 h 2374780"/>
                  <a:gd name="connsiteX4" fmla="*/ 1187390 w 2374780"/>
                  <a:gd name="connsiteY4" fmla="*/ 2374780 h 237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4780" h="2374780">
                    <a:moveTo>
                      <a:pt x="0" y="1187390"/>
                    </a:moveTo>
                    <a:cubicBezTo>
                      <a:pt x="0" y="531613"/>
                      <a:pt x="531613" y="0"/>
                      <a:pt x="1187390" y="0"/>
                    </a:cubicBezTo>
                    <a:cubicBezTo>
                      <a:pt x="1843167" y="0"/>
                      <a:pt x="2374780" y="531613"/>
                      <a:pt x="2374780" y="1187390"/>
                    </a:cubicBezTo>
                    <a:cubicBezTo>
                      <a:pt x="2374780" y="1843167"/>
                      <a:pt x="1843167" y="2374780"/>
                      <a:pt x="1187390" y="2374780"/>
                    </a:cubicBezTo>
                    <a:cubicBezTo>
                      <a:pt x="531613" y="2374780"/>
                      <a:pt x="0" y="1843167"/>
                      <a:pt x="0" y="1187390"/>
                    </a:cubicBezTo>
                    <a:close/>
                  </a:path>
                </a:pathLst>
              </a:custGeom>
              <a:solidFill>
                <a:srgbClr val="FFFFFF"/>
              </a:solidFill>
              <a:ln w="10133" cap="flat">
                <a:solidFill>
                  <a:srgbClr val="868686"/>
                </a:solidFill>
                <a:custDash>
                  <a:ds d="1100000" sp="500000"/>
                </a:custDash>
                <a:miter/>
              </a:ln>
            </p:spPr>
          </p:sp>
          <p:sp>
            <p:nvSpPr>
              <p:cNvPr id="38" name="41">
                <a:extLst>
                  <a:ext uri="{FF2B5EF4-FFF2-40B4-BE49-F238E27FC236}">
                    <a16:creationId xmlns:a16="http://schemas.microsoft.com/office/drawing/2014/main" id="{43812466-3E33-419C-9489-7E48F725A408}"/>
                  </a:ext>
                </a:extLst>
              </p:cNvPr>
              <p:cNvSpPr/>
              <p:nvPr/>
            </p:nvSpPr>
            <p:spPr>
              <a:xfrm>
                <a:off x="5819373" y="2031695"/>
                <a:ext cx="2198657" cy="2198657"/>
              </a:xfrm>
              <a:custGeom>
                <a:avLst/>
                <a:gdLst/>
                <a:ahLst/>
                <a:cxnLst/>
                <a:rect l="l" t="t" r="r" b="b"/>
                <a:pathLst>
                  <a:path w="2198657" h="2198657">
                    <a:moveTo>
                      <a:pt x="1099329" y="2198657"/>
                    </a:moveTo>
                    <a:cubicBezTo>
                      <a:pt x="492442" y="2198657"/>
                      <a:pt x="0" y="1706677"/>
                      <a:pt x="0" y="1099329"/>
                    </a:cubicBezTo>
                    <a:cubicBezTo>
                      <a:pt x="0" y="492211"/>
                      <a:pt x="492211" y="0"/>
                      <a:pt x="1099329" y="0"/>
                    </a:cubicBezTo>
                    <a:cubicBezTo>
                      <a:pt x="1706677" y="0"/>
                      <a:pt x="2198657" y="492442"/>
                      <a:pt x="2198657" y="1099329"/>
                    </a:cubicBezTo>
                    <a:cubicBezTo>
                      <a:pt x="2198657" y="1706270"/>
                      <a:pt x="1706270" y="2198657"/>
                      <a:pt x="1099329" y="2198657"/>
                    </a:cubicBezTo>
                    <a:close/>
                    <a:moveTo>
                      <a:pt x="1099329" y="64565"/>
                    </a:moveTo>
                    <a:cubicBezTo>
                      <a:pt x="528280" y="64374"/>
                      <a:pt x="64883" y="527359"/>
                      <a:pt x="64566" y="1099329"/>
                    </a:cubicBezTo>
                    <a:cubicBezTo>
                      <a:pt x="64248" y="1670148"/>
                      <a:pt x="527130" y="2133647"/>
                      <a:pt x="1099329" y="2134091"/>
                    </a:cubicBezTo>
                    <a:cubicBezTo>
                      <a:pt x="1669918" y="2134538"/>
                      <a:pt x="2133520" y="1671758"/>
                      <a:pt x="2134091" y="1099329"/>
                    </a:cubicBezTo>
                    <a:cubicBezTo>
                      <a:pt x="2134094" y="528847"/>
                      <a:pt x="1671191" y="65327"/>
                      <a:pt x="1099329" y="64565"/>
                    </a:cubicBezTo>
                    <a:close/>
                  </a:path>
                </a:pathLst>
              </a:custGeom>
              <a:solidFill>
                <a:srgbClr val="FF0000"/>
              </a:solidFill>
              <a:ln w="7600" cap="flat">
                <a:noFill/>
                <a:miter/>
              </a:ln>
            </p:spPr>
          </p:sp>
        </p:grpSp>
        <p:grpSp>
          <p:nvGrpSpPr>
            <p:cNvPr id="24" name="Group 23">
              <a:extLst>
                <a:ext uri="{FF2B5EF4-FFF2-40B4-BE49-F238E27FC236}">
                  <a16:creationId xmlns:a16="http://schemas.microsoft.com/office/drawing/2014/main" id="{55FC1403-C754-4597-8D1F-F02689AE18A2}"/>
                </a:ext>
              </a:extLst>
            </p:cNvPr>
            <p:cNvGrpSpPr/>
            <p:nvPr/>
          </p:nvGrpSpPr>
          <p:grpSpPr>
            <a:xfrm>
              <a:off x="197458" y="2190275"/>
              <a:ext cx="2374780" cy="2374780"/>
              <a:chOff x="245736" y="1293612"/>
              <a:chExt cx="2374780" cy="2374780"/>
            </a:xfrm>
          </p:grpSpPr>
          <p:sp>
            <p:nvSpPr>
              <p:cNvPr id="35" name="Circle">
                <a:extLst>
                  <a:ext uri="{FF2B5EF4-FFF2-40B4-BE49-F238E27FC236}">
                    <a16:creationId xmlns:a16="http://schemas.microsoft.com/office/drawing/2014/main" id="{0F3D15A8-0A66-405C-9B31-57FE53B3821B}"/>
                  </a:ext>
                </a:extLst>
              </p:cNvPr>
              <p:cNvSpPr/>
              <p:nvPr/>
            </p:nvSpPr>
            <p:spPr>
              <a:xfrm>
                <a:off x="245736" y="1293612"/>
                <a:ext cx="2374780" cy="2374780"/>
              </a:xfrm>
              <a:custGeom>
                <a:avLst/>
                <a:gdLst>
                  <a:gd name="connsiteX0" fmla="*/ 1187390 w 2374780"/>
                  <a:gd name="connsiteY0" fmla="*/ 1187390 h 2374780"/>
                  <a:gd name="connsiteX1" fmla="*/ 0 w 2374780"/>
                  <a:gd name="connsiteY1" fmla="*/ 1187390 h 2374780"/>
                  <a:gd name="connsiteX2" fmla="*/ 1187390 w 2374780"/>
                  <a:gd name="connsiteY2" fmla="*/ 0 h 2374780"/>
                  <a:gd name="connsiteX3" fmla="*/ 2374780 w 2374780"/>
                  <a:gd name="connsiteY3" fmla="*/ 1187390 h 2374780"/>
                  <a:gd name="connsiteX4" fmla="*/ 1187390 w 2374780"/>
                  <a:gd name="connsiteY4" fmla="*/ 2374780 h 237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4780" h="2374780">
                    <a:moveTo>
                      <a:pt x="0" y="1187390"/>
                    </a:moveTo>
                    <a:cubicBezTo>
                      <a:pt x="0" y="531613"/>
                      <a:pt x="531613" y="0"/>
                      <a:pt x="1187390" y="0"/>
                    </a:cubicBezTo>
                    <a:cubicBezTo>
                      <a:pt x="1843167" y="0"/>
                      <a:pt x="2374780" y="531613"/>
                      <a:pt x="2374780" y="1187390"/>
                    </a:cubicBezTo>
                    <a:cubicBezTo>
                      <a:pt x="2374780" y="1843167"/>
                      <a:pt x="1843167" y="2374780"/>
                      <a:pt x="1187390" y="2374780"/>
                    </a:cubicBezTo>
                    <a:cubicBezTo>
                      <a:pt x="531613" y="2374780"/>
                      <a:pt x="0" y="1843167"/>
                      <a:pt x="0" y="1187390"/>
                    </a:cubicBezTo>
                    <a:close/>
                  </a:path>
                </a:pathLst>
              </a:custGeom>
              <a:solidFill>
                <a:srgbClr val="FFFFFF"/>
              </a:solidFill>
              <a:ln w="10133" cap="flat">
                <a:solidFill>
                  <a:srgbClr val="868686"/>
                </a:solidFill>
                <a:custDash>
                  <a:ds d="1100000" sp="500000"/>
                </a:custDash>
                <a:miter/>
              </a:ln>
            </p:spPr>
          </p:sp>
          <p:sp>
            <p:nvSpPr>
              <p:cNvPr id="36" name="41">
                <a:extLst>
                  <a:ext uri="{FF2B5EF4-FFF2-40B4-BE49-F238E27FC236}">
                    <a16:creationId xmlns:a16="http://schemas.microsoft.com/office/drawing/2014/main" id="{7D2BEF29-4560-44A6-8487-03CDE546495B}"/>
                  </a:ext>
                </a:extLst>
              </p:cNvPr>
              <p:cNvSpPr/>
              <p:nvPr/>
            </p:nvSpPr>
            <p:spPr>
              <a:xfrm>
                <a:off x="331524" y="1371566"/>
                <a:ext cx="2198657" cy="2198657"/>
              </a:xfrm>
              <a:custGeom>
                <a:avLst/>
                <a:gdLst/>
                <a:ahLst/>
                <a:cxnLst/>
                <a:rect l="l" t="t" r="r" b="b"/>
                <a:pathLst>
                  <a:path w="2198657" h="2198657">
                    <a:moveTo>
                      <a:pt x="1099329" y="2198657"/>
                    </a:moveTo>
                    <a:cubicBezTo>
                      <a:pt x="492442" y="2198657"/>
                      <a:pt x="0" y="1706677"/>
                      <a:pt x="0" y="1099329"/>
                    </a:cubicBezTo>
                    <a:cubicBezTo>
                      <a:pt x="0" y="492211"/>
                      <a:pt x="492211" y="0"/>
                      <a:pt x="1099329" y="0"/>
                    </a:cubicBezTo>
                    <a:cubicBezTo>
                      <a:pt x="1706677" y="0"/>
                      <a:pt x="2198657" y="492442"/>
                      <a:pt x="2198657" y="1099329"/>
                    </a:cubicBezTo>
                    <a:cubicBezTo>
                      <a:pt x="2198657" y="1706270"/>
                      <a:pt x="1706270" y="2198657"/>
                      <a:pt x="1099329" y="2198657"/>
                    </a:cubicBezTo>
                    <a:close/>
                    <a:moveTo>
                      <a:pt x="1099329" y="64565"/>
                    </a:moveTo>
                    <a:cubicBezTo>
                      <a:pt x="528280" y="64374"/>
                      <a:pt x="64883" y="527359"/>
                      <a:pt x="64566" y="1099329"/>
                    </a:cubicBezTo>
                    <a:cubicBezTo>
                      <a:pt x="64248" y="1670148"/>
                      <a:pt x="527130" y="2133647"/>
                      <a:pt x="1099329" y="2134091"/>
                    </a:cubicBezTo>
                    <a:cubicBezTo>
                      <a:pt x="1669918" y="2134538"/>
                      <a:pt x="2133520" y="1671758"/>
                      <a:pt x="2134091" y="1099329"/>
                    </a:cubicBezTo>
                    <a:cubicBezTo>
                      <a:pt x="2134094" y="528847"/>
                      <a:pt x="1671191" y="65327"/>
                      <a:pt x="1099329" y="64565"/>
                    </a:cubicBezTo>
                    <a:close/>
                  </a:path>
                </a:pathLst>
              </a:custGeom>
              <a:solidFill>
                <a:srgbClr val="D86162"/>
              </a:solidFill>
              <a:ln w="7600" cap="flat">
                <a:noFill/>
                <a:miter/>
              </a:ln>
            </p:spPr>
          </p:sp>
        </p:grpSp>
        <p:sp>
          <p:nvSpPr>
            <p:cNvPr id="25" name="TextBox 24">
              <a:extLst>
                <a:ext uri="{FF2B5EF4-FFF2-40B4-BE49-F238E27FC236}">
                  <a16:creationId xmlns:a16="http://schemas.microsoft.com/office/drawing/2014/main" id="{0D3348FB-8EE8-4A88-AECA-C85408147D26}"/>
                </a:ext>
              </a:extLst>
            </p:cNvPr>
            <p:cNvSpPr txBox="1"/>
            <p:nvPr/>
          </p:nvSpPr>
          <p:spPr>
            <a:xfrm>
              <a:off x="495207" y="2757834"/>
              <a:ext cx="2233948" cy="1378185"/>
            </a:xfrm>
            <a:prstGeom prst="rect">
              <a:avLst/>
            </a:prstGeom>
            <a:noFill/>
          </p:spPr>
          <p:txBody>
            <a:bodyPr wrap="square" rtlCol="0">
              <a:spAutoFit/>
            </a:bodyPr>
            <a:lstStyle/>
            <a:p>
              <a:pPr marL="180975" marR="0" lvl="0" indent="-180975" algn="l" defTabSz="457200" rtl="0" eaLnBrk="1" fontAlgn="auto" latinLnBrk="0" hangingPunct="1">
                <a:lnSpc>
                  <a:spcPts val="102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Nascent and Developing</a:t>
              </a:r>
              <a:r>
                <a:rPr kumimoji="0" lang="en-US" sz="1200" b="0" i="0" u="none" strike="noStrike" kern="1200" cap="none" spc="-3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institutions</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endParaRP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Fragile</a:t>
              </a:r>
              <a:r>
                <a:rPr kumimoji="0" lang="en-US" sz="1200" b="0" i="0" u="none" strike="noStrike" kern="1200" cap="none" spc="-1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environments</a:t>
              </a: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Food</a:t>
              </a:r>
              <a:r>
                <a:rPr kumimoji="0" lang="en-US" sz="1200" b="0" i="0" u="none" strike="noStrike" kern="1200" cap="none" spc="-2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&amp;</a:t>
              </a:r>
              <a:r>
                <a:rPr kumimoji="0" lang="en-US" sz="1200" b="0" i="0" u="none" strike="noStrike" kern="1200" cap="none" spc="-3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nutrition</a:t>
              </a:r>
              <a:r>
                <a:rPr kumimoji="0" lang="en-US" sz="1200" b="0" i="0" u="none" strike="noStrike" kern="1200" cap="none" spc="-2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insecurity</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endParaRP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Limited</a:t>
              </a:r>
              <a:r>
                <a:rPr kumimoji="0" lang="en-US" sz="1200" b="0" i="0" u="none" strike="noStrike" kern="1200" cap="none" spc="-1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market</a:t>
              </a:r>
              <a:r>
                <a:rPr kumimoji="0" lang="en-US" sz="1200" b="0" i="0" u="none" strike="noStrike" kern="1200" cap="none" spc="-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access</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endParaRPr>
            </a:p>
            <a:p>
              <a:pPr marL="180975" marR="426085"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Gender inequality &amp;</a:t>
              </a:r>
              <a:r>
                <a:rPr kumimoji="0" lang="en-US" sz="1200" b="0" i="0" u="none" strike="noStrike" kern="1200" cap="none" spc="-21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lang="en-US" sz="1200" dirty="0">
                  <a:solidFill>
                    <a:prstClr val="black"/>
                  </a:solidFill>
                  <a:latin typeface="Century Gothic" panose="020B0502020202020204" pitchFamily="34" charset="0"/>
                  <a:ea typeface="Calibri" panose="020F0502020204030204" pitchFamily="34" charset="0"/>
                  <a:cs typeface="Verdana" panose="020B0604030504040204" pitchFamily="34" charset="0"/>
                </a:rPr>
                <a:t>ex</a:t>
              </a:r>
              <a:r>
                <a:rPr kumimoji="0" lang="en-US" sz="1200" b="0" i="0" u="none" strike="noStrike" kern="1200" cap="none" spc="0" normalizeH="0" baseline="0" noProof="0" dirty="0" err="1">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clusive</a:t>
              </a:r>
              <a:r>
                <a:rPr kumimoji="0" lang="en-US" sz="1200" b="0" i="0" u="none" strike="noStrike" kern="1200" cap="none" spc="-1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societies</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endParaRPr>
            </a:p>
            <a:p>
              <a:pPr marL="180975" marR="133350" lvl="0" indent="-180975" algn="l" defTabSz="457200" rtl="0" eaLnBrk="1" fontAlgn="auto" latinLnBrk="0" hangingPunct="1">
                <a:lnSpc>
                  <a:spcPct val="97000"/>
                </a:lnSpc>
                <a:spcBef>
                  <a:spcPts val="5"/>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Technology</a:t>
              </a:r>
              <a:r>
                <a:rPr kumimoji="0" lang="en-US" sz="1200" b="0" i="0" u="none" strike="noStrike" kern="1200" cap="none" spc="-2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slow</a:t>
              </a:r>
              <a:r>
                <a:rPr kumimoji="0" lang="en-US" sz="1200" b="0" i="0" u="none" strike="noStrike" kern="1200" cap="none" spc="-2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&amp;</a:t>
              </a:r>
              <a:r>
                <a:rPr kumimoji="0" lang="en-US" sz="1200" b="0" i="0" u="none" strike="noStrike" kern="1200" cap="none" spc="-21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traditional</a:t>
              </a:r>
              <a:r>
                <a:rPr kumimoji="0" lang="en-US" sz="1200" b="0" i="0" u="none" strike="noStrike" kern="1200" cap="none" spc="-25"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societies</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endParaRPr>
            </a:p>
            <a:p>
              <a:pPr marL="180975" marR="0" lvl="0" indent="-180975" algn="l" defTabSz="457200" rtl="0" eaLnBrk="1" fontAlgn="auto" latinLnBrk="0" hangingPunct="1">
                <a:lnSpc>
                  <a:spcPct val="100000"/>
                </a:lnSpc>
                <a:spcBef>
                  <a:spcPts val="0"/>
                </a:spcBef>
                <a:spcAft>
                  <a:spcPts val="0"/>
                </a:spcAft>
                <a:buClrTx/>
                <a:buSzTx/>
                <a:buFontTx/>
                <a:buNone/>
                <a:tabLst/>
                <a:defRPr/>
              </a:pP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26" name="TextBox 25">
              <a:extLst>
                <a:ext uri="{FF2B5EF4-FFF2-40B4-BE49-F238E27FC236}">
                  <a16:creationId xmlns:a16="http://schemas.microsoft.com/office/drawing/2014/main" id="{1488DFEB-83DF-43D8-BFAB-8D07550D960C}"/>
                </a:ext>
              </a:extLst>
            </p:cNvPr>
            <p:cNvSpPr txBox="1"/>
            <p:nvPr/>
          </p:nvSpPr>
          <p:spPr>
            <a:xfrm>
              <a:off x="2722631" y="3434201"/>
              <a:ext cx="968148" cy="726045"/>
            </a:xfrm>
            <a:prstGeom prst="rect">
              <a:avLst/>
            </a:prstGeom>
            <a:noFill/>
          </p:spPr>
          <p:txBody>
            <a:bodyPr wrap="square" rtlCol="0">
              <a:spAutoFit/>
            </a:bodyPr>
            <a:lstStyle/>
            <a:p>
              <a:pPr marL="0" marR="0" lvl="0" indent="0" algn="ctr" defTabSz="457200" rtl="0" eaLnBrk="1" fontAlgn="auto" latinLnBrk="0" hangingPunct="1">
                <a:lnSpc>
                  <a:spcPts val="102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*Research</a:t>
              </a:r>
              <a:r>
                <a:rPr kumimoji="0" lang="en-US" sz="1200" b="0" i="0" u="none" strike="noStrike" kern="1200" cap="none" spc="-2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&amp;</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endParaRPr>
            </a:p>
            <a:p>
              <a:pPr marR="5080" algn="ctr">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consultancy</a:t>
              </a:r>
              <a:r>
                <a:rPr kumimoji="0" lang="en-US" sz="1200" b="0" i="0" u="none" strike="noStrike" kern="1200" cap="none" spc="5"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 *</a:t>
              </a:r>
              <a:r>
                <a:rPr lang="en-US" sz="1200" dirty="0">
                  <a:solidFill>
                    <a:prstClr val="black"/>
                  </a:solidFill>
                  <a:latin typeface="Century Gothic" panose="020B0502020202020204" pitchFamily="34" charset="0"/>
                  <a:ea typeface="Calibri" panose="020F0502020204030204" pitchFamily="34" charset="0"/>
                  <a:cs typeface="Verdana" panose="020B0604030504040204" pitchFamily="34" charset="0"/>
                </a:rPr>
                <a:t>Performance measurement </a:t>
              </a:r>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endParaRPr>
            </a:p>
            <a:p>
              <a:pPr marL="0" marR="5080" lvl="0" indent="0" algn="ctr" defTabSz="457200" rtl="0" eaLnBrk="1" fontAlgn="auto" latinLnBrk="0" hangingPunct="1">
                <a:lnSpc>
                  <a:spcPct val="100000"/>
                </a:lnSpc>
                <a:spcBef>
                  <a:spcPts val="0"/>
                </a:spcBef>
                <a:spcAft>
                  <a:spcPts val="0"/>
                </a:spcAft>
                <a:buClrTx/>
                <a:buSzTx/>
                <a:buFontTx/>
                <a:buNone/>
                <a:tabLst/>
                <a:defRPr/>
              </a:pP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endParaRPr>
            </a:p>
          </p:txBody>
        </p:sp>
        <p:grpSp>
          <p:nvGrpSpPr>
            <p:cNvPr id="27" name="Group 26">
              <a:extLst>
                <a:ext uri="{FF2B5EF4-FFF2-40B4-BE49-F238E27FC236}">
                  <a16:creationId xmlns:a16="http://schemas.microsoft.com/office/drawing/2014/main" id="{D58CD4B2-250D-45E9-B978-1BF15DF2A3D1}"/>
                </a:ext>
              </a:extLst>
            </p:cNvPr>
            <p:cNvGrpSpPr/>
            <p:nvPr/>
          </p:nvGrpSpPr>
          <p:grpSpPr>
            <a:xfrm>
              <a:off x="5254193" y="2888011"/>
              <a:ext cx="1205541" cy="1205541"/>
              <a:chOff x="3990671" y="2925805"/>
              <a:chExt cx="1541569" cy="1541569"/>
            </a:xfrm>
          </p:grpSpPr>
          <p:sp>
            <p:nvSpPr>
              <p:cNvPr id="33" name="Circle">
                <a:extLst>
                  <a:ext uri="{FF2B5EF4-FFF2-40B4-BE49-F238E27FC236}">
                    <a16:creationId xmlns:a16="http://schemas.microsoft.com/office/drawing/2014/main" id="{A9F771B2-1D96-46F7-A6BF-FBB392B0D81D}"/>
                  </a:ext>
                </a:extLst>
              </p:cNvPr>
              <p:cNvSpPr/>
              <p:nvPr/>
            </p:nvSpPr>
            <p:spPr>
              <a:xfrm>
                <a:off x="3990671" y="2925805"/>
                <a:ext cx="1541569" cy="1541569"/>
              </a:xfrm>
              <a:custGeom>
                <a:avLst/>
                <a:gdLst>
                  <a:gd name="connsiteX0" fmla="*/ 770784 w 1541569"/>
                  <a:gd name="connsiteY0" fmla="*/ 770784 h 1541569"/>
                  <a:gd name="connsiteX1" fmla="*/ 0 w 1541569"/>
                  <a:gd name="connsiteY1" fmla="*/ 770784 h 1541569"/>
                  <a:gd name="connsiteX2" fmla="*/ 770784 w 1541569"/>
                  <a:gd name="connsiteY2" fmla="*/ 0 h 1541569"/>
                  <a:gd name="connsiteX3" fmla="*/ 1541569 w 1541569"/>
                  <a:gd name="connsiteY3" fmla="*/ 770784 h 1541569"/>
                  <a:gd name="connsiteX4" fmla="*/ 770784 w 1541569"/>
                  <a:gd name="connsiteY4" fmla="*/ 1541569 h 1541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569" h="1541569">
                    <a:moveTo>
                      <a:pt x="0" y="770784"/>
                    </a:moveTo>
                    <a:cubicBezTo>
                      <a:pt x="0" y="345092"/>
                      <a:pt x="345092" y="0"/>
                      <a:pt x="770784" y="0"/>
                    </a:cubicBezTo>
                    <a:cubicBezTo>
                      <a:pt x="1196476" y="0"/>
                      <a:pt x="1541569" y="345092"/>
                      <a:pt x="1541569" y="770784"/>
                    </a:cubicBezTo>
                    <a:cubicBezTo>
                      <a:pt x="1541569" y="1196476"/>
                      <a:pt x="1196476" y="1541569"/>
                      <a:pt x="770784" y="1541569"/>
                    </a:cubicBezTo>
                    <a:cubicBezTo>
                      <a:pt x="345092" y="1541569"/>
                      <a:pt x="0" y="1196476"/>
                      <a:pt x="0" y="770784"/>
                    </a:cubicBezTo>
                    <a:close/>
                  </a:path>
                </a:pathLst>
              </a:custGeom>
              <a:solidFill>
                <a:srgbClr val="FFFFFF"/>
              </a:solidFill>
              <a:ln w="10133" cap="flat">
                <a:solidFill>
                  <a:srgbClr val="868686"/>
                </a:solidFill>
                <a:custDash>
                  <a:ds d="1100000" sp="500000"/>
                </a:custDash>
                <a:miter/>
              </a:ln>
            </p:spPr>
          </p:sp>
          <p:sp>
            <p:nvSpPr>
              <p:cNvPr id="34" name="41">
                <a:extLst>
                  <a:ext uri="{FF2B5EF4-FFF2-40B4-BE49-F238E27FC236}">
                    <a16:creationId xmlns:a16="http://schemas.microsoft.com/office/drawing/2014/main" id="{612A5374-018B-4F0D-AE50-5B93D97C5FD5}"/>
                  </a:ext>
                </a:extLst>
              </p:cNvPr>
              <p:cNvSpPr/>
              <p:nvPr/>
            </p:nvSpPr>
            <p:spPr>
              <a:xfrm>
                <a:off x="4056778" y="2986159"/>
                <a:ext cx="1416420" cy="1416420"/>
              </a:xfrm>
              <a:custGeom>
                <a:avLst/>
                <a:gdLst/>
                <a:ahLst/>
                <a:cxnLst/>
                <a:rect l="l" t="t" r="r" b="b"/>
                <a:pathLst>
                  <a:path w="1416420" h="1416420">
                    <a:moveTo>
                      <a:pt x="708210" y="1416420"/>
                    </a:moveTo>
                    <a:cubicBezTo>
                      <a:pt x="317241" y="1416420"/>
                      <a:pt x="0" y="1099476"/>
                      <a:pt x="0" y="708210"/>
                    </a:cubicBezTo>
                    <a:cubicBezTo>
                      <a:pt x="0" y="317092"/>
                      <a:pt x="317092" y="0"/>
                      <a:pt x="708210" y="0"/>
                    </a:cubicBezTo>
                    <a:cubicBezTo>
                      <a:pt x="1099476" y="0"/>
                      <a:pt x="1416420" y="317241"/>
                      <a:pt x="1416420" y="708210"/>
                    </a:cubicBezTo>
                    <a:cubicBezTo>
                      <a:pt x="1416420" y="1099214"/>
                      <a:pt x="1099214" y="1416420"/>
                      <a:pt x="708210" y="1416420"/>
                    </a:cubicBezTo>
                    <a:close/>
                    <a:moveTo>
                      <a:pt x="708210" y="41594"/>
                    </a:moveTo>
                    <a:cubicBezTo>
                      <a:pt x="340329" y="41471"/>
                      <a:pt x="41799" y="339735"/>
                      <a:pt x="41594" y="708210"/>
                    </a:cubicBezTo>
                    <a:cubicBezTo>
                      <a:pt x="41390" y="1075943"/>
                      <a:pt x="339588" y="1374539"/>
                      <a:pt x="708210" y="1374825"/>
                    </a:cubicBezTo>
                    <a:cubicBezTo>
                      <a:pt x="1075795" y="1375113"/>
                      <a:pt x="1374457" y="1076980"/>
                      <a:pt x="1374825" y="708210"/>
                    </a:cubicBezTo>
                    <a:cubicBezTo>
                      <a:pt x="1374826" y="340694"/>
                      <a:pt x="1076615" y="42085"/>
                      <a:pt x="708210" y="41594"/>
                    </a:cubicBezTo>
                    <a:close/>
                  </a:path>
                </a:pathLst>
              </a:custGeom>
              <a:solidFill>
                <a:schemeClr val="accent4"/>
              </a:solidFill>
              <a:ln w="7600" cap="flat">
                <a:noFill/>
                <a:miter/>
              </a:ln>
            </p:spPr>
          </p:sp>
        </p:grpSp>
        <p:sp>
          <p:nvSpPr>
            <p:cNvPr id="28" name="TextBox 27">
              <a:extLst>
                <a:ext uri="{FF2B5EF4-FFF2-40B4-BE49-F238E27FC236}">
                  <a16:creationId xmlns:a16="http://schemas.microsoft.com/office/drawing/2014/main" id="{247F651C-AF73-4A6F-A605-A3C02D3AD7A6}"/>
                </a:ext>
              </a:extLst>
            </p:cNvPr>
            <p:cNvSpPr txBox="1"/>
            <p:nvPr/>
          </p:nvSpPr>
          <p:spPr>
            <a:xfrm>
              <a:off x="4044543" y="3512506"/>
              <a:ext cx="1032258" cy="482704"/>
            </a:xfrm>
            <a:prstGeom prst="rect">
              <a:avLst/>
            </a:prstGeom>
            <a:noFill/>
          </p:spPr>
          <p:txBody>
            <a:bodyPr wrap="square" rtlCol="0">
              <a:spAutoFit/>
            </a:bodyPr>
            <a:lstStyle/>
            <a:p>
              <a:pPr marL="0" marR="11430" lvl="0" indent="0" algn="ctr" defTabSz="457200" rtl="0" eaLnBrk="1" fontAlgn="auto" latinLnBrk="0" hangingPunct="1">
                <a:lnSpc>
                  <a:spcPts val="102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Institutional</a:t>
              </a:r>
            </a:p>
            <a:p>
              <a:pPr marL="0" marR="11430" lvl="0" indent="0" algn="ctr" defTabSz="457200" rtl="0" eaLnBrk="1" fontAlgn="auto" latinLnBrk="0" hangingPunct="1">
                <a:lnSpc>
                  <a:spcPts val="1020"/>
                </a:lnSpc>
                <a:spcBef>
                  <a:spcPts val="0"/>
                </a:spcBef>
                <a:spcAft>
                  <a:spcPts val="0"/>
                </a:spcAft>
                <a:buClrTx/>
                <a:buSzTx/>
                <a:buFontTx/>
                <a:buNone/>
                <a:tabLst/>
                <a:defRPr/>
              </a:pPr>
              <a:r>
                <a:rPr kumimoji="0" lang="en-US" sz="1200" b="0" i="0" u="none" strike="noStrike" kern="1200" cap="none" spc="-5"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capacity</a:t>
              </a:r>
              <a:r>
                <a:rPr kumimoji="0" lang="en-US" sz="1200" b="0" i="0" u="none" strike="noStrike" kern="1200" cap="none" spc="-215"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 </a:t>
              </a:r>
              <a:r>
                <a:rPr kumimoji="0" lang="en-US" sz="1200" b="0" i="0" u="none" strike="noStrike" kern="1200" cap="none" spc="-5"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development</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endParaRPr>
            </a:p>
            <a:p>
              <a:pPr marL="0" marR="11430" lvl="0" indent="0" algn="ctr" defTabSz="457200" rtl="0" eaLnBrk="1" fontAlgn="auto" latinLnBrk="0" hangingPunct="1">
                <a:lnSpc>
                  <a:spcPts val="12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services</a:t>
              </a:r>
              <a:endParaRPr kumimoji="0" lang="x-none"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endParaRPr>
            </a:p>
          </p:txBody>
        </p:sp>
        <p:sp>
          <p:nvSpPr>
            <p:cNvPr id="29" name="TextBox 28">
              <a:extLst>
                <a:ext uri="{FF2B5EF4-FFF2-40B4-BE49-F238E27FC236}">
                  <a16:creationId xmlns:a16="http://schemas.microsoft.com/office/drawing/2014/main" id="{DBC36363-BDD2-4DAC-9028-6EA748B1A1D8}"/>
                </a:ext>
              </a:extLst>
            </p:cNvPr>
            <p:cNvSpPr txBox="1"/>
            <p:nvPr/>
          </p:nvSpPr>
          <p:spPr>
            <a:xfrm>
              <a:off x="5305890" y="3281500"/>
              <a:ext cx="1084200" cy="459748"/>
            </a:xfrm>
            <a:prstGeom prst="rect">
              <a:avLst/>
            </a:prstGeom>
            <a:noFill/>
          </p:spPr>
          <p:txBody>
            <a:bodyPr wrap="square" rtlCol="0">
              <a:spAutoFit/>
            </a:bodyPr>
            <a:lstStyle/>
            <a:p>
              <a:pPr marL="0" marR="11430" lvl="0" indent="0" algn="ctr" defTabSz="457200" rtl="0" eaLnBrk="1" fontAlgn="auto" latinLnBrk="0" hangingPunct="1">
                <a:lnSpc>
                  <a:spcPts val="102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Innovations &amp;</a:t>
              </a:r>
            </a:p>
            <a:p>
              <a:pPr marL="0" marR="11430" lvl="0" indent="0" algn="ctr" defTabSz="457200" rtl="0" eaLnBrk="1" fontAlgn="auto" latinLnBrk="0" hangingPunct="1">
                <a:lnSpc>
                  <a:spcPts val="102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Verdana" panose="020B0604030504040204" pitchFamily="34" charset="0"/>
                </a:rPr>
                <a:t>technologies for community development</a:t>
              </a:r>
            </a:p>
          </p:txBody>
        </p:sp>
        <p:sp>
          <p:nvSpPr>
            <p:cNvPr id="30" name="TextBox 29">
              <a:extLst>
                <a:ext uri="{FF2B5EF4-FFF2-40B4-BE49-F238E27FC236}">
                  <a16:creationId xmlns:a16="http://schemas.microsoft.com/office/drawing/2014/main" id="{627B15D5-359F-4CFE-A628-81B50B5D8BEB}"/>
                </a:ext>
              </a:extLst>
            </p:cNvPr>
            <p:cNvSpPr txBox="1"/>
            <p:nvPr/>
          </p:nvSpPr>
          <p:spPr>
            <a:xfrm>
              <a:off x="6694696" y="2131270"/>
              <a:ext cx="1988402" cy="1327847"/>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Information driven decisions</a:t>
              </a: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Environmental integrity</a:t>
              </a: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Inclusive societies</a:t>
              </a: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Food and nutrition secure communities</a:t>
              </a: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Market driven economies</a:t>
              </a: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Verdana" panose="020B0604030504040204" pitchFamily="34" charset="0"/>
                </a:rPr>
                <a:t>Effective private and public institutions</a:t>
              </a:r>
            </a:p>
            <a:p>
              <a:pPr marL="180975" marR="0" lvl="0" indent="-180975" algn="l" defTabSz="457200" rtl="0" eaLnBrk="1" fontAlgn="auto" latinLnBrk="0" hangingPunct="1">
                <a:lnSpc>
                  <a:spcPct val="100000"/>
                </a:lnSpc>
                <a:spcBef>
                  <a:spcPts val="0"/>
                </a:spcBef>
                <a:spcAft>
                  <a:spcPts val="0"/>
                </a:spcAft>
                <a:buClrTx/>
                <a:buSzPts val="1000"/>
                <a:buFont typeface="Calibri" panose="020F0502020204030204" pitchFamily="34" charset="0"/>
                <a:buChar char="-"/>
                <a:tabLst>
                  <a:tab pos="66040" algn="l"/>
                </a:tabLst>
                <a:defRPr/>
              </a:pPr>
              <a:r>
                <a:rPr lang="en-US" sz="1200" dirty="0">
                  <a:solidFill>
                    <a:prstClr val="black"/>
                  </a:solidFill>
                  <a:latin typeface="Century Gothic" panose="020B0502020202020204" pitchFamily="34" charset="0"/>
                  <a:ea typeface="Calibri" panose="020F0502020204030204" pitchFamily="34" charset="0"/>
                  <a:cs typeface="Verdana" panose="020B0604030504040204" pitchFamily="34" charset="0"/>
                </a:rPr>
                <a:t>Enhanced Performance</a:t>
              </a:r>
            </a:p>
          </p:txBody>
        </p:sp>
        <p:cxnSp>
          <p:nvCxnSpPr>
            <p:cNvPr id="31" name="Straight Connector 30">
              <a:extLst>
                <a:ext uri="{FF2B5EF4-FFF2-40B4-BE49-F238E27FC236}">
                  <a16:creationId xmlns:a16="http://schemas.microsoft.com/office/drawing/2014/main" id="{373D59AE-A368-43F2-9195-DE983FC46224}"/>
                </a:ext>
              </a:extLst>
            </p:cNvPr>
            <p:cNvCxnSpPr>
              <a:cxnSpLocks/>
            </p:cNvCxnSpPr>
            <p:nvPr/>
          </p:nvCxnSpPr>
          <p:spPr>
            <a:xfrm>
              <a:off x="2572238" y="4611849"/>
              <a:ext cx="0" cy="56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9515436-BF78-4A88-992E-0F34325FCEC2}"/>
                </a:ext>
              </a:extLst>
            </p:cNvPr>
            <p:cNvCxnSpPr>
              <a:cxnSpLocks/>
            </p:cNvCxnSpPr>
            <p:nvPr/>
          </p:nvCxnSpPr>
          <p:spPr>
            <a:xfrm>
              <a:off x="6667988" y="4621374"/>
              <a:ext cx="0" cy="5624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5" name="Title 1">
            <a:extLst>
              <a:ext uri="{FF2B5EF4-FFF2-40B4-BE49-F238E27FC236}">
                <a16:creationId xmlns:a16="http://schemas.microsoft.com/office/drawing/2014/main" id="{682489B7-4FA6-45AD-B5FD-6898D76ABD64}"/>
              </a:ext>
            </a:extLst>
          </p:cNvPr>
          <p:cNvSpPr txBox="1">
            <a:spLocks/>
          </p:cNvSpPr>
          <p:nvPr/>
        </p:nvSpPr>
        <p:spPr>
          <a:xfrm>
            <a:off x="533399" y="469746"/>
            <a:ext cx="7698450" cy="15375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2583D"/>
                </a:solidFill>
                <a:effectLst/>
                <a:uLnTx/>
                <a:uFillTx/>
                <a:latin typeface="Century Gothic" panose="020B0502020202020204" pitchFamily="34" charset="0"/>
              </a:rPr>
              <a:t>Strategic core competencies and outcome for society</a:t>
            </a:r>
            <a:endParaRPr kumimoji="0" lang="en-ID" sz="3600" b="1" i="0" u="none" strike="noStrike" kern="1200" cap="none" spc="0" normalizeH="0" baseline="0" noProof="0" dirty="0">
              <a:ln>
                <a:noFill/>
              </a:ln>
              <a:solidFill>
                <a:srgbClr val="E2583D"/>
              </a:solidFill>
              <a:effectLst/>
              <a:uLnTx/>
              <a:uFillTx/>
              <a:latin typeface="Century Gothic" panose="020B0502020202020204" pitchFamily="34" charset="0"/>
            </a:endParaRPr>
          </a:p>
        </p:txBody>
      </p:sp>
      <p:cxnSp>
        <p:nvCxnSpPr>
          <p:cNvPr id="46" name="Straight Connector 45">
            <a:extLst>
              <a:ext uri="{FF2B5EF4-FFF2-40B4-BE49-F238E27FC236}">
                <a16:creationId xmlns:a16="http://schemas.microsoft.com/office/drawing/2014/main" id="{58A6102E-8059-4216-BC38-834A69A4C627}"/>
              </a:ext>
            </a:extLst>
          </p:cNvPr>
          <p:cNvCxnSpPr>
            <a:cxnSpLocks/>
          </p:cNvCxnSpPr>
          <p:nvPr/>
        </p:nvCxnSpPr>
        <p:spPr>
          <a:xfrm>
            <a:off x="632556" y="1520870"/>
            <a:ext cx="486981" cy="0"/>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535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6D46367-1D31-4BAE-8C20-F3A9013CAB16}"/>
              </a:ext>
            </a:extLst>
          </p:cNvPr>
          <p:cNvGrpSpPr/>
          <p:nvPr/>
        </p:nvGrpSpPr>
        <p:grpSpPr>
          <a:xfrm>
            <a:off x="757525" y="250853"/>
            <a:ext cx="10520075" cy="6487611"/>
            <a:chOff x="322180" y="1603158"/>
            <a:chExt cx="8565948" cy="5282522"/>
          </a:xfrm>
        </p:grpSpPr>
        <p:grpSp>
          <p:nvGrpSpPr>
            <p:cNvPr id="11" name="Group 10">
              <a:extLst>
                <a:ext uri="{FF2B5EF4-FFF2-40B4-BE49-F238E27FC236}">
                  <a16:creationId xmlns:a16="http://schemas.microsoft.com/office/drawing/2014/main" id="{CB974090-3348-4E2A-AFBA-ADBBA5D89A73}"/>
                </a:ext>
              </a:extLst>
            </p:cNvPr>
            <p:cNvGrpSpPr/>
            <p:nvPr/>
          </p:nvGrpSpPr>
          <p:grpSpPr>
            <a:xfrm>
              <a:off x="2965919" y="2839741"/>
              <a:ext cx="3115790" cy="3064314"/>
              <a:chOff x="2787370" y="2311543"/>
              <a:chExt cx="3427369" cy="3370745"/>
            </a:xfrm>
          </p:grpSpPr>
          <p:sp>
            <p:nvSpPr>
              <p:cNvPr id="82" name="Freeform 52">
                <a:extLst>
                  <a:ext uri="{FF2B5EF4-FFF2-40B4-BE49-F238E27FC236}">
                    <a16:creationId xmlns:a16="http://schemas.microsoft.com/office/drawing/2014/main" id="{836DB04E-6C73-4D22-AC3F-D46C31B8E3D8}"/>
                  </a:ext>
                </a:extLst>
              </p:cNvPr>
              <p:cNvSpPr>
                <a:spLocks/>
              </p:cNvSpPr>
              <p:nvPr/>
            </p:nvSpPr>
            <p:spPr bwMode="auto">
              <a:xfrm>
                <a:off x="3276995" y="3360737"/>
                <a:ext cx="1247708" cy="2321551"/>
              </a:xfrm>
              <a:custGeom>
                <a:avLst/>
                <a:gdLst>
                  <a:gd name="T0" fmla="*/ 792 w 792"/>
                  <a:gd name="T1" fmla="*/ 1302 h 1474"/>
                  <a:gd name="T2" fmla="*/ 149 w 792"/>
                  <a:gd name="T3" fmla="*/ 1185 h 1474"/>
                  <a:gd name="T4" fmla="*/ 29 w 792"/>
                  <a:gd name="T5" fmla="*/ 717 h 1474"/>
                  <a:gd name="T6" fmla="*/ 179 w 792"/>
                  <a:gd name="T7" fmla="*/ 73 h 1474"/>
                  <a:gd name="T8" fmla="*/ 608 w 792"/>
                  <a:gd name="T9" fmla="*/ 33 h 1474"/>
                  <a:gd name="T10" fmla="*/ 239 w 792"/>
                  <a:gd name="T11" fmla="*/ 966 h 1474"/>
                  <a:gd name="T12" fmla="*/ 758 w 792"/>
                  <a:gd name="T13" fmla="*/ 1290 h 1474"/>
                  <a:gd name="T14" fmla="*/ 792 w 792"/>
                  <a:gd name="T15" fmla="*/ 1302 h 14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 h="1474">
                    <a:moveTo>
                      <a:pt x="792" y="1302"/>
                    </a:moveTo>
                    <a:cubicBezTo>
                      <a:pt x="792" y="1302"/>
                      <a:pt x="365" y="1459"/>
                      <a:pt x="149" y="1185"/>
                    </a:cubicBezTo>
                    <a:cubicBezTo>
                      <a:pt x="52" y="1062"/>
                      <a:pt x="54" y="905"/>
                      <a:pt x="29" y="717"/>
                    </a:cubicBezTo>
                    <a:cubicBezTo>
                      <a:pt x="0" y="495"/>
                      <a:pt x="95" y="219"/>
                      <a:pt x="179" y="73"/>
                    </a:cubicBezTo>
                    <a:cubicBezTo>
                      <a:pt x="179" y="73"/>
                      <a:pt x="352" y="0"/>
                      <a:pt x="608" y="33"/>
                    </a:cubicBezTo>
                    <a:cubicBezTo>
                      <a:pt x="608" y="33"/>
                      <a:pt x="216" y="534"/>
                      <a:pt x="239" y="966"/>
                    </a:cubicBezTo>
                    <a:cubicBezTo>
                      <a:pt x="239" y="966"/>
                      <a:pt x="232" y="1474"/>
                      <a:pt x="758" y="1290"/>
                    </a:cubicBezTo>
                    <a:lnTo>
                      <a:pt x="792" y="130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nvGrpSpPr>
              <p:cNvPr id="83" name="Group 82">
                <a:extLst>
                  <a:ext uri="{FF2B5EF4-FFF2-40B4-BE49-F238E27FC236}">
                    <a16:creationId xmlns:a16="http://schemas.microsoft.com/office/drawing/2014/main" id="{0E29E5EF-3194-4794-ACC4-059AA5296765}"/>
                  </a:ext>
                </a:extLst>
              </p:cNvPr>
              <p:cNvGrpSpPr/>
              <p:nvPr/>
            </p:nvGrpSpPr>
            <p:grpSpPr>
              <a:xfrm>
                <a:off x="2983887" y="2566680"/>
                <a:ext cx="2930416" cy="3007025"/>
                <a:chOff x="2983887" y="2297131"/>
                <a:chExt cx="2930416" cy="3007025"/>
              </a:xfrm>
            </p:grpSpPr>
            <p:sp>
              <p:nvSpPr>
                <p:cNvPr id="98" name="Freeform 45">
                  <a:extLst>
                    <a:ext uri="{FF2B5EF4-FFF2-40B4-BE49-F238E27FC236}">
                      <a16:creationId xmlns:a16="http://schemas.microsoft.com/office/drawing/2014/main" id="{9ABD1A62-8CF1-4ECA-808C-5E7E989D83CA}"/>
                    </a:ext>
                  </a:extLst>
                </p:cNvPr>
                <p:cNvSpPr>
                  <a:spLocks/>
                </p:cNvSpPr>
                <p:nvPr/>
              </p:nvSpPr>
              <p:spPr bwMode="auto">
                <a:xfrm>
                  <a:off x="2983887" y="3338331"/>
                  <a:ext cx="408354" cy="836025"/>
                </a:xfrm>
                <a:custGeom>
                  <a:avLst/>
                  <a:gdLst>
                    <a:gd name="T0" fmla="*/ 215 w 259"/>
                    <a:gd name="T1" fmla="*/ 0 h 531"/>
                    <a:gd name="T2" fmla="*/ 218 w 259"/>
                    <a:gd name="T3" fmla="*/ 531 h 531"/>
                    <a:gd name="T4" fmla="*/ 259 w 259"/>
                    <a:gd name="T5" fmla="*/ 199 h 531"/>
                    <a:gd name="T6" fmla="*/ 215 w 259"/>
                    <a:gd name="T7" fmla="*/ 0 h 531"/>
                  </a:gdLst>
                  <a:ahLst/>
                  <a:cxnLst>
                    <a:cxn ang="0">
                      <a:pos x="T0" y="T1"/>
                    </a:cxn>
                    <a:cxn ang="0">
                      <a:pos x="T2" y="T3"/>
                    </a:cxn>
                    <a:cxn ang="0">
                      <a:pos x="T4" y="T5"/>
                    </a:cxn>
                    <a:cxn ang="0">
                      <a:pos x="T6" y="T7"/>
                    </a:cxn>
                  </a:cxnLst>
                  <a:rect l="0" t="0" r="r" b="b"/>
                  <a:pathLst>
                    <a:path w="259" h="531">
                      <a:moveTo>
                        <a:pt x="215" y="0"/>
                      </a:moveTo>
                      <a:cubicBezTo>
                        <a:pt x="106" y="87"/>
                        <a:pt x="0" y="257"/>
                        <a:pt x="218" y="531"/>
                      </a:cubicBezTo>
                      <a:cubicBezTo>
                        <a:pt x="202" y="384"/>
                        <a:pt x="259" y="199"/>
                        <a:pt x="259" y="199"/>
                      </a:cubicBezTo>
                      <a:cubicBezTo>
                        <a:pt x="207" y="139"/>
                        <a:pt x="215" y="0"/>
                        <a:pt x="215" y="0"/>
                      </a:cubicBezTo>
                      <a:close/>
                    </a:path>
                  </a:pathLst>
                </a:custGeom>
                <a:solidFill>
                  <a:srgbClr val="AFABA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99" name="Freeform 46">
                  <a:extLst>
                    <a:ext uri="{FF2B5EF4-FFF2-40B4-BE49-F238E27FC236}">
                      <a16:creationId xmlns:a16="http://schemas.microsoft.com/office/drawing/2014/main" id="{A670A15B-4EF7-4490-B2E0-FE12CF1C07E4}"/>
                    </a:ext>
                  </a:extLst>
                </p:cNvPr>
                <p:cNvSpPr>
                  <a:spLocks/>
                </p:cNvSpPr>
                <p:nvPr/>
              </p:nvSpPr>
              <p:spPr bwMode="auto">
                <a:xfrm>
                  <a:off x="3699337" y="4878482"/>
                  <a:ext cx="774739" cy="425674"/>
                </a:xfrm>
                <a:custGeom>
                  <a:avLst/>
                  <a:gdLst>
                    <a:gd name="T0" fmla="*/ 0 w 492"/>
                    <a:gd name="T1" fmla="*/ 0 h 270"/>
                    <a:gd name="T2" fmla="*/ 492 w 492"/>
                    <a:gd name="T3" fmla="*/ 155 h 270"/>
                    <a:gd name="T4" fmla="*/ 208 w 492"/>
                    <a:gd name="T5" fmla="*/ 11 h 270"/>
                    <a:gd name="T6" fmla="*/ 0 w 492"/>
                    <a:gd name="T7" fmla="*/ 0 h 270"/>
                  </a:gdLst>
                  <a:ahLst/>
                  <a:cxnLst>
                    <a:cxn ang="0">
                      <a:pos x="T0" y="T1"/>
                    </a:cxn>
                    <a:cxn ang="0">
                      <a:pos x="T2" y="T3"/>
                    </a:cxn>
                    <a:cxn ang="0">
                      <a:pos x="T4" y="T5"/>
                    </a:cxn>
                    <a:cxn ang="0">
                      <a:pos x="T6" y="T7"/>
                    </a:cxn>
                  </a:cxnLst>
                  <a:rect l="0" t="0" r="r" b="b"/>
                  <a:pathLst>
                    <a:path w="492" h="270">
                      <a:moveTo>
                        <a:pt x="0" y="0"/>
                      </a:moveTo>
                      <a:cubicBezTo>
                        <a:pt x="47" y="132"/>
                        <a:pt x="161" y="270"/>
                        <a:pt x="492" y="155"/>
                      </a:cubicBezTo>
                      <a:cubicBezTo>
                        <a:pt x="362" y="106"/>
                        <a:pt x="208" y="11"/>
                        <a:pt x="208" y="11"/>
                      </a:cubicBezTo>
                      <a:cubicBezTo>
                        <a:pt x="134" y="40"/>
                        <a:pt x="1" y="0"/>
                        <a:pt x="0"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100" name="Freeform 47">
                  <a:extLst>
                    <a:ext uri="{FF2B5EF4-FFF2-40B4-BE49-F238E27FC236}">
                      <a16:creationId xmlns:a16="http://schemas.microsoft.com/office/drawing/2014/main" id="{C0BD1B20-43CE-45F9-A851-0D2ACAE31664}"/>
                    </a:ext>
                  </a:extLst>
                </p:cNvPr>
                <p:cNvSpPr>
                  <a:spLocks/>
                </p:cNvSpPr>
                <p:nvPr/>
              </p:nvSpPr>
              <p:spPr bwMode="auto">
                <a:xfrm>
                  <a:off x="3869206" y="2297131"/>
                  <a:ext cx="798720" cy="645505"/>
                </a:xfrm>
                <a:custGeom>
                  <a:avLst/>
                  <a:gdLst>
                    <a:gd name="T0" fmla="*/ 507 w 507"/>
                    <a:gd name="T1" fmla="*/ 133 h 410"/>
                    <a:gd name="T2" fmla="*/ 0 w 507"/>
                    <a:gd name="T3" fmla="*/ 304 h 410"/>
                    <a:gd name="T4" fmla="*/ 328 w 507"/>
                    <a:gd name="T5" fmla="*/ 239 h 410"/>
                    <a:gd name="T6" fmla="*/ 507 w 507"/>
                    <a:gd name="T7" fmla="*/ 133 h 410"/>
                  </a:gdLst>
                  <a:ahLst/>
                  <a:cxnLst>
                    <a:cxn ang="0">
                      <a:pos x="T0" y="T1"/>
                    </a:cxn>
                    <a:cxn ang="0">
                      <a:pos x="T2" y="T3"/>
                    </a:cxn>
                    <a:cxn ang="0">
                      <a:pos x="T4" y="T5"/>
                    </a:cxn>
                    <a:cxn ang="0">
                      <a:pos x="T6" y="T7"/>
                    </a:cxn>
                  </a:cxnLst>
                  <a:rect l="0" t="0" r="r" b="b"/>
                  <a:pathLst>
                    <a:path w="507" h="410">
                      <a:moveTo>
                        <a:pt x="507" y="133"/>
                      </a:moveTo>
                      <a:cubicBezTo>
                        <a:pt x="384" y="53"/>
                        <a:pt x="200" y="0"/>
                        <a:pt x="0" y="304"/>
                      </a:cubicBezTo>
                      <a:cubicBezTo>
                        <a:pt x="238" y="410"/>
                        <a:pt x="328" y="239"/>
                        <a:pt x="328" y="239"/>
                      </a:cubicBezTo>
                      <a:cubicBezTo>
                        <a:pt x="369" y="171"/>
                        <a:pt x="507" y="133"/>
                        <a:pt x="507" y="133"/>
                      </a:cubicBezTo>
                      <a:close/>
                    </a:path>
                  </a:pathLst>
                </a:custGeom>
                <a:solidFill>
                  <a:srgbClr val="25232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101" name="Freeform 48">
                  <a:extLst>
                    <a:ext uri="{FF2B5EF4-FFF2-40B4-BE49-F238E27FC236}">
                      <a16:creationId xmlns:a16="http://schemas.microsoft.com/office/drawing/2014/main" id="{8053B348-15C9-42DF-A89F-BE31D246BACB}"/>
                    </a:ext>
                  </a:extLst>
                </p:cNvPr>
                <p:cNvSpPr>
                  <a:spLocks/>
                </p:cNvSpPr>
                <p:nvPr/>
              </p:nvSpPr>
              <p:spPr bwMode="auto">
                <a:xfrm>
                  <a:off x="5374051" y="2868692"/>
                  <a:ext cx="540252" cy="648835"/>
                </a:xfrm>
                <a:custGeom>
                  <a:avLst/>
                  <a:gdLst>
                    <a:gd name="T0" fmla="*/ 309 w 343"/>
                    <a:gd name="T1" fmla="*/ 412 h 412"/>
                    <a:gd name="T2" fmla="*/ 0 w 343"/>
                    <a:gd name="T3" fmla="*/ 0 h 412"/>
                    <a:gd name="T4" fmla="*/ 159 w 343"/>
                    <a:gd name="T5" fmla="*/ 289 h 412"/>
                    <a:gd name="T6" fmla="*/ 309 w 343"/>
                    <a:gd name="T7" fmla="*/ 412 h 412"/>
                  </a:gdLst>
                  <a:ahLst/>
                  <a:cxnLst>
                    <a:cxn ang="0">
                      <a:pos x="T0" y="T1"/>
                    </a:cxn>
                    <a:cxn ang="0">
                      <a:pos x="T2" y="T3"/>
                    </a:cxn>
                    <a:cxn ang="0">
                      <a:pos x="T4" y="T5"/>
                    </a:cxn>
                    <a:cxn ang="0">
                      <a:pos x="T6" y="T7"/>
                    </a:cxn>
                  </a:cxnLst>
                  <a:rect l="0" t="0" r="r" b="b"/>
                  <a:pathLst>
                    <a:path w="343" h="412">
                      <a:moveTo>
                        <a:pt x="309" y="412"/>
                      </a:moveTo>
                      <a:cubicBezTo>
                        <a:pt x="343" y="306"/>
                        <a:pt x="336" y="98"/>
                        <a:pt x="0" y="0"/>
                      </a:cubicBezTo>
                      <a:cubicBezTo>
                        <a:pt x="46" y="153"/>
                        <a:pt x="56" y="215"/>
                        <a:pt x="159" y="289"/>
                      </a:cubicBezTo>
                      <a:cubicBezTo>
                        <a:pt x="237" y="308"/>
                        <a:pt x="309" y="411"/>
                        <a:pt x="309" y="412"/>
                      </a:cubicBezTo>
                      <a:close/>
                    </a:path>
                  </a:pathLst>
                </a:custGeom>
                <a:solidFill>
                  <a:srgbClr val="76717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102" name="Freeform 49">
                  <a:extLst>
                    <a:ext uri="{FF2B5EF4-FFF2-40B4-BE49-F238E27FC236}">
                      <a16:creationId xmlns:a16="http://schemas.microsoft.com/office/drawing/2014/main" id="{E1E96F96-F6A6-4771-A09C-EC2627D751DF}"/>
                    </a:ext>
                  </a:extLst>
                </p:cNvPr>
                <p:cNvSpPr>
                  <a:spLocks/>
                </p:cNvSpPr>
                <p:nvPr/>
              </p:nvSpPr>
              <p:spPr bwMode="auto">
                <a:xfrm>
                  <a:off x="5271463" y="4355550"/>
                  <a:ext cx="482296" cy="634845"/>
                </a:xfrm>
                <a:custGeom>
                  <a:avLst/>
                  <a:gdLst>
                    <a:gd name="T0" fmla="*/ 0 w 306"/>
                    <a:gd name="T1" fmla="*/ 403 h 403"/>
                    <a:gd name="T2" fmla="*/ 294 w 306"/>
                    <a:gd name="T3" fmla="*/ 0 h 403"/>
                    <a:gd name="T4" fmla="*/ 78 w 306"/>
                    <a:gd name="T5" fmla="*/ 219 h 403"/>
                    <a:gd name="T6" fmla="*/ 0 w 306"/>
                    <a:gd name="T7" fmla="*/ 403 h 403"/>
                  </a:gdLst>
                  <a:ahLst/>
                  <a:cxnLst>
                    <a:cxn ang="0">
                      <a:pos x="T0" y="T1"/>
                    </a:cxn>
                    <a:cxn ang="0">
                      <a:pos x="T2" y="T3"/>
                    </a:cxn>
                    <a:cxn ang="0">
                      <a:pos x="T4" y="T5"/>
                    </a:cxn>
                    <a:cxn ang="0">
                      <a:pos x="T6" y="T7"/>
                    </a:cxn>
                  </a:cxnLst>
                  <a:rect l="0" t="0" r="r" b="b"/>
                  <a:pathLst>
                    <a:path w="306" h="403">
                      <a:moveTo>
                        <a:pt x="0" y="403"/>
                      </a:moveTo>
                      <a:cubicBezTo>
                        <a:pt x="140" y="398"/>
                        <a:pt x="306" y="350"/>
                        <a:pt x="294" y="0"/>
                      </a:cubicBezTo>
                      <a:cubicBezTo>
                        <a:pt x="228" y="64"/>
                        <a:pt x="78" y="219"/>
                        <a:pt x="78" y="219"/>
                      </a:cubicBezTo>
                      <a:cubicBezTo>
                        <a:pt x="84" y="298"/>
                        <a:pt x="0" y="403"/>
                        <a:pt x="0" y="403"/>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sp>
            <p:nvSpPr>
              <p:cNvPr id="84" name="Freeform 51">
                <a:extLst>
                  <a:ext uri="{FF2B5EF4-FFF2-40B4-BE49-F238E27FC236}">
                    <a16:creationId xmlns:a16="http://schemas.microsoft.com/office/drawing/2014/main" id="{7A2AE70B-6039-4207-B80E-B049DA01374A}"/>
                  </a:ext>
                </a:extLst>
              </p:cNvPr>
              <p:cNvSpPr>
                <a:spLocks/>
              </p:cNvSpPr>
              <p:nvPr/>
            </p:nvSpPr>
            <p:spPr bwMode="auto">
              <a:xfrm>
                <a:off x="2787370" y="2925737"/>
                <a:ext cx="2348863" cy="1576789"/>
              </a:xfrm>
              <a:custGeom>
                <a:avLst/>
                <a:gdLst>
                  <a:gd name="T0" fmla="*/ 341 w 1491"/>
                  <a:gd name="T1" fmla="*/ 1001 h 1001"/>
                  <a:gd name="T2" fmla="*/ 235 w 1491"/>
                  <a:gd name="T3" fmla="*/ 356 h 1001"/>
                  <a:gd name="T4" fmla="*/ 665 w 1491"/>
                  <a:gd name="T5" fmla="*/ 80 h 1001"/>
                  <a:gd name="T6" fmla="*/ 1324 w 1491"/>
                  <a:gd name="T7" fmla="*/ 30 h 1001"/>
                  <a:gd name="T8" fmla="*/ 1491 w 1491"/>
                  <a:gd name="T9" fmla="*/ 412 h 1001"/>
                  <a:gd name="T10" fmla="*/ 473 w 1491"/>
                  <a:gd name="T11" fmla="*/ 360 h 1001"/>
                  <a:gd name="T12" fmla="*/ 347 w 1491"/>
                  <a:gd name="T13" fmla="*/ 966 h 1001"/>
                  <a:gd name="T14" fmla="*/ 341 w 1491"/>
                  <a:gd name="T15" fmla="*/ 1001 h 10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1" h="1001">
                    <a:moveTo>
                      <a:pt x="341" y="1001"/>
                    </a:moveTo>
                    <a:cubicBezTo>
                      <a:pt x="341" y="1001"/>
                      <a:pt x="48" y="651"/>
                      <a:pt x="235" y="356"/>
                    </a:cubicBezTo>
                    <a:cubicBezTo>
                      <a:pt x="319" y="225"/>
                      <a:pt x="482" y="135"/>
                      <a:pt x="665" y="80"/>
                    </a:cubicBezTo>
                    <a:cubicBezTo>
                      <a:pt x="891" y="13"/>
                      <a:pt x="1158" y="0"/>
                      <a:pt x="1324" y="30"/>
                    </a:cubicBezTo>
                    <a:cubicBezTo>
                      <a:pt x="1324" y="30"/>
                      <a:pt x="1462" y="194"/>
                      <a:pt x="1491" y="412"/>
                    </a:cubicBezTo>
                    <a:cubicBezTo>
                      <a:pt x="1491" y="412"/>
                      <a:pt x="847" y="221"/>
                      <a:pt x="473" y="360"/>
                    </a:cubicBezTo>
                    <a:cubicBezTo>
                      <a:pt x="473" y="360"/>
                      <a:pt x="0" y="531"/>
                      <a:pt x="347" y="966"/>
                    </a:cubicBezTo>
                    <a:lnTo>
                      <a:pt x="341" y="1001"/>
                    </a:lnTo>
                    <a:close/>
                  </a:path>
                </a:pathLst>
              </a:cu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nvGrpSpPr>
              <p:cNvPr id="85" name="Group 84">
                <a:extLst>
                  <a:ext uri="{FF2B5EF4-FFF2-40B4-BE49-F238E27FC236}">
                    <a16:creationId xmlns:a16="http://schemas.microsoft.com/office/drawing/2014/main" id="{6171FC60-EDB0-4901-9785-287F6E8B00B8}"/>
                  </a:ext>
                </a:extLst>
              </p:cNvPr>
              <p:cNvGrpSpPr/>
              <p:nvPr/>
            </p:nvGrpSpPr>
            <p:grpSpPr>
              <a:xfrm>
                <a:off x="3636052" y="2311543"/>
                <a:ext cx="2578687" cy="3225522"/>
                <a:chOff x="3636052" y="2311543"/>
                <a:chExt cx="2578687" cy="3225522"/>
              </a:xfrm>
            </p:grpSpPr>
            <p:sp>
              <p:nvSpPr>
                <p:cNvPr id="86" name="Line 50">
                  <a:extLst>
                    <a:ext uri="{FF2B5EF4-FFF2-40B4-BE49-F238E27FC236}">
                      <a16:creationId xmlns:a16="http://schemas.microsoft.com/office/drawing/2014/main" id="{9B5844CD-E83B-4C39-A721-50FF15376AED}"/>
                    </a:ext>
                  </a:extLst>
                </p:cNvPr>
                <p:cNvSpPr>
                  <a:spLocks noChangeShapeType="1"/>
                </p:cNvSpPr>
                <p:nvPr/>
              </p:nvSpPr>
              <p:spPr bwMode="auto">
                <a:xfrm>
                  <a:off x="5033645" y="4497863"/>
                  <a:ext cx="0" cy="0"/>
                </a:xfrm>
                <a:prstGeom prst="line">
                  <a:avLst/>
                </a:prstGeom>
                <a:noFill/>
                <a:ln w="14288" cap="flat">
                  <a:solidFill>
                    <a:srgbClr val="ED1C24"/>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87" name="Line 54">
                  <a:extLst>
                    <a:ext uri="{FF2B5EF4-FFF2-40B4-BE49-F238E27FC236}">
                      <a16:creationId xmlns:a16="http://schemas.microsoft.com/office/drawing/2014/main" id="{28FFF370-F311-4B41-A988-899EC811DA5C}"/>
                    </a:ext>
                  </a:extLst>
                </p:cNvPr>
                <p:cNvSpPr>
                  <a:spLocks noChangeShapeType="1"/>
                </p:cNvSpPr>
                <p:nvPr/>
              </p:nvSpPr>
              <p:spPr bwMode="auto">
                <a:xfrm>
                  <a:off x="3953142" y="4113492"/>
                  <a:ext cx="0" cy="0"/>
                </a:xfrm>
                <a:prstGeom prst="line">
                  <a:avLst/>
                </a:prstGeom>
                <a:noFill/>
                <a:ln w="14288" cap="flat">
                  <a:solidFill>
                    <a:srgbClr val="ED1C24"/>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88" name="Freeform 56">
                  <a:extLst>
                    <a:ext uri="{FF2B5EF4-FFF2-40B4-BE49-F238E27FC236}">
                      <a16:creationId xmlns:a16="http://schemas.microsoft.com/office/drawing/2014/main" id="{372EAD53-8BA2-4282-92D2-A134F57ADA86}"/>
                    </a:ext>
                  </a:extLst>
                </p:cNvPr>
                <p:cNvSpPr>
                  <a:spLocks/>
                </p:cNvSpPr>
                <p:nvPr/>
              </p:nvSpPr>
              <p:spPr bwMode="auto">
                <a:xfrm>
                  <a:off x="3636052" y="4208086"/>
                  <a:ext cx="2206972" cy="1328979"/>
                </a:xfrm>
                <a:custGeom>
                  <a:avLst/>
                  <a:gdLst>
                    <a:gd name="T0" fmla="*/ 1353 w 1401"/>
                    <a:gd name="T1" fmla="*/ 229 h 844"/>
                    <a:gd name="T2" fmla="*/ 1075 w 1401"/>
                    <a:gd name="T3" fmla="*/ 789 h 844"/>
                    <a:gd name="T4" fmla="*/ 551 w 1401"/>
                    <a:gd name="T5" fmla="*/ 761 h 844"/>
                    <a:gd name="T6" fmla="*/ 9 w 1401"/>
                    <a:gd name="T7" fmla="*/ 419 h 844"/>
                    <a:gd name="T8" fmla="*/ 88 w 1401"/>
                    <a:gd name="T9" fmla="*/ 0 h 844"/>
                    <a:gd name="T10" fmla="*/ 863 w 1401"/>
                    <a:gd name="T11" fmla="*/ 641 h 844"/>
                    <a:gd name="T12" fmla="*/ 1329 w 1401"/>
                    <a:gd name="T13" fmla="*/ 260 h 844"/>
                    <a:gd name="T14" fmla="*/ 1353 w 1401"/>
                    <a:gd name="T15" fmla="*/ 229 h 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1" h="844">
                      <a:moveTo>
                        <a:pt x="1353" y="229"/>
                      </a:moveTo>
                      <a:cubicBezTo>
                        <a:pt x="1353" y="229"/>
                        <a:pt x="1401" y="664"/>
                        <a:pt x="1075" y="789"/>
                      </a:cubicBezTo>
                      <a:cubicBezTo>
                        <a:pt x="929" y="844"/>
                        <a:pt x="730" y="826"/>
                        <a:pt x="551" y="761"/>
                      </a:cubicBezTo>
                      <a:cubicBezTo>
                        <a:pt x="329" y="680"/>
                        <a:pt x="123" y="543"/>
                        <a:pt x="9" y="419"/>
                      </a:cubicBezTo>
                      <a:cubicBezTo>
                        <a:pt x="9" y="419"/>
                        <a:pt x="0" y="167"/>
                        <a:pt x="88" y="0"/>
                      </a:cubicBezTo>
                      <a:cubicBezTo>
                        <a:pt x="88" y="0"/>
                        <a:pt x="480" y="528"/>
                        <a:pt x="863" y="641"/>
                      </a:cubicBezTo>
                      <a:cubicBezTo>
                        <a:pt x="863" y="641"/>
                        <a:pt x="1347" y="817"/>
                        <a:pt x="1329" y="260"/>
                      </a:cubicBezTo>
                      <a:lnTo>
                        <a:pt x="1353" y="22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89" name="Freeform 55">
                  <a:extLst>
                    <a:ext uri="{FF2B5EF4-FFF2-40B4-BE49-F238E27FC236}">
                      <a16:creationId xmlns:a16="http://schemas.microsoft.com/office/drawing/2014/main" id="{3EF4B2C7-28A4-4607-9D78-5C3EECB11B6E}"/>
                    </a:ext>
                  </a:extLst>
                </p:cNvPr>
                <p:cNvSpPr>
                  <a:spLocks/>
                </p:cNvSpPr>
                <p:nvPr/>
              </p:nvSpPr>
              <p:spPr bwMode="auto">
                <a:xfrm>
                  <a:off x="4425446" y="3078287"/>
                  <a:ext cx="1789293" cy="2142355"/>
                </a:xfrm>
                <a:custGeom>
                  <a:avLst/>
                  <a:gdLst>
                    <a:gd name="T0" fmla="*/ 575 w 1136"/>
                    <a:gd name="T1" fmla="*/ 0 h 1360"/>
                    <a:gd name="T2" fmla="*/ 1047 w 1136"/>
                    <a:gd name="T3" fmla="*/ 496 h 1360"/>
                    <a:gd name="T4" fmla="*/ 847 w 1136"/>
                    <a:gd name="T5" fmla="*/ 962 h 1360"/>
                    <a:gd name="T6" fmla="*/ 368 w 1136"/>
                    <a:gd name="T7" fmla="*/ 1360 h 1360"/>
                    <a:gd name="T8" fmla="*/ 0 w 1136"/>
                    <a:gd name="T9" fmla="*/ 1149 h 1360"/>
                    <a:gd name="T10" fmla="*/ 833 w 1136"/>
                    <a:gd name="T11" fmla="*/ 612 h 1360"/>
                    <a:gd name="T12" fmla="*/ 602 w 1136"/>
                    <a:gd name="T13" fmla="*/ 43 h 1360"/>
                    <a:gd name="T14" fmla="*/ 575 w 1136"/>
                    <a:gd name="T15" fmla="*/ 0 h 1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6" h="1360">
                      <a:moveTo>
                        <a:pt x="575" y="0"/>
                      </a:moveTo>
                      <a:cubicBezTo>
                        <a:pt x="575" y="0"/>
                        <a:pt x="1043" y="109"/>
                        <a:pt x="1047" y="496"/>
                      </a:cubicBezTo>
                      <a:cubicBezTo>
                        <a:pt x="1049" y="651"/>
                        <a:pt x="965" y="812"/>
                        <a:pt x="847" y="962"/>
                      </a:cubicBezTo>
                      <a:cubicBezTo>
                        <a:pt x="702" y="1147"/>
                        <a:pt x="521" y="1290"/>
                        <a:pt x="368" y="1360"/>
                      </a:cubicBezTo>
                      <a:cubicBezTo>
                        <a:pt x="368" y="1360"/>
                        <a:pt x="118" y="1311"/>
                        <a:pt x="0" y="1149"/>
                      </a:cubicBezTo>
                      <a:cubicBezTo>
                        <a:pt x="0" y="1149"/>
                        <a:pt x="614" y="959"/>
                        <a:pt x="833" y="612"/>
                      </a:cubicBezTo>
                      <a:cubicBezTo>
                        <a:pt x="833" y="612"/>
                        <a:pt x="1136" y="198"/>
                        <a:pt x="602" y="43"/>
                      </a:cubicBezTo>
                      <a:lnTo>
                        <a:pt x="575" y="0"/>
                      </a:lnTo>
                      <a:close/>
                    </a:path>
                  </a:pathLst>
                </a:custGeom>
                <a:solidFill>
                  <a:srgbClr val="AFABA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90" name="Freeform 53">
                  <a:extLst>
                    <a:ext uri="{FF2B5EF4-FFF2-40B4-BE49-F238E27FC236}">
                      <a16:creationId xmlns:a16="http://schemas.microsoft.com/office/drawing/2014/main" id="{A4165570-FD8E-4390-A041-0E5528CAF28D}"/>
                    </a:ext>
                  </a:extLst>
                </p:cNvPr>
                <p:cNvSpPr>
                  <a:spLocks/>
                </p:cNvSpPr>
                <p:nvPr/>
              </p:nvSpPr>
              <p:spPr bwMode="auto">
                <a:xfrm>
                  <a:off x="3815914" y="2311543"/>
                  <a:ext cx="1925188" cy="2190985"/>
                </a:xfrm>
                <a:custGeom>
                  <a:avLst/>
                  <a:gdLst>
                    <a:gd name="T0" fmla="*/ 0 w 1222"/>
                    <a:gd name="T1" fmla="*/ 477 h 1391"/>
                    <a:gd name="T2" fmla="*/ 578 w 1222"/>
                    <a:gd name="T3" fmla="*/ 178 h 1391"/>
                    <a:gd name="T4" fmla="*/ 974 w 1222"/>
                    <a:gd name="T5" fmla="*/ 500 h 1391"/>
                    <a:gd name="T6" fmla="*/ 1222 w 1222"/>
                    <a:gd name="T7" fmla="*/ 1099 h 1391"/>
                    <a:gd name="T8" fmla="*/ 918 w 1222"/>
                    <a:gd name="T9" fmla="*/ 1391 h 1391"/>
                    <a:gd name="T10" fmla="*/ 648 w 1222"/>
                    <a:gd name="T11" fmla="*/ 405 h 1391"/>
                    <a:gd name="T12" fmla="*/ 37 w 1222"/>
                    <a:gd name="T13" fmla="*/ 466 h 1391"/>
                    <a:gd name="T14" fmla="*/ 0 w 1222"/>
                    <a:gd name="T15" fmla="*/ 477 h 13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2" h="1391">
                      <a:moveTo>
                        <a:pt x="0" y="477"/>
                      </a:moveTo>
                      <a:cubicBezTo>
                        <a:pt x="0" y="477"/>
                        <a:pt x="239" y="92"/>
                        <a:pt x="578" y="178"/>
                      </a:cubicBezTo>
                      <a:cubicBezTo>
                        <a:pt x="729" y="216"/>
                        <a:pt x="866" y="344"/>
                        <a:pt x="974" y="500"/>
                      </a:cubicBezTo>
                      <a:cubicBezTo>
                        <a:pt x="1109" y="694"/>
                        <a:pt x="1200" y="932"/>
                        <a:pt x="1222" y="1099"/>
                      </a:cubicBezTo>
                      <a:cubicBezTo>
                        <a:pt x="1222" y="1099"/>
                        <a:pt x="1133" y="1325"/>
                        <a:pt x="918" y="1391"/>
                      </a:cubicBezTo>
                      <a:cubicBezTo>
                        <a:pt x="918" y="1391"/>
                        <a:pt x="896" y="717"/>
                        <a:pt x="648" y="405"/>
                      </a:cubicBezTo>
                      <a:cubicBezTo>
                        <a:pt x="648" y="405"/>
                        <a:pt x="342" y="0"/>
                        <a:pt x="37" y="466"/>
                      </a:cubicBezTo>
                      <a:lnTo>
                        <a:pt x="0" y="477"/>
                      </a:lnTo>
                      <a:close/>
                    </a:path>
                  </a:pathLst>
                </a:custGeom>
                <a:solidFill>
                  <a:srgbClr val="3B393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nvGrpSpPr>
                <p:cNvPr id="91" name="Group 90">
                  <a:extLst>
                    <a:ext uri="{FF2B5EF4-FFF2-40B4-BE49-F238E27FC236}">
                      <a16:creationId xmlns:a16="http://schemas.microsoft.com/office/drawing/2014/main" id="{A38C2637-B9EF-4033-8F97-07E08DF2A633}"/>
                    </a:ext>
                  </a:extLst>
                </p:cNvPr>
                <p:cNvGrpSpPr/>
                <p:nvPr/>
              </p:nvGrpSpPr>
              <p:grpSpPr>
                <a:xfrm>
                  <a:off x="4025025" y="3788303"/>
                  <a:ext cx="1038598" cy="700052"/>
                  <a:chOff x="3984374" y="3463997"/>
                  <a:chExt cx="1038598" cy="700052"/>
                </a:xfrm>
              </p:grpSpPr>
              <p:sp>
                <p:nvSpPr>
                  <p:cNvPr id="92" name="TextBox 91">
                    <a:extLst>
                      <a:ext uri="{FF2B5EF4-FFF2-40B4-BE49-F238E27FC236}">
                        <a16:creationId xmlns:a16="http://schemas.microsoft.com/office/drawing/2014/main" id="{AADAA544-D44B-4F76-BA9A-AB6C5A74E442}"/>
                      </a:ext>
                    </a:extLst>
                  </p:cNvPr>
                  <p:cNvSpPr txBox="1"/>
                  <p:nvPr/>
                </p:nvSpPr>
                <p:spPr>
                  <a:xfrm>
                    <a:off x="3984374" y="3778116"/>
                    <a:ext cx="1038598" cy="385933"/>
                  </a:xfrm>
                  <a:prstGeom prst="rect">
                    <a:avLst/>
                  </a:prstGeom>
                  <a:noFill/>
                  <a:ln w="6350">
                    <a:noFill/>
                    <a:prstDash val="dash"/>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583D"/>
                        </a:solidFill>
                        <a:effectLst/>
                        <a:uLnTx/>
                        <a:uFillTx/>
                        <a:latin typeface="Century Gothic" panose="020B0502020202020204" pitchFamily="34" charset="0"/>
                      </a:rPr>
                      <a:t>Our Ethics and Policies</a:t>
                    </a:r>
                  </a:p>
                </p:txBody>
              </p:sp>
              <p:grpSp>
                <p:nvGrpSpPr>
                  <p:cNvPr id="93" name="Group 92">
                    <a:extLst>
                      <a:ext uri="{FF2B5EF4-FFF2-40B4-BE49-F238E27FC236}">
                        <a16:creationId xmlns:a16="http://schemas.microsoft.com/office/drawing/2014/main" id="{12670018-5F8F-4DD6-988B-E4CD35BFFC4B}"/>
                      </a:ext>
                    </a:extLst>
                  </p:cNvPr>
                  <p:cNvGrpSpPr>
                    <a:grpSpLocks noChangeAspect="1"/>
                  </p:cNvGrpSpPr>
                  <p:nvPr/>
                </p:nvGrpSpPr>
                <p:grpSpPr>
                  <a:xfrm>
                    <a:off x="4360903" y="3463997"/>
                    <a:ext cx="285538" cy="288000"/>
                    <a:chOff x="4386263" y="3243263"/>
                    <a:chExt cx="368301" cy="371476"/>
                  </a:xfrm>
                  <a:solidFill>
                    <a:schemeClr val="tx1">
                      <a:lumMod val="65000"/>
                      <a:lumOff val="35000"/>
                    </a:schemeClr>
                  </a:solidFill>
                </p:grpSpPr>
                <p:sp>
                  <p:nvSpPr>
                    <p:cNvPr id="94" name="Freeform 67">
                      <a:extLst>
                        <a:ext uri="{FF2B5EF4-FFF2-40B4-BE49-F238E27FC236}">
                          <a16:creationId xmlns:a16="http://schemas.microsoft.com/office/drawing/2014/main" id="{82B9AA87-B061-465D-9DCC-64DC1457851F}"/>
                        </a:ext>
                      </a:extLst>
                    </p:cNvPr>
                    <p:cNvSpPr>
                      <a:spLocks/>
                    </p:cNvSpPr>
                    <p:nvPr/>
                  </p:nvSpPr>
                  <p:spPr bwMode="auto">
                    <a:xfrm>
                      <a:off x="4386263" y="3455988"/>
                      <a:ext cx="147638" cy="158750"/>
                    </a:xfrm>
                    <a:custGeom>
                      <a:avLst/>
                      <a:gdLst>
                        <a:gd name="T0" fmla="*/ 23 w 38"/>
                        <a:gd name="T1" fmla="*/ 41 h 41"/>
                        <a:gd name="T2" fmla="*/ 23 w 38"/>
                        <a:gd name="T3" fmla="*/ 41 h 41"/>
                        <a:gd name="T4" fmla="*/ 21 w 38"/>
                        <a:gd name="T5" fmla="*/ 40 h 41"/>
                        <a:gd name="T6" fmla="*/ 16 w 38"/>
                        <a:gd name="T7" fmla="*/ 27 h 41"/>
                        <a:gd name="T8" fmla="*/ 2 w 38"/>
                        <a:gd name="T9" fmla="*/ 29 h 41"/>
                        <a:gd name="T10" fmla="*/ 0 w 38"/>
                        <a:gd name="T11" fmla="*/ 28 h 41"/>
                        <a:gd name="T12" fmla="*/ 0 w 38"/>
                        <a:gd name="T13" fmla="*/ 26 h 41"/>
                        <a:gd name="T14" fmla="*/ 15 w 38"/>
                        <a:gd name="T15" fmla="*/ 0 h 41"/>
                        <a:gd name="T16" fmla="*/ 19 w 38"/>
                        <a:gd name="T17" fmla="*/ 2 h 41"/>
                        <a:gd name="T18" fmla="*/ 6 w 38"/>
                        <a:gd name="T19" fmla="*/ 24 h 41"/>
                        <a:gd name="T20" fmla="*/ 17 w 38"/>
                        <a:gd name="T21" fmla="*/ 22 h 41"/>
                        <a:gd name="T22" fmla="*/ 19 w 38"/>
                        <a:gd name="T23" fmla="*/ 24 h 41"/>
                        <a:gd name="T24" fmla="*/ 23 w 38"/>
                        <a:gd name="T25" fmla="*/ 34 h 41"/>
                        <a:gd name="T26" fmla="*/ 34 w 38"/>
                        <a:gd name="T27" fmla="*/ 16 h 41"/>
                        <a:gd name="T28" fmla="*/ 38 w 38"/>
                        <a:gd name="T29" fmla="*/ 18 h 41"/>
                        <a:gd name="T30" fmla="*/ 24 w 38"/>
                        <a:gd name="T31" fmla="*/ 40 h 41"/>
                        <a:gd name="T32" fmla="*/ 23 w 38"/>
                        <a:gd name="T33"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1">
                          <a:moveTo>
                            <a:pt x="23" y="41"/>
                          </a:moveTo>
                          <a:cubicBezTo>
                            <a:pt x="23" y="41"/>
                            <a:pt x="23" y="41"/>
                            <a:pt x="23" y="41"/>
                          </a:cubicBezTo>
                          <a:cubicBezTo>
                            <a:pt x="22" y="41"/>
                            <a:pt x="21" y="40"/>
                            <a:pt x="21" y="40"/>
                          </a:cubicBezTo>
                          <a:cubicBezTo>
                            <a:pt x="16" y="27"/>
                            <a:pt x="16" y="27"/>
                            <a:pt x="16" y="27"/>
                          </a:cubicBezTo>
                          <a:cubicBezTo>
                            <a:pt x="2" y="29"/>
                            <a:pt x="2" y="29"/>
                            <a:pt x="2" y="29"/>
                          </a:cubicBezTo>
                          <a:cubicBezTo>
                            <a:pt x="2" y="29"/>
                            <a:pt x="1" y="29"/>
                            <a:pt x="0" y="28"/>
                          </a:cubicBezTo>
                          <a:cubicBezTo>
                            <a:pt x="0" y="27"/>
                            <a:pt x="0" y="27"/>
                            <a:pt x="0" y="26"/>
                          </a:cubicBezTo>
                          <a:cubicBezTo>
                            <a:pt x="15" y="0"/>
                            <a:pt x="15" y="0"/>
                            <a:pt x="15" y="0"/>
                          </a:cubicBezTo>
                          <a:cubicBezTo>
                            <a:pt x="19" y="2"/>
                            <a:pt x="19" y="2"/>
                            <a:pt x="19" y="2"/>
                          </a:cubicBezTo>
                          <a:cubicBezTo>
                            <a:pt x="6" y="24"/>
                            <a:pt x="6" y="24"/>
                            <a:pt x="6" y="24"/>
                          </a:cubicBezTo>
                          <a:cubicBezTo>
                            <a:pt x="17" y="22"/>
                            <a:pt x="17" y="22"/>
                            <a:pt x="17" y="22"/>
                          </a:cubicBezTo>
                          <a:cubicBezTo>
                            <a:pt x="18" y="22"/>
                            <a:pt x="19" y="23"/>
                            <a:pt x="19" y="24"/>
                          </a:cubicBezTo>
                          <a:cubicBezTo>
                            <a:pt x="23" y="34"/>
                            <a:pt x="23" y="34"/>
                            <a:pt x="23" y="34"/>
                          </a:cubicBezTo>
                          <a:cubicBezTo>
                            <a:pt x="34" y="16"/>
                            <a:pt x="34" y="16"/>
                            <a:pt x="34" y="16"/>
                          </a:cubicBezTo>
                          <a:cubicBezTo>
                            <a:pt x="38" y="18"/>
                            <a:pt x="38" y="18"/>
                            <a:pt x="38" y="18"/>
                          </a:cubicBezTo>
                          <a:cubicBezTo>
                            <a:pt x="24" y="40"/>
                            <a:pt x="24" y="40"/>
                            <a:pt x="24" y="40"/>
                          </a:cubicBezTo>
                          <a:cubicBezTo>
                            <a:pt x="24" y="41"/>
                            <a:pt x="23" y="41"/>
                            <a:pt x="23" y="4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95" name="Freeform 68">
                      <a:extLst>
                        <a:ext uri="{FF2B5EF4-FFF2-40B4-BE49-F238E27FC236}">
                          <a16:creationId xmlns:a16="http://schemas.microsoft.com/office/drawing/2014/main" id="{09007ACF-7E0A-40A3-AF54-3B2A52A63809}"/>
                        </a:ext>
                      </a:extLst>
                    </p:cNvPr>
                    <p:cNvSpPr>
                      <a:spLocks/>
                    </p:cNvSpPr>
                    <p:nvPr/>
                  </p:nvSpPr>
                  <p:spPr bwMode="auto">
                    <a:xfrm>
                      <a:off x="4610101" y="3460751"/>
                      <a:ext cx="144463" cy="153988"/>
                    </a:xfrm>
                    <a:custGeom>
                      <a:avLst/>
                      <a:gdLst>
                        <a:gd name="T0" fmla="*/ 15 w 37"/>
                        <a:gd name="T1" fmla="*/ 40 h 40"/>
                        <a:gd name="T2" fmla="*/ 13 w 37"/>
                        <a:gd name="T3" fmla="*/ 39 h 40"/>
                        <a:gd name="T4" fmla="*/ 0 w 37"/>
                        <a:gd name="T5" fmla="*/ 17 h 40"/>
                        <a:gd name="T6" fmla="*/ 3 w 37"/>
                        <a:gd name="T7" fmla="*/ 15 h 40"/>
                        <a:gd name="T8" fmla="*/ 14 w 37"/>
                        <a:gd name="T9" fmla="*/ 33 h 40"/>
                        <a:gd name="T10" fmla="*/ 18 w 37"/>
                        <a:gd name="T11" fmla="*/ 23 h 40"/>
                        <a:gd name="T12" fmla="*/ 20 w 37"/>
                        <a:gd name="T13" fmla="*/ 21 h 40"/>
                        <a:gd name="T14" fmla="*/ 31 w 37"/>
                        <a:gd name="T15" fmla="*/ 23 h 40"/>
                        <a:gd name="T16" fmla="*/ 19 w 37"/>
                        <a:gd name="T17" fmla="*/ 2 h 40"/>
                        <a:gd name="T18" fmla="*/ 22 w 37"/>
                        <a:gd name="T19" fmla="*/ 0 h 40"/>
                        <a:gd name="T20" fmla="*/ 37 w 37"/>
                        <a:gd name="T21" fmla="*/ 25 h 40"/>
                        <a:gd name="T22" fmla="*/ 37 w 37"/>
                        <a:gd name="T23" fmla="*/ 27 h 40"/>
                        <a:gd name="T24" fmla="*/ 35 w 37"/>
                        <a:gd name="T25" fmla="*/ 28 h 40"/>
                        <a:gd name="T26" fmla="*/ 21 w 37"/>
                        <a:gd name="T27" fmla="*/ 26 h 40"/>
                        <a:gd name="T28" fmla="*/ 16 w 37"/>
                        <a:gd name="T29" fmla="*/ 39 h 40"/>
                        <a:gd name="T30" fmla="*/ 15 w 37"/>
                        <a:gd name="T31" fmla="*/ 40 h 40"/>
                        <a:gd name="T32" fmla="*/ 15 w 37"/>
                        <a:gd name="T33"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0">
                          <a:moveTo>
                            <a:pt x="15" y="40"/>
                          </a:moveTo>
                          <a:cubicBezTo>
                            <a:pt x="14" y="40"/>
                            <a:pt x="13" y="40"/>
                            <a:pt x="13" y="39"/>
                          </a:cubicBezTo>
                          <a:cubicBezTo>
                            <a:pt x="0" y="17"/>
                            <a:pt x="0" y="17"/>
                            <a:pt x="0" y="17"/>
                          </a:cubicBezTo>
                          <a:cubicBezTo>
                            <a:pt x="3" y="15"/>
                            <a:pt x="3" y="15"/>
                            <a:pt x="3" y="15"/>
                          </a:cubicBezTo>
                          <a:cubicBezTo>
                            <a:pt x="14" y="33"/>
                            <a:pt x="14" y="33"/>
                            <a:pt x="14" y="33"/>
                          </a:cubicBezTo>
                          <a:cubicBezTo>
                            <a:pt x="18" y="23"/>
                            <a:pt x="18" y="23"/>
                            <a:pt x="18" y="23"/>
                          </a:cubicBezTo>
                          <a:cubicBezTo>
                            <a:pt x="18" y="22"/>
                            <a:pt x="19" y="21"/>
                            <a:pt x="20" y="21"/>
                          </a:cubicBezTo>
                          <a:cubicBezTo>
                            <a:pt x="31" y="23"/>
                            <a:pt x="31" y="23"/>
                            <a:pt x="31" y="23"/>
                          </a:cubicBezTo>
                          <a:cubicBezTo>
                            <a:pt x="19" y="2"/>
                            <a:pt x="19" y="2"/>
                            <a:pt x="19" y="2"/>
                          </a:cubicBezTo>
                          <a:cubicBezTo>
                            <a:pt x="22" y="0"/>
                            <a:pt x="22" y="0"/>
                            <a:pt x="22" y="0"/>
                          </a:cubicBezTo>
                          <a:cubicBezTo>
                            <a:pt x="37" y="25"/>
                            <a:pt x="37" y="25"/>
                            <a:pt x="37" y="25"/>
                          </a:cubicBezTo>
                          <a:cubicBezTo>
                            <a:pt x="37" y="26"/>
                            <a:pt x="37" y="26"/>
                            <a:pt x="37" y="27"/>
                          </a:cubicBezTo>
                          <a:cubicBezTo>
                            <a:pt x="37" y="28"/>
                            <a:pt x="36" y="28"/>
                            <a:pt x="35" y="28"/>
                          </a:cubicBezTo>
                          <a:cubicBezTo>
                            <a:pt x="21" y="26"/>
                            <a:pt x="21" y="26"/>
                            <a:pt x="21" y="26"/>
                          </a:cubicBezTo>
                          <a:cubicBezTo>
                            <a:pt x="16" y="39"/>
                            <a:pt x="16" y="39"/>
                            <a:pt x="16" y="39"/>
                          </a:cubicBezTo>
                          <a:cubicBezTo>
                            <a:pt x="16" y="39"/>
                            <a:pt x="16" y="40"/>
                            <a:pt x="15" y="40"/>
                          </a:cubicBezTo>
                          <a:cubicBezTo>
                            <a:pt x="15" y="40"/>
                            <a:pt x="15" y="40"/>
                            <a:pt x="15" y="4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96" name="Freeform 69">
                      <a:extLst>
                        <a:ext uri="{FF2B5EF4-FFF2-40B4-BE49-F238E27FC236}">
                          <a16:creationId xmlns:a16="http://schemas.microsoft.com/office/drawing/2014/main" id="{7F61125D-C0F9-4364-B4A5-2514847C601A}"/>
                        </a:ext>
                      </a:extLst>
                    </p:cNvPr>
                    <p:cNvSpPr>
                      <a:spLocks noEditPoints="1"/>
                    </p:cNvSpPr>
                    <p:nvPr/>
                  </p:nvSpPr>
                  <p:spPr bwMode="auto">
                    <a:xfrm>
                      <a:off x="4424363" y="3243263"/>
                      <a:ext cx="295275" cy="293688"/>
                    </a:xfrm>
                    <a:custGeom>
                      <a:avLst/>
                      <a:gdLst>
                        <a:gd name="T0" fmla="*/ 38 w 76"/>
                        <a:gd name="T1" fmla="*/ 76 h 76"/>
                        <a:gd name="T2" fmla="*/ 0 w 76"/>
                        <a:gd name="T3" fmla="*/ 38 h 76"/>
                        <a:gd name="T4" fmla="*/ 38 w 76"/>
                        <a:gd name="T5" fmla="*/ 0 h 76"/>
                        <a:gd name="T6" fmla="*/ 76 w 76"/>
                        <a:gd name="T7" fmla="*/ 38 h 76"/>
                        <a:gd name="T8" fmla="*/ 38 w 76"/>
                        <a:gd name="T9" fmla="*/ 76 h 76"/>
                        <a:gd name="T10" fmla="*/ 38 w 76"/>
                        <a:gd name="T11" fmla="*/ 4 h 76"/>
                        <a:gd name="T12" fmla="*/ 4 w 76"/>
                        <a:gd name="T13" fmla="*/ 38 h 76"/>
                        <a:gd name="T14" fmla="*/ 38 w 76"/>
                        <a:gd name="T15" fmla="*/ 72 h 76"/>
                        <a:gd name="T16" fmla="*/ 72 w 76"/>
                        <a:gd name="T17" fmla="*/ 38 h 76"/>
                        <a:gd name="T18" fmla="*/ 38 w 76"/>
                        <a:gd name="T19" fmla="*/ 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38" y="76"/>
                          </a:moveTo>
                          <a:cubicBezTo>
                            <a:pt x="17" y="76"/>
                            <a:pt x="0" y="59"/>
                            <a:pt x="0" y="38"/>
                          </a:cubicBezTo>
                          <a:cubicBezTo>
                            <a:pt x="0" y="17"/>
                            <a:pt x="17" y="0"/>
                            <a:pt x="38" y="0"/>
                          </a:cubicBezTo>
                          <a:cubicBezTo>
                            <a:pt x="59" y="0"/>
                            <a:pt x="76" y="17"/>
                            <a:pt x="76" y="38"/>
                          </a:cubicBezTo>
                          <a:cubicBezTo>
                            <a:pt x="76" y="59"/>
                            <a:pt x="59" y="76"/>
                            <a:pt x="38" y="76"/>
                          </a:cubicBezTo>
                          <a:close/>
                          <a:moveTo>
                            <a:pt x="38" y="4"/>
                          </a:moveTo>
                          <a:cubicBezTo>
                            <a:pt x="19" y="4"/>
                            <a:pt x="4" y="19"/>
                            <a:pt x="4" y="38"/>
                          </a:cubicBezTo>
                          <a:cubicBezTo>
                            <a:pt x="4" y="57"/>
                            <a:pt x="19" y="72"/>
                            <a:pt x="38" y="72"/>
                          </a:cubicBezTo>
                          <a:cubicBezTo>
                            <a:pt x="57" y="72"/>
                            <a:pt x="72" y="57"/>
                            <a:pt x="72" y="38"/>
                          </a:cubicBezTo>
                          <a:cubicBezTo>
                            <a:pt x="72" y="19"/>
                            <a:pt x="57" y="4"/>
                            <a:pt x="3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97" name="Freeform 70">
                      <a:extLst>
                        <a:ext uri="{FF2B5EF4-FFF2-40B4-BE49-F238E27FC236}">
                          <a16:creationId xmlns:a16="http://schemas.microsoft.com/office/drawing/2014/main" id="{98265018-5584-4354-9268-C49889F585C2}"/>
                        </a:ext>
                      </a:extLst>
                    </p:cNvPr>
                    <p:cNvSpPr>
                      <a:spLocks noEditPoints="1"/>
                    </p:cNvSpPr>
                    <p:nvPr/>
                  </p:nvSpPr>
                  <p:spPr bwMode="auto">
                    <a:xfrm>
                      <a:off x="4494213" y="3305176"/>
                      <a:ext cx="155575" cy="155575"/>
                    </a:xfrm>
                    <a:custGeom>
                      <a:avLst/>
                      <a:gdLst>
                        <a:gd name="T0" fmla="*/ 32 w 40"/>
                        <a:gd name="T1" fmla="*/ 40 h 40"/>
                        <a:gd name="T2" fmla="*/ 31 w 40"/>
                        <a:gd name="T3" fmla="*/ 40 h 40"/>
                        <a:gd name="T4" fmla="*/ 20 w 40"/>
                        <a:gd name="T5" fmla="*/ 33 h 40"/>
                        <a:gd name="T6" fmla="*/ 9 w 40"/>
                        <a:gd name="T7" fmla="*/ 40 h 40"/>
                        <a:gd name="T8" fmla="*/ 7 w 40"/>
                        <a:gd name="T9" fmla="*/ 40 h 40"/>
                        <a:gd name="T10" fmla="*/ 6 w 40"/>
                        <a:gd name="T11" fmla="*/ 37 h 40"/>
                        <a:gd name="T12" fmla="*/ 10 w 40"/>
                        <a:gd name="T13" fmla="*/ 25 h 40"/>
                        <a:gd name="T14" fmla="*/ 1 w 40"/>
                        <a:gd name="T15" fmla="*/ 15 h 40"/>
                        <a:gd name="T16" fmla="*/ 0 w 40"/>
                        <a:gd name="T17" fmla="*/ 13 h 40"/>
                        <a:gd name="T18" fmla="*/ 2 w 40"/>
                        <a:gd name="T19" fmla="*/ 12 h 40"/>
                        <a:gd name="T20" fmla="*/ 13 w 40"/>
                        <a:gd name="T21" fmla="*/ 12 h 40"/>
                        <a:gd name="T22" fmla="*/ 18 w 40"/>
                        <a:gd name="T23" fmla="*/ 1 h 40"/>
                        <a:gd name="T24" fmla="*/ 22 w 40"/>
                        <a:gd name="T25" fmla="*/ 1 h 40"/>
                        <a:gd name="T26" fmla="*/ 27 w 40"/>
                        <a:gd name="T27" fmla="*/ 12 h 40"/>
                        <a:gd name="T28" fmla="*/ 38 w 40"/>
                        <a:gd name="T29" fmla="*/ 12 h 40"/>
                        <a:gd name="T30" fmla="*/ 40 w 40"/>
                        <a:gd name="T31" fmla="*/ 13 h 40"/>
                        <a:gd name="T32" fmla="*/ 39 w 40"/>
                        <a:gd name="T33" fmla="*/ 15 h 40"/>
                        <a:gd name="T34" fmla="*/ 30 w 40"/>
                        <a:gd name="T35" fmla="*/ 25 h 40"/>
                        <a:gd name="T36" fmla="*/ 34 w 40"/>
                        <a:gd name="T37" fmla="*/ 37 h 40"/>
                        <a:gd name="T38" fmla="*/ 33 w 40"/>
                        <a:gd name="T39" fmla="*/ 40 h 40"/>
                        <a:gd name="T40" fmla="*/ 32 w 40"/>
                        <a:gd name="T41" fmla="*/ 40 h 40"/>
                        <a:gd name="T42" fmla="*/ 20 w 40"/>
                        <a:gd name="T43" fmla="*/ 28 h 40"/>
                        <a:gd name="T44" fmla="*/ 21 w 40"/>
                        <a:gd name="T45" fmla="*/ 29 h 40"/>
                        <a:gd name="T46" fmla="*/ 29 w 40"/>
                        <a:gd name="T47" fmla="*/ 34 h 40"/>
                        <a:gd name="T48" fmla="*/ 26 w 40"/>
                        <a:gd name="T49" fmla="*/ 25 h 40"/>
                        <a:gd name="T50" fmla="*/ 27 w 40"/>
                        <a:gd name="T51" fmla="*/ 23 h 40"/>
                        <a:gd name="T52" fmla="*/ 33 w 40"/>
                        <a:gd name="T53" fmla="*/ 16 h 40"/>
                        <a:gd name="T54" fmla="*/ 26 w 40"/>
                        <a:gd name="T55" fmla="*/ 16 h 40"/>
                        <a:gd name="T56" fmla="*/ 24 w 40"/>
                        <a:gd name="T57" fmla="*/ 15 h 40"/>
                        <a:gd name="T58" fmla="*/ 20 w 40"/>
                        <a:gd name="T59" fmla="*/ 6 h 40"/>
                        <a:gd name="T60" fmla="*/ 16 w 40"/>
                        <a:gd name="T61" fmla="*/ 15 h 40"/>
                        <a:gd name="T62" fmla="*/ 14 w 40"/>
                        <a:gd name="T63" fmla="*/ 16 h 40"/>
                        <a:gd name="T64" fmla="*/ 7 w 40"/>
                        <a:gd name="T65" fmla="*/ 16 h 40"/>
                        <a:gd name="T66" fmla="*/ 13 w 40"/>
                        <a:gd name="T67" fmla="*/ 23 h 40"/>
                        <a:gd name="T68" fmla="*/ 14 w 40"/>
                        <a:gd name="T69" fmla="*/ 25 h 40"/>
                        <a:gd name="T70" fmla="*/ 11 w 40"/>
                        <a:gd name="T71" fmla="*/ 34 h 40"/>
                        <a:gd name="T72" fmla="*/ 19 w 40"/>
                        <a:gd name="T73" fmla="*/ 29 h 40"/>
                        <a:gd name="T74" fmla="*/ 20 w 40"/>
                        <a:gd name="T75"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 h="40">
                          <a:moveTo>
                            <a:pt x="32" y="40"/>
                          </a:moveTo>
                          <a:cubicBezTo>
                            <a:pt x="32" y="40"/>
                            <a:pt x="31" y="40"/>
                            <a:pt x="31" y="40"/>
                          </a:cubicBezTo>
                          <a:cubicBezTo>
                            <a:pt x="20" y="33"/>
                            <a:pt x="20" y="33"/>
                            <a:pt x="20" y="33"/>
                          </a:cubicBezTo>
                          <a:cubicBezTo>
                            <a:pt x="9" y="40"/>
                            <a:pt x="9" y="40"/>
                            <a:pt x="9" y="40"/>
                          </a:cubicBezTo>
                          <a:cubicBezTo>
                            <a:pt x="8" y="40"/>
                            <a:pt x="7" y="40"/>
                            <a:pt x="7" y="40"/>
                          </a:cubicBezTo>
                          <a:cubicBezTo>
                            <a:pt x="6" y="39"/>
                            <a:pt x="6" y="38"/>
                            <a:pt x="6" y="37"/>
                          </a:cubicBezTo>
                          <a:cubicBezTo>
                            <a:pt x="10" y="25"/>
                            <a:pt x="10" y="25"/>
                            <a:pt x="10" y="25"/>
                          </a:cubicBezTo>
                          <a:cubicBezTo>
                            <a:pt x="1" y="15"/>
                            <a:pt x="1" y="15"/>
                            <a:pt x="1" y="15"/>
                          </a:cubicBezTo>
                          <a:cubicBezTo>
                            <a:pt x="0" y="15"/>
                            <a:pt x="0" y="14"/>
                            <a:pt x="0" y="13"/>
                          </a:cubicBezTo>
                          <a:cubicBezTo>
                            <a:pt x="0" y="12"/>
                            <a:pt x="1" y="12"/>
                            <a:pt x="2" y="12"/>
                          </a:cubicBezTo>
                          <a:cubicBezTo>
                            <a:pt x="13" y="12"/>
                            <a:pt x="13" y="12"/>
                            <a:pt x="13" y="12"/>
                          </a:cubicBezTo>
                          <a:cubicBezTo>
                            <a:pt x="18" y="1"/>
                            <a:pt x="18" y="1"/>
                            <a:pt x="18" y="1"/>
                          </a:cubicBezTo>
                          <a:cubicBezTo>
                            <a:pt x="19" y="0"/>
                            <a:pt x="21" y="0"/>
                            <a:pt x="22" y="1"/>
                          </a:cubicBezTo>
                          <a:cubicBezTo>
                            <a:pt x="27" y="12"/>
                            <a:pt x="27" y="12"/>
                            <a:pt x="27" y="12"/>
                          </a:cubicBezTo>
                          <a:cubicBezTo>
                            <a:pt x="38" y="12"/>
                            <a:pt x="38" y="12"/>
                            <a:pt x="38" y="12"/>
                          </a:cubicBezTo>
                          <a:cubicBezTo>
                            <a:pt x="39" y="12"/>
                            <a:pt x="40" y="12"/>
                            <a:pt x="40" y="13"/>
                          </a:cubicBezTo>
                          <a:cubicBezTo>
                            <a:pt x="40" y="14"/>
                            <a:pt x="40" y="15"/>
                            <a:pt x="39" y="15"/>
                          </a:cubicBezTo>
                          <a:cubicBezTo>
                            <a:pt x="30" y="25"/>
                            <a:pt x="30" y="25"/>
                            <a:pt x="30" y="25"/>
                          </a:cubicBezTo>
                          <a:cubicBezTo>
                            <a:pt x="34" y="37"/>
                            <a:pt x="34" y="37"/>
                            <a:pt x="34" y="37"/>
                          </a:cubicBezTo>
                          <a:cubicBezTo>
                            <a:pt x="34" y="38"/>
                            <a:pt x="34" y="39"/>
                            <a:pt x="33" y="40"/>
                          </a:cubicBezTo>
                          <a:cubicBezTo>
                            <a:pt x="33" y="40"/>
                            <a:pt x="32" y="40"/>
                            <a:pt x="32" y="40"/>
                          </a:cubicBezTo>
                          <a:close/>
                          <a:moveTo>
                            <a:pt x="20" y="28"/>
                          </a:moveTo>
                          <a:cubicBezTo>
                            <a:pt x="20" y="28"/>
                            <a:pt x="21" y="29"/>
                            <a:pt x="21" y="29"/>
                          </a:cubicBezTo>
                          <a:cubicBezTo>
                            <a:pt x="29" y="34"/>
                            <a:pt x="29" y="34"/>
                            <a:pt x="29" y="34"/>
                          </a:cubicBezTo>
                          <a:cubicBezTo>
                            <a:pt x="26" y="25"/>
                            <a:pt x="26" y="25"/>
                            <a:pt x="26" y="25"/>
                          </a:cubicBezTo>
                          <a:cubicBezTo>
                            <a:pt x="26" y="24"/>
                            <a:pt x="26" y="23"/>
                            <a:pt x="27" y="23"/>
                          </a:cubicBezTo>
                          <a:cubicBezTo>
                            <a:pt x="33" y="16"/>
                            <a:pt x="33" y="16"/>
                            <a:pt x="33" y="16"/>
                          </a:cubicBezTo>
                          <a:cubicBezTo>
                            <a:pt x="26" y="16"/>
                            <a:pt x="26" y="16"/>
                            <a:pt x="26" y="16"/>
                          </a:cubicBezTo>
                          <a:cubicBezTo>
                            <a:pt x="25" y="16"/>
                            <a:pt x="25" y="16"/>
                            <a:pt x="24" y="15"/>
                          </a:cubicBezTo>
                          <a:cubicBezTo>
                            <a:pt x="20" y="6"/>
                            <a:pt x="20" y="6"/>
                            <a:pt x="20" y="6"/>
                          </a:cubicBezTo>
                          <a:cubicBezTo>
                            <a:pt x="16" y="15"/>
                            <a:pt x="16" y="15"/>
                            <a:pt x="16" y="15"/>
                          </a:cubicBezTo>
                          <a:cubicBezTo>
                            <a:pt x="15" y="16"/>
                            <a:pt x="15" y="16"/>
                            <a:pt x="14" y="16"/>
                          </a:cubicBezTo>
                          <a:cubicBezTo>
                            <a:pt x="7" y="16"/>
                            <a:pt x="7" y="16"/>
                            <a:pt x="7" y="16"/>
                          </a:cubicBezTo>
                          <a:cubicBezTo>
                            <a:pt x="13" y="23"/>
                            <a:pt x="13" y="23"/>
                            <a:pt x="13" y="23"/>
                          </a:cubicBezTo>
                          <a:cubicBezTo>
                            <a:pt x="14" y="23"/>
                            <a:pt x="14" y="24"/>
                            <a:pt x="14" y="25"/>
                          </a:cubicBezTo>
                          <a:cubicBezTo>
                            <a:pt x="11" y="34"/>
                            <a:pt x="11" y="34"/>
                            <a:pt x="11" y="34"/>
                          </a:cubicBezTo>
                          <a:cubicBezTo>
                            <a:pt x="19" y="29"/>
                            <a:pt x="19" y="29"/>
                            <a:pt x="19" y="29"/>
                          </a:cubicBezTo>
                          <a:cubicBezTo>
                            <a:pt x="19" y="29"/>
                            <a:pt x="20" y="28"/>
                            <a:pt x="20" y="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grpSp>
        </p:grpSp>
        <p:grpSp>
          <p:nvGrpSpPr>
            <p:cNvPr id="12" name="Group 11">
              <a:extLst>
                <a:ext uri="{FF2B5EF4-FFF2-40B4-BE49-F238E27FC236}">
                  <a16:creationId xmlns:a16="http://schemas.microsoft.com/office/drawing/2014/main" id="{B945FB35-23FA-4681-9BFE-E838545FBA39}"/>
                </a:ext>
              </a:extLst>
            </p:cNvPr>
            <p:cNvGrpSpPr/>
            <p:nvPr/>
          </p:nvGrpSpPr>
          <p:grpSpPr>
            <a:xfrm>
              <a:off x="2505488" y="3490913"/>
              <a:ext cx="539768" cy="539768"/>
              <a:chOff x="2456649" y="2890030"/>
              <a:chExt cx="593745" cy="593745"/>
            </a:xfrm>
          </p:grpSpPr>
          <p:grpSp>
            <p:nvGrpSpPr>
              <p:cNvPr id="69" name="Group 68">
                <a:extLst>
                  <a:ext uri="{FF2B5EF4-FFF2-40B4-BE49-F238E27FC236}">
                    <a16:creationId xmlns:a16="http://schemas.microsoft.com/office/drawing/2014/main" id="{1B3A438C-571A-4B19-86D6-8C0B0926C633}"/>
                  </a:ext>
                </a:extLst>
              </p:cNvPr>
              <p:cNvGrpSpPr/>
              <p:nvPr/>
            </p:nvGrpSpPr>
            <p:grpSpPr>
              <a:xfrm>
                <a:off x="2456649" y="2890030"/>
                <a:ext cx="593745" cy="593745"/>
                <a:chOff x="2439588" y="2833628"/>
                <a:chExt cx="405535" cy="405535"/>
              </a:xfrm>
            </p:grpSpPr>
            <p:sp>
              <p:nvSpPr>
                <p:cNvPr id="80" name="Oval 79">
                  <a:extLst>
                    <a:ext uri="{FF2B5EF4-FFF2-40B4-BE49-F238E27FC236}">
                      <a16:creationId xmlns:a16="http://schemas.microsoft.com/office/drawing/2014/main" id="{06946763-B9A1-42FA-8CC3-D9DF77ECA30D}"/>
                    </a:ext>
                  </a:extLst>
                </p:cNvPr>
                <p:cNvSpPr/>
                <p:nvPr/>
              </p:nvSpPr>
              <p:spPr>
                <a:xfrm>
                  <a:off x="2439588" y="2833628"/>
                  <a:ext cx="405535" cy="405535"/>
                </a:xfrm>
                <a:prstGeom prst="ellipse">
                  <a:avLst/>
                </a:prstGeom>
                <a:solidFill>
                  <a:schemeClr val="bg1"/>
                </a:solidFill>
                <a:ln>
                  <a:noFill/>
                </a:ln>
                <a:effectLst>
                  <a:outerShdw blurRad="381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81" name="Oval 80">
                  <a:extLst>
                    <a:ext uri="{FF2B5EF4-FFF2-40B4-BE49-F238E27FC236}">
                      <a16:creationId xmlns:a16="http://schemas.microsoft.com/office/drawing/2014/main" id="{2811677A-AACA-4475-BB16-60AEEC0CA2F1}"/>
                    </a:ext>
                  </a:extLst>
                </p:cNvPr>
                <p:cNvSpPr/>
                <p:nvPr/>
              </p:nvSpPr>
              <p:spPr>
                <a:xfrm>
                  <a:off x="2474779" y="2868816"/>
                  <a:ext cx="335153" cy="335152"/>
                </a:xfrm>
                <a:prstGeom prst="ellipse">
                  <a:avLst/>
                </a:prstGeom>
                <a:solidFill>
                  <a:srgbClr val="78D2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70" name="Group 69">
                <a:extLst>
                  <a:ext uri="{FF2B5EF4-FFF2-40B4-BE49-F238E27FC236}">
                    <a16:creationId xmlns:a16="http://schemas.microsoft.com/office/drawing/2014/main" id="{B827B839-848E-434F-92BE-234D84525B49}"/>
                  </a:ext>
                </a:extLst>
              </p:cNvPr>
              <p:cNvGrpSpPr>
                <a:grpSpLocks noChangeAspect="1"/>
              </p:cNvGrpSpPr>
              <p:nvPr/>
            </p:nvGrpSpPr>
            <p:grpSpPr>
              <a:xfrm>
                <a:off x="2590234" y="3043153"/>
                <a:ext cx="326574" cy="287496"/>
                <a:chOff x="1362075" y="1844675"/>
                <a:chExt cx="371475" cy="327025"/>
              </a:xfrm>
              <a:solidFill>
                <a:schemeClr val="bg1"/>
              </a:solidFill>
            </p:grpSpPr>
            <p:sp>
              <p:nvSpPr>
                <p:cNvPr id="71" name="Freeform 74">
                  <a:extLst>
                    <a:ext uri="{FF2B5EF4-FFF2-40B4-BE49-F238E27FC236}">
                      <a16:creationId xmlns:a16="http://schemas.microsoft.com/office/drawing/2014/main" id="{D3EEB8CE-0707-4CC5-8C5A-8E36F794AD3A}"/>
                    </a:ext>
                  </a:extLst>
                </p:cNvPr>
                <p:cNvSpPr>
                  <a:spLocks noEditPoints="1"/>
                </p:cNvSpPr>
                <p:nvPr/>
              </p:nvSpPr>
              <p:spPr bwMode="auto">
                <a:xfrm>
                  <a:off x="1362075" y="1844675"/>
                  <a:ext cx="371475" cy="295275"/>
                </a:xfrm>
                <a:custGeom>
                  <a:avLst/>
                  <a:gdLst>
                    <a:gd name="T0" fmla="*/ 88 w 96"/>
                    <a:gd name="T1" fmla="*/ 76 h 76"/>
                    <a:gd name="T2" fmla="*/ 8 w 96"/>
                    <a:gd name="T3" fmla="*/ 76 h 76"/>
                    <a:gd name="T4" fmla="*/ 0 w 96"/>
                    <a:gd name="T5" fmla="*/ 68 h 76"/>
                    <a:gd name="T6" fmla="*/ 0 w 96"/>
                    <a:gd name="T7" fmla="*/ 8 h 76"/>
                    <a:gd name="T8" fmla="*/ 8 w 96"/>
                    <a:gd name="T9" fmla="*/ 0 h 76"/>
                    <a:gd name="T10" fmla="*/ 88 w 96"/>
                    <a:gd name="T11" fmla="*/ 0 h 76"/>
                    <a:gd name="T12" fmla="*/ 96 w 96"/>
                    <a:gd name="T13" fmla="*/ 8 h 76"/>
                    <a:gd name="T14" fmla="*/ 96 w 96"/>
                    <a:gd name="T15" fmla="*/ 68 h 76"/>
                    <a:gd name="T16" fmla="*/ 88 w 96"/>
                    <a:gd name="T17" fmla="*/ 76 h 76"/>
                    <a:gd name="T18" fmla="*/ 8 w 96"/>
                    <a:gd name="T19" fmla="*/ 4 h 76"/>
                    <a:gd name="T20" fmla="*/ 4 w 96"/>
                    <a:gd name="T21" fmla="*/ 8 h 76"/>
                    <a:gd name="T22" fmla="*/ 4 w 96"/>
                    <a:gd name="T23" fmla="*/ 68 h 76"/>
                    <a:gd name="T24" fmla="*/ 8 w 96"/>
                    <a:gd name="T25" fmla="*/ 72 h 76"/>
                    <a:gd name="T26" fmla="*/ 88 w 96"/>
                    <a:gd name="T27" fmla="*/ 72 h 76"/>
                    <a:gd name="T28" fmla="*/ 92 w 96"/>
                    <a:gd name="T29" fmla="*/ 68 h 76"/>
                    <a:gd name="T30" fmla="*/ 92 w 96"/>
                    <a:gd name="T31" fmla="*/ 8 h 76"/>
                    <a:gd name="T32" fmla="*/ 88 w 96"/>
                    <a:gd name="T33" fmla="*/ 4 h 76"/>
                    <a:gd name="T34" fmla="*/ 8 w 96"/>
                    <a:gd name="T35" fmla="*/ 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76">
                      <a:moveTo>
                        <a:pt x="88" y="76"/>
                      </a:moveTo>
                      <a:cubicBezTo>
                        <a:pt x="8" y="76"/>
                        <a:pt x="8" y="76"/>
                        <a:pt x="8" y="76"/>
                      </a:cubicBezTo>
                      <a:cubicBezTo>
                        <a:pt x="4" y="76"/>
                        <a:pt x="0" y="72"/>
                        <a:pt x="0" y="68"/>
                      </a:cubicBezTo>
                      <a:cubicBezTo>
                        <a:pt x="0" y="8"/>
                        <a:pt x="0" y="8"/>
                        <a:pt x="0" y="8"/>
                      </a:cubicBezTo>
                      <a:cubicBezTo>
                        <a:pt x="0" y="4"/>
                        <a:pt x="4" y="0"/>
                        <a:pt x="8" y="0"/>
                      </a:cubicBezTo>
                      <a:cubicBezTo>
                        <a:pt x="88" y="0"/>
                        <a:pt x="88" y="0"/>
                        <a:pt x="88" y="0"/>
                      </a:cubicBezTo>
                      <a:cubicBezTo>
                        <a:pt x="92" y="0"/>
                        <a:pt x="96" y="4"/>
                        <a:pt x="96" y="8"/>
                      </a:cubicBezTo>
                      <a:cubicBezTo>
                        <a:pt x="96" y="68"/>
                        <a:pt x="96" y="68"/>
                        <a:pt x="96" y="68"/>
                      </a:cubicBezTo>
                      <a:cubicBezTo>
                        <a:pt x="96" y="72"/>
                        <a:pt x="92" y="76"/>
                        <a:pt x="88" y="76"/>
                      </a:cubicBezTo>
                      <a:close/>
                      <a:moveTo>
                        <a:pt x="8" y="4"/>
                      </a:moveTo>
                      <a:cubicBezTo>
                        <a:pt x="6" y="4"/>
                        <a:pt x="4" y="6"/>
                        <a:pt x="4" y="8"/>
                      </a:cubicBezTo>
                      <a:cubicBezTo>
                        <a:pt x="4" y="68"/>
                        <a:pt x="4" y="68"/>
                        <a:pt x="4" y="68"/>
                      </a:cubicBezTo>
                      <a:cubicBezTo>
                        <a:pt x="4" y="70"/>
                        <a:pt x="6" y="72"/>
                        <a:pt x="8" y="72"/>
                      </a:cubicBezTo>
                      <a:cubicBezTo>
                        <a:pt x="88" y="72"/>
                        <a:pt x="88" y="72"/>
                        <a:pt x="88" y="72"/>
                      </a:cubicBezTo>
                      <a:cubicBezTo>
                        <a:pt x="90" y="72"/>
                        <a:pt x="92" y="70"/>
                        <a:pt x="92" y="68"/>
                      </a:cubicBezTo>
                      <a:cubicBezTo>
                        <a:pt x="92" y="8"/>
                        <a:pt x="92" y="8"/>
                        <a:pt x="92" y="8"/>
                      </a:cubicBezTo>
                      <a:cubicBezTo>
                        <a:pt x="92" y="6"/>
                        <a:pt x="90" y="4"/>
                        <a:pt x="88" y="4"/>
                      </a:cubicBezTo>
                      <a:lnTo>
                        <a:pt x="8"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2" name="Freeform 75">
                  <a:extLst>
                    <a:ext uri="{FF2B5EF4-FFF2-40B4-BE49-F238E27FC236}">
                      <a16:creationId xmlns:a16="http://schemas.microsoft.com/office/drawing/2014/main" id="{5D612D11-5F29-43D0-8AFA-CBB95F3CB58A}"/>
                    </a:ext>
                  </a:extLst>
                </p:cNvPr>
                <p:cNvSpPr>
                  <a:spLocks/>
                </p:cNvSpPr>
                <p:nvPr/>
              </p:nvSpPr>
              <p:spPr bwMode="auto">
                <a:xfrm>
                  <a:off x="1431925" y="2155825"/>
                  <a:ext cx="231775" cy="15875"/>
                </a:xfrm>
                <a:custGeom>
                  <a:avLst/>
                  <a:gdLst>
                    <a:gd name="T0" fmla="*/ 58 w 60"/>
                    <a:gd name="T1" fmla="*/ 4 h 4"/>
                    <a:gd name="T2" fmla="*/ 2 w 60"/>
                    <a:gd name="T3" fmla="*/ 4 h 4"/>
                    <a:gd name="T4" fmla="*/ 0 w 60"/>
                    <a:gd name="T5" fmla="*/ 2 h 4"/>
                    <a:gd name="T6" fmla="*/ 2 w 60"/>
                    <a:gd name="T7" fmla="*/ 0 h 4"/>
                    <a:gd name="T8" fmla="*/ 58 w 60"/>
                    <a:gd name="T9" fmla="*/ 0 h 4"/>
                    <a:gd name="T10" fmla="*/ 60 w 60"/>
                    <a:gd name="T11" fmla="*/ 2 h 4"/>
                    <a:gd name="T12" fmla="*/ 58 w 6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60" h="4">
                      <a:moveTo>
                        <a:pt x="58" y="4"/>
                      </a:moveTo>
                      <a:cubicBezTo>
                        <a:pt x="2" y="4"/>
                        <a:pt x="2" y="4"/>
                        <a:pt x="2" y="4"/>
                      </a:cubicBezTo>
                      <a:cubicBezTo>
                        <a:pt x="1" y="4"/>
                        <a:pt x="0" y="3"/>
                        <a:pt x="0" y="2"/>
                      </a:cubicBezTo>
                      <a:cubicBezTo>
                        <a:pt x="0" y="1"/>
                        <a:pt x="1" y="0"/>
                        <a:pt x="2" y="0"/>
                      </a:cubicBezTo>
                      <a:cubicBezTo>
                        <a:pt x="58" y="0"/>
                        <a:pt x="58" y="0"/>
                        <a:pt x="58" y="0"/>
                      </a:cubicBezTo>
                      <a:cubicBezTo>
                        <a:pt x="59" y="0"/>
                        <a:pt x="60" y="1"/>
                        <a:pt x="60" y="2"/>
                      </a:cubicBezTo>
                      <a:cubicBezTo>
                        <a:pt x="60" y="3"/>
                        <a:pt x="59" y="4"/>
                        <a:pt x="5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3" name="Freeform 76">
                  <a:extLst>
                    <a:ext uri="{FF2B5EF4-FFF2-40B4-BE49-F238E27FC236}">
                      <a16:creationId xmlns:a16="http://schemas.microsoft.com/office/drawing/2014/main" id="{D710C693-97AC-4FEE-A11F-750C4AED6F2B}"/>
                    </a:ext>
                  </a:extLst>
                </p:cNvPr>
                <p:cNvSpPr>
                  <a:spLocks/>
                </p:cNvSpPr>
                <p:nvPr/>
              </p:nvSpPr>
              <p:spPr bwMode="auto">
                <a:xfrm>
                  <a:off x="1531938" y="2124075"/>
                  <a:ext cx="15875" cy="47625"/>
                </a:xfrm>
                <a:custGeom>
                  <a:avLst/>
                  <a:gdLst>
                    <a:gd name="T0" fmla="*/ 2 w 4"/>
                    <a:gd name="T1" fmla="*/ 12 h 12"/>
                    <a:gd name="T2" fmla="*/ 0 w 4"/>
                    <a:gd name="T3" fmla="*/ 10 h 12"/>
                    <a:gd name="T4" fmla="*/ 0 w 4"/>
                    <a:gd name="T5" fmla="*/ 2 h 12"/>
                    <a:gd name="T6" fmla="*/ 2 w 4"/>
                    <a:gd name="T7" fmla="*/ 0 h 12"/>
                    <a:gd name="T8" fmla="*/ 4 w 4"/>
                    <a:gd name="T9" fmla="*/ 2 h 12"/>
                    <a:gd name="T10" fmla="*/ 4 w 4"/>
                    <a:gd name="T11" fmla="*/ 10 h 12"/>
                    <a:gd name="T12" fmla="*/ 2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2" y="12"/>
                      </a:moveTo>
                      <a:cubicBezTo>
                        <a:pt x="1" y="12"/>
                        <a:pt x="0" y="11"/>
                        <a:pt x="0" y="10"/>
                      </a:cubicBezTo>
                      <a:cubicBezTo>
                        <a:pt x="0" y="2"/>
                        <a:pt x="0" y="2"/>
                        <a:pt x="0" y="2"/>
                      </a:cubicBezTo>
                      <a:cubicBezTo>
                        <a:pt x="0" y="1"/>
                        <a:pt x="1" y="0"/>
                        <a:pt x="2" y="0"/>
                      </a:cubicBezTo>
                      <a:cubicBezTo>
                        <a:pt x="3" y="0"/>
                        <a:pt x="4" y="1"/>
                        <a:pt x="4" y="2"/>
                      </a:cubicBezTo>
                      <a:cubicBezTo>
                        <a:pt x="4" y="10"/>
                        <a:pt x="4" y="10"/>
                        <a:pt x="4" y="10"/>
                      </a:cubicBezTo>
                      <a:cubicBezTo>
                        <a:pt x="4" y="11"/>
                        <a:pt x="3" y="12"/>
                        <a:pt x="2" y="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4" name="Oval 77">
                  <a:extLst>
                    <a:ext uri="{FF2B5EF4-FFF2-40B4-BE49-F238E27FC236}">
                      <a16:creationId xmlns:a16="http://schemas.microsoft.com/office/drawing/2014/main" id="{A4A652B7-7A4E-4D0B-9A7A-31A3246516DE}"/>
                    </a:ext>
                  </a:extLst>
                </p:cNvPr>
                <p:cNvSpPr>
                  <a:spLocks noChangeArrowheads="1"/>
                </p:cNvSpPr>
                <p:nvPr/>
              </p:nvSpPr>
              <p:spPr bwMode="auto">
                <a:xfrm>
                  <a:off x="1531938" y="2085975"/>
                  <a:ext cx="31750" cy="3016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5" name="Rectangle 78">
                  <a:extLst>
                    <a:ext uri="{FF2B5EF4-FFF2-40B4-BE49-F238E27FC236}">
                      <a16:creationId xmlns:a16="http://schemas.microsoft.com/office/drawing/2014/main" id="{3C4B9FCF-C4BE-4207-BBC1-2F3F941FEAA0}"/>
                    </a:ext>
                  </a:extLst>
                </p:cNvPr>
                <p:cNvSpPr>
                  <a:spLocks noChangeArrowheads="1"/>
                </p:cNvSpPr>
                <p:nvPr/>
              </p:nvSpPr>
              <p:spPr bwMode="auto">
                <a:xfrm>
                  <a:off x="1370013" y="2062163"/>
                  <a:ext cx="355600" cy="1587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6" name="Freeform 79">
                  <a:extLst>
                    <a:ext uri="{FF2B5EF4-FFF2-40B4-BE49-F238E27FC236}">
                      <a16:creationId xmlns:a16="http://schemas.microsoft.com/office/drawing/2014/main" id="{6658DD77-C2AB-4C30-9C5B-F591B620A2F4}"/>
                    </a:ext>
                  </a:extLst>
                </p:cNvPr>
                <p:cNvSpPr>
                  <a:spLocks noEditPoints="1"/>
                </p:cNvSpPr>
                <p:nvPr/>
              </p:nvSpPr>
              <p:spPr bwMode="auto">
                <a:xfrm>
                  <a:off x="1455738" y="1968500"/>
                  <a:ext cx="61913" cy="77788"/>
                </a:xfrm>
                <a:custGeom>
                  <a:avLst/>
                  <a:gdLst>
                    <a:gd name="T0" fmla="*/ 14 w 16"/>
                    <a:gd name="T1" fmla="*/ 20 h 20"/>
                    <a:gd name="T2" fmla="*/ 2 w 16"/>
                    <a:gd name="T3" fmla="*/ 20 h 20"/>
                    <a:gd name="T4" fmla="*/ 0 w 16"/>
                    <a:gd name="T5" fmla="*/ 18 h 20"/>
                    <a:gd name="T6" fmla="*/ 0 w 16"/>
                    <a:gd name="T7" fmla="*/ 2 h 20"/>
                    <a:gd name="T8" fmla="*/ 2 w 16"/>
                    <a:gd name="T9" fmla="*/ 0 h 20"/>
                    <a:gd name="T10" fmla="*/ 14 w 16"/>
                    <a:gd name="T11" fmla="*/ 0 h 20"/>
                    <a:gd name="T12" fmla="*/ 16 w 16"/>
                    <a:gd name="T13" fmla="*/ 2 h 20"/>
                    <a:gd name="T14" fmla="*/ 16 w 16"/>
                    <a:gd name="T15" fmla="*/ 18 h 20"/>
                    <a:gd name="T16" fmla="*/ 14 w 16"/>
                    <a:gd name="T17" fmla="*/ 20 h 20"/>
                    <a:gd name="T18" fmla="*/ 4 w 16"/>
                    <a:gd name="T19" fmla="*/ 16 h 20"/>
                    <a:gd name="T20" fmla="*/ 12 w 16"/>
                    <a:gd name="T21" fmla="*/ 16 h 20"/>
                    <a:gd name="T22" fmla="*/ 12 w 16"/>
                    <a:gd name="T23" fmla="*/ 4 h 20"/>
                    <a:gd name="T24" fmla="*/ 4 w 16"/>
                    <a:gd name="T25" fmla="*/ 4 h 20"/>
                    <a:gd name="T26" fmla="*/ 4 w 16"/>
                    <a:gd name="T27"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0">
                      <a:moveTo>
                        <a:pt x="14" y="20"/>
                      </a:moveTo>
                      <a:cubicBezTo>
                        <a:pt x="2" y="20"/>
                        <a:pt x="2" y="20"/>
                        <a:pt x="2" y="20"/>
                      </a:cubicBezTo>
                      <a:cubicBezTo>
                        <a:pt x="1" y="20"/>
                        <a:pt x="0" y="19"/>
                        <a:pt x="0" y="18"/>
                      </a:cubicBezTo>
                      <a:cubicBezTo>
                        <a:pt x="0" y="2"/>
                        <a:pt x="0" y="2"/>
                        <a:pt x="0" y="2"/>
                      </a:cubicBezTo>
                      <a:cubicBezTo>
                        <a:pt x="0" y="1"/>
                        <a:pt x="1" y="0"/>
                        <a:pt x="2" y="0"/>
                      </a:cubicBezTo>
                      <a:cubicBezTo>
                        <a:pt x="14" y="0"/>
                        <a:pt x="14" y="0"/>
                        <a:pt x="14" y="0"/>
                      </a:cubicBezTo>
                      <a:cubicBezTo>
                        <a:pt x="15" y="0"/>
                        <a:pt x="16" y="1"/>
                        <a:pt x="16" y="2"/>
                      </a:cubicBezTo>
                      <a:cubicBezTo>
                        <a:pt x="16" y="18"/>
                        <a:pt x="16" y="18"/>
                        <a:pt x="16" y="18"/>
                      </a:cubicBezTo>
                      <a:cubicBezTo>
                        <a:pt x="16" y="19"/>
                        <a:pt x="15" y="20"/>
                        <a:pt x="14" y="20"/>
                      </a:cubicBezTo>
                      <a:close/>
                      <a:moveTo>
                        <a:pt x="4" y="16"/>
                      </a:moveTo>
                      <a:cubicBezTo>
                        <a:pt x="12" y="16"/>
                        <a:pt x="12" y="16"/>
                        <a:pt x="12" y="16"/>
                      </a:cubicBezTo>
                      <a:cubicBezTo>
                        <a:pt x="12" y="4"/>
                        <a:pt x="12" y="4"/>
                        <a:pt x="12" y="4"/>
                      </a:cubicBezTo>
                      <a:cubicBezTo>
                        <a:pt x="4" y="4"/>
                        <a:pt x="4" y="4"/>
                        <a:pt x="4" y="4"/>
                      </a:cubicBezTo>
                      <a:lnTo>
                        <a:pt x="4" y="1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7" name="Freeform 80">
                  <a:extLst>
                    <a:ext uri="{FF2B5EF4-FFF2-40B4-BE49-F238E27FC236}">
                      <a16:creationId xmlns:a16="http://schemas.microsoft.com/office/drawing/2014/main" id="{4462858A-8AA0-4251-9FC5-0DB2348DA7C5}"/>
                    </a:ext>
                  </a:extLst>
                </p:cNvPr>
                <p:cNvSpPr>
                  <a:spLocks noEditPoints="1"/>
                </p:cNvSpPr>
                <p:nvPr/>
              </p:nvSpPr>
              <p:spPr bwMode="auto">
                <a:xfrm>
                  <a:off x="1531938" y="1922463"/>
                  <a:ext cx="61913" cy="123825"/>
                </a:xfrm>
                <a:custGeom>
                  <a:avLst/>
                  <a:gdLst>
                    <a:gd name="T0" fmla="*/ 14 w 16"/>
                    <a:gd name="T1" fmla="*/ 32 h 32"/>
                    <a:gd name="T2" fmla="*/ 2 w 16"/>
                    <a:gd name="T3" fmla="*/ 32 h 32"/>
                    <a:gd name="T4" fmla="*/ 0 w 16"/>
                    <a:gd name="T5" fmla="*/ 30 h 32"/>
                    <a:gd name="T6" fmla="*/ 0 w 16"/>
                    <a:gd name="T7" fmla="*/ 2 h 32"/>
                    <a:gd name="T8" fmla="*/ 2 w 16"/>
                    <a:gd name="T9" fmla="*/ 0 h 32"/>
                    <a:gd name="T10" fmla="*/ 14 w 16"/>
                    <a:gd name="T11" fmla="*/ 0 h 32"/>
                    <a:gd name="T12" fmla="*/ 16 w 16"/>
                    <a:gd name="T13" fmla="*/ 2 h 32"/>
                    <a:gd name="T14" fmla="*/ 16 w 16"/>
                    <a:gd name="T15" fmla="*/ 30 h 32"/>
                    <a:gd name="T16" fmla="*/ 14 w 16"/>
                    <a:gd name="T17" fmla="*/ 32 h 32"/>
                    <a:gd name="T18" fmla="*/ 4 w 16"/>
                    <a:gd name="T19" fmla="*/ 28 h 32"/>
                    <a:gd name="T20" fmla="*/ 12 w 16"/>
                    <a:gd name="T21" fmla="*/ 28 h 32"/>
                    <a:gd name="T22" fmla="*/ 12 w 16"/>
                    <a:gd name="T23" fmla="*/ 4 h 32"/>
                    <a:gd name="T24" fmla="*/ 4 w 16"/>
                    <a:gd name="T25" fmla="*/ 4 h 32"/>
                    <a:gd name="T26" fmla="*/ 4 w 16"/>
                    <a:gd name="T27"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32">
                      <a:moveTo>
                        <a:pt x="14" y="32"/>
                      </a:moveTo>
                      <a:cubicBezTo>
                        <a:pt x="2" y="32"/>
                        <a:pt x="2" y="32"/>
                        <a:pt x="2" y="32"/>
                      </a:cubicBezTo>
                      <a:cubicBezTo>
                        <a:pt x="1" y="32"/>
                        <a:pt x="0" y="31"/>
                        <a:pt x="0" y="30"/>
                      </a:cubicBezTo>
                      <a:cubicBezTo>
                        <a:pt x="0" y="2"/>
                        <a:pt x="0" y="2"/>
                        <a:pt x="0" y="2"/>
                      </a:cubicBezTo>
                      <a:cubicBezTo>
                        <a:pt x="0" y="1"/>
                        <a:pt x="1" y="0"/>
                        <a:pt x="2" y="0"/>
                      </a:cubicBezTo>
                      <a:cubicBezTo>
                        <a:pt x="14" y="0"/>
                        <a:pt x="14" y="0"/>
                        <a:pt x="14" y="0"/>
                      </a:cubicBezTo>
                      <a:cubicBezTo>
                        <a:pt x="15" y="0"/>
                        <a:pt x="16" y="1"/>
                        <a:pt x="16" y="2"/>
                      </a:cubicBezTo>
                      <a:cubicBezTo>
                        <a:pt x="16" y="30"/>
                        <a:pt x="16" y="30"/>
                        <a:pt x="16" y="30"/>
                      </a:cubicBezTo>
                      <a:cubicBezTo>
                        <a:pt x="16" y="31"/>
                        <a:pt x="15" y="32"/>
                        <a:pt x="14" y="32"/>
                      </a:cubicBezTo>
                      <a:close/>
                      <a:moveTo>
                        <a:pt x="4" y="28"/>
                      </a:moveTo>
                      <a:cubicBezTo>
                        <a:pt x="12" y="28"/>
                        <a:pt x="12" y="28"/>
                        <a:pt x="12" y="28"/>
                      </a:cubicBezTo>
                      <a:cubicBezTo>
                        <a:pt x="12" y="4"/>
                        <a:pt x="12" y="4"/>
                        <a:pt x="12" y="4"/>
                      </a:cubicBezTo>
                      <a:cubicBezTo>
                        <a:pt x="4" y="4"/>
                        <a:pt x="4" y="4"/>
                        <a:pt x="4" y="4"/>
                      </a:cubicBezTo>
                      <a:lnTo>
                        <a:pt x="4" y="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8" name="Freeform 81">
                  <a:extLst>
                    <a:ext uri="{FF2B5EF4-FFF2-40B4-BE49-F238E27FC236}">
                      <a16:creationId xmlns:a16="http://schemas.microsoft.com/office/drawing/2014/main" id="{C5924725-CADA-4762-9AD9-6A1137A3E780}"/>
                    </a:ext>
                  </a:extLst>
                </p:cNvPr>
                <p:cNvSpPr>
                  <a:spLocks noEditPoints="1"/>
                </p:cNvSpPr>
                <p:nvPr/>
              </p:nvSpPr>
              <p:spPr bwMode="auto">
                <a:xfrm>
                  <a:off x="1609725" y="1890713"/>
                  <a:ext cx="61913" cy="155575"/>
                </a:xfrm>
                <a:custGeom>
                  <a:avLst/>
                  <a:gdLst>
                    <a:gd name="T0" fmla="*/ 14 w 16"/>
                    <a:gd name="T1" fmla="*/ 40 h 40"/>
                    <a:gd name="T2" fmla="*/ 2 w 16"/>
                    <a:gd name="T3" fmla="*/ 40 h 40"/>
                    <a:gd name="T4" fmla="*/ 0 w 16"/>
                    <a:gd name="T5" fmla="*/ 38 h 40"/>
                    <a:gd name="T6" fmla="*/ 0 w 16"/>
                    <a:gd name="T7" fmla="*/ 2 h 40"/>
                    <a:gd name="T8" fmla="*/ 2 w 16"/>
                    <a:gd name="T9" fmla="*/ 0 h 40"/>
                    <a:gd name="T10" fmla="*/ 14 w 16"/>
                    <a:gd name="T11" fmla="*/ 0 h 40"/>
                    <a:gd name="T12" fmla="*/ 16 w 16"/>
                    <a:gd name="T13" fmla="*/ 2 h 40"/>
                    <a:gd name="T14" fmla="*/ 16 w 16"/>
                    <a:gd name="T15" fmla="*/ 38 h 40"/>
                    <a:gd name="T16" fmla="*/ 14 w 16"/>
                    <a:gd name="T17" fmla="*/ 40 h 40"/>
                    <a:gd name="T18" fmla="*/ 4 w 16"/>
                    <a:gd name="T19" fmla="*/ 36 h 40"/>
                    <a:gd name="T20" fmla="*/ 12 w 16"/>
                    <a:gd name="T21" fmla="*/ 36 h 40"/>
                    <a:gd name="T22" fmla="*/ 12 w 16"/>
                    <a:gd name="T23" fmla="*/ 4 h 40"/>
                    <a:gd name="T24" fmla="*/ 4 w 16"/>
                    <a:gd name="T25" fmla="*/ 4 h 40"/>
                    <a:gd name="T26" fmla="*/ 4 w 16"/>
                    <a:gd name="T2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40">
                      <a:moveTo>
                        <a:pt x="14" y="40"/>
                      </a:moveTo>
                      <a:cubicBezTo>
                        <a:pt x="2" y="40"/>
                        <a:pt x="2" y="40"/>
                        <a:pt x="2" y="40"/>
                      </a:cubicBezTo>
                      <a:cubicBezTo>
                        <a:pt x="1" y="40"/>
                        <a:pt x="0" y="39"/>
                        <a:pt x="0" y="38"/>
                      </a:cubicBezTo>
                      <a:cubicBezTo>
                        <a:pt x="0" y="2"/>
                        <a:pt x="0" y="2"/>
                        <a:pt x="0" y="2"/>
                      </a:cubicBezTo>
                      <a:cubicBezTo>
                        <a:pt x="0" y="1"/>
                        <a:pt x="1" y="0"/>
                        <a:pt x="2" y="0"/>
                      </a:cubicBezTo>
                      <a:cubicBezTo>
                        <a:pt x="14" y="0"/>
                        <a:pt x="14" y="0"/>
                        <a:pt x="14" y="0"/>
                      </a:cubicBezTo>
                      <a:cubicBezTo>
                        <a:pt x="15" y="0"/>
                        <a:pt x="16" y="1"/>
                        <a:pt x="16" y="2"/>
                      </a:cubicBezTo>
                      <a:cubicBezTo>
                        <a:pt x="16" y="38"/>
                        <a:pt x="16" y="38"/>
                        <a:pt x="16" y="38"/>
                      </a:cubicBezTo>
                      <a:cubicBezTo>
                        <a:pt x="16" y="39"/>
                        <a:pt x="15" y="40"/>
                        <a:pt x="14" y="40"/>
                      </a:cubicBezTo>
                      <a:close/>
                      <a:moveTo>
                        <a:pt x="4" y="36"/>
                      </a:moveTo>
                      <a:cubicBezTo>
                        <a:pt x="12" y="36"/>
                        <a:pt x="12" y="36"/>
                        <a:pt x="12" y="36"/>
                      </a:cubicBezTo>
                      <a:cubicBezTo>
                        <a:pt x="12" y="4"/>
                        <a:pt x="12" y="4"/>
                        <a:pt x="12" y="4"/>
                      </a:cubicBezTo>
                      <a:cubicBezTo>
                        <a:pt x="4" y="4"/>
                        <a:pt x="4" y="4"/>
                        <a:pt x="4" y="4"/>
                      </a:cubicBezTo>
                      <a:lnTo>
                        <a:pt x="4" y="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79" name="Rectangle 82">
                  <a:extLst>
                    <a:ext uri="{FF2B5EF4-FFF2-40B4-BE49-F238E27FC236}">
                      <a16:creationId xmlns:a16="http://schemas.microsoft.com/office/drawing/2014/main" id="{74FE8C80-9238-4658-B2AB-9A75A837C061}"/>
                    </a:ext>
                  </a:extLst>
                </p:cNvPr>
                <p:cNvSpPr>
                  <a:spLocks noChangeArrowheads="1"/>
                </p:cNvSpPr>
                <p:nvPr/>
              </p:nvSpPr>
              <p:spPr bwMode="auto">
                <a:xfrm>
                  <a:off x="1423988" y="1890713"/>
                  <a:ext cx="15875" cy="15557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sp>
          <p:nvSpPr>
            <p:cNvPr id="13" name="Freeform 86">
              <a:extLst>
                <a:ext uri="{FF2B5EF4-FFF2-40B4-BE49-F238E27FC236}">
                  <a16:creationId xmlns:a16="http://schemas.microsoft.com/office/drawing/2014/main" id="{231BFF34-C3EB-4987-8A8F-F3350196BA4F}"/>
                </a:ext>
              </a:extLst>
            </p:cNvPr>
            <p:cNvSpPr>
              <a:spLocks/>
            </p:cNvSpPr>
            <p:nvPr/>
          </p:nvSpPr>
          <p:spPr bwMode="auto">
            <a:xfrm>
              <a:off x="2653652" y="4244641"/>
              <a:ext cx="413573" cy="1353347"/>
            </a:xfrm>
            <a:custGeom>
              <a:avLst/>
              <a:gdLst>
                <a:gd name="T0" fmla="*/ 289 w 289"/>
                <a:gd name="T1" fmla="*/ 945 h 945"/>
                <a:gd name="T2" fmla="*/ 0 w 289"/>
                <a:gd name="T3" fmla="*/ 127 h 945"/>
                <a:gd name="T4" fmla="*/ 6 w 289"/>
                <a:gd name="T5" fmla="*/ 0 h 945"/>
              </a:gdLst>
              <a:ahLst/>
              <a:cxnLst>
                <a:cxn ang="0">
                  <a:pos x="T0" y="T1"/>
                </a:cxn>
                <a:cxn ang="0">
                  <a:pos x="T2" y="T3"/>
                </a:cxn>
                <a:cxn ang="0">
                  <a:pos x="T4" y="T5"/>
                </a:cxn>
              </a:cxnLst>
              <a:rect l="0" t="0" r="r" b="b"/>
              <a:pathLst>
                <a:path w="289" h="945">
                  <a:moveTo>
                    <a:pt x="289" y="945"/>
                  </a:moveTo>
                  <a:cubicBezTo>
                    <a:pt x="108" y="721"/>
                    <a:pt x="0" y="437"/>
                    <a:pt x="0" y="127"/>
                  </a:cubicBezTo>
                  <a:cubicBezTo>
                    <a:pt x="0" y="84"/>
                    <a:pt x="2" y="42"/>
                    <a:pt x="6" y="0"/>
                  </a:cubicBezTo>
                </a:path>
              </a:pathLst>
            </a:custGeom>
            <a:noFill/>
            <a:ln w="12700" cap="flat">
              <a:solidFill>
                <a:schemeClr val="tx1">
                  <a:lumMod val="65000"/>
                  <a:lumOff val="35000"/>
                </a:schemeClr>
              </a:solidFill>
              <a:prstDash val="solid"/>
              <a:miter lim="800000"/>
              <a:headEnd/>
              <a:tailEnd type="oval"/>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14" name="Freeform 87">
              <a:extLst>
                <a:ext uri="{FF2B5EF4-FFF2-40B4-BE49-F238E27FC236}">
                  <a16:creationId xmlns:a16="http://schemas.microsoft.com/office/drawing/2014/main" id="{D2C02124-E32B-4702-AF20-8ADB9A8CF214}"/>
                </a:ext>
              </a:extLst>
            </p:cNvPr>
            <p:cNvSpPr>
              <a:spLocks/>
            </p:cNvSpPr>
            <p:nvPr/>
          </p:nvSpPr>
          <p:spPr bwMode="auto">
            <a:xfrm>
              <a:off x="3789010" y="6144776"/>
              <a:ext cx="1396339" cy="150775"/>
            </a:xfrm>
            <a:custGeom>
              <a:avLst/>
              <a:gdLst>
                <a:gd name="T0" fmla="*/ 975 w 975"/>
                <a:gd name="T1" fmla="*/ 21 h 105"/>
                <a:gd name="T2" fmla="*/ 513 w 975"/>
                <a:gd name="T3" fmla="*/ 105 h 105"/>
                <a:gd name="T4" fmla="*/ 0 w 975"/>
                <a:gd name="T5" fmla="*/ 0 h 105"/>
              </a:gdLst>
              <a:ahLst/>
              <a:cxnLst>
                <a:cxn ang="0">
                  <a:pos x="T0" y="T1"/>
                </a:cxn>
                <a:cxn ang="0">
                  <a:pos x="T2" y="T3"/>
                </a:cxn>
                <a:cxn ang="0">
                  <a:pos x="T4" y="T5"/>
                </a:cxn>
              </a:cxnLst>
              <a:rect l="0" t="0" r="r" b="b"/>
              <a:pathLst>
                <a:path w="975" h="105">
                  <a:moveTo>
                    <a:pt x="975" y="21"/>
                  </a:moveTo>
                  <a:cubicBezTo>
                    <a:pt x="831" y="76"/>
                    <a:pt x="676" y="105"/>
                    <a:pt x="513" y="105"/>
                  </a:cubicBezTo>
                  <a:cubicBezTo>
                    <a:pt x="331" y="105"/>
                    <a:pt x="157" y="68"/>
                    <a:pt x="0" y="0"/>
                  </a:cubicBezTo>
                </a:path>
              </a:pathLst>
            </a:custGeom>
            <a:noFill/>
            <a:ln w="12700" cap="flat">
              <a:solidFill>
                <a:schemeClr val="tx1">
                  <a:lumMod val="65000"/>
                  <a:lumOff val="35000"/>
                </a:schemeClr>
              </a:solidFill>
              <a:prstDash val="solid"/>
              <a:miter lim="800000"/>
              <a:headEnd/>
              <a:tailEnd type="oval"/>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15" name="Freeform 88">
              <a:extLst>
                <a:ext uri="{FF2B5EF4-FFF2-40B4-BE49-F238E27FC236}">
                  <a16:creationId xmlns:a16="http://schemas.microsoft.com/office/drawing/2014/main" id="{4C966F55-799A-4BEC-AFFA-47CC3B11E431}"/>
                </a:ext>
              </a:extLst>
            </p:cNvPr>
            <p:cNvSpPr>
              <a:spLocks/>
            </p:cNvSpPr>
            <p:nvPr/>
          </p:nvSpPr>
          <p:spPr bwMode="auto">
            <a:xfrm>
              <a:off x="5925906" y="4342131"/>
              <a:ext cx="468070" cy="1321860"/>
            </a:xfrm>
            <a:custGeom>
              <a:avLst/>
              <a:gdLst>
                <a:gd name="T0" fmla="*/ 326 w 327"/>
                <a:gd name="T1" fmla="*/ 0 h 923"/>
                <a:gd name="T2" fmla="*/ 327 w 327"/>
                <a:gd name="T3" fmla="*/ 59 h 923"/>
                <a:gd name="T4" fmla="*/ 0 w 327"/>
                <a:gd name="T5" fmla="*/ 923 h 923"/>
              </a:gdLst>
              <a:ahLst/>
              <a:cxnLst>
                <a:cxn ang="0">
                  <a:pos x="T0" y="T1"/>
                </a:cxn>
                <a:cxn ang="0">
                  <a:pos x="T2" y="T3"/>
                </a:cxn>
                <a:cxn ang="0">
                  <a:pos x="T4" y="T5"/>
                </a:cxn>
              </a:cxnLst>
              <a:rect l="0" t="0" r="r" b="b"/>
              <a:pathLst>
                <a:path w="327" h="923">
                  <a:moveTo>
                    <a:pt x="326" y="0"/>
                  </a:moveTo>
                  <a:cubicBezTo>
                    <a:pt x="327" y="19"/>
                    <a:pt x="327" y="39"/>
                    <a:pt x="327" y="59"/>
                  </a:cubicBezTo>
                  <a:cubicBezTo>
                    <a:pt x="327" y="390"/>
                    <a:pt x="204" y="693"/>
                    <a:pt x="0" y="923"/>
                  </a:cubicBezTo>
                </a:path>
              </a:pathLst>
            </a:custGeom>
            <a:noFill/>
            <a:ln w="12700" cap="flat">
              <a:solidFill>
                <a:schemeClr val="tx1">
                  <a:lumMod val="65000"/>
                  <a:lumOff val="35000"/>
                </a:schemeClr>
              </a:solidFill>
              <a:prstDash val="solid"/>
              <a:miter lim="800000"/>
              <a:headEnd/>
              <a:tailEnd type="oval"/>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16" name="Freeform 89">
              <a:extLst>
                <a:ext uri="{FF2B5EF4-FFF2-40B4-BE49-F238E27FC236}">
                  <a16:creationId xmlns:a16="http://schemas.microsoft.com/office/drawing/2014/main" id="{F6BE7161-AFEC-48F8-8E76-4DCBD1FC2325}"/>
                </a:ext>
              </a:extLst>
            </p:cNvPr>
            <p:cNvSpPr>
              <a:spLocks/>
            </p:cNvSpPr>
            <p:nvPr/>
          </p:nvSpPr>
          <p:spPr bwMode="auto">
            <a:xfrm>
              <a:off x="5010958" y="2620624"/>
              <a:ext cx="1129908" cy="864689"/>
            </a:xfrm>
            <a:custGeom>
              <a:avLst/>
              <a:gdLst>
                <a:gd name="T0" fmla="*/ 0 w 789"/>
                <a:gd name="T1" fmla="*/ 0 h 604"/>
                <a:gd name="T2" fmla="*/ 789 w 789"/>
                <a:gd name="T3" fmla="*/ 604 h 604"/>
              </a:gdLst>
              <a:ahLst/>
              <a:cxnLst>
                <a:cxn ang="0">
                  <a:pos x="T0" y="T1"/>
                </a:cxn>
                <a:cxn ang="0">
                  <a:pos x="T2" y="T3"/>
                </a:cxn>
              </a:cxnLst>
              <a:rect l="0" t="0" r="r" b="b"/>
              <a:pathLst>
                <a:path w="789" h="604">
                  <a:moveTo>
                    <a:pt x="0" y="0"/>
                  </a:moveTo>
                  <a:cubicBezTo>
                    <a:pt x="335" y="90"/>
                    <a:pt x="618" y="311"/>
                    <a:pt x="789" y="604"/>
                  </a:cubicBezTo>
                </a:path>
              </a:pathLst>
            </a:custGeom>
            <a:noFill/>
            <a:ln w="12700" cap="flat">
              <a:solidFill>
                <a:schemeClr val="tx1">
                  <a:lumMod val="65000"/>
                  <a:lumOff val="35000"/>
                </a:schemeClr>
              </a:solidFill>
              <a:prstDash val="solid"/>
              <a:miter lim="800000"/>
              <a:headEnd/>
              <a:tailEnd type="oval"/>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17" name="Freeform 90">
              <a:extLst>
                <a:ext uri="{FF2B5EF4-FFF2-40B4-BE49-F238E27FC236}">
                  <a16:creationId xmlns:a16="http://schemas.microsoft.com/office/drawing/2014/main" id="{0730BB4E-25B0-478E-A8D2-6E44B2EA3C77}"/>
                </a:ext>
              </a:extLst>
            </p:cNvPr>
            <p:cNvSpPr>
              <a:spLocks/>
            </p:cNvSpPr>
            <p:nvPr/>
          </p:nvSpPr>
          <p:spPr bwMode="auto">
            <a:xfrm>
              <a:off x="2957020" y="2600643"/>
              <a:ext cx="1161395" cy="804742"/>
            </a:xfrm>
            <a:custGeom>
              <a:avLst/>
              <a:gdLst>
                <a:gd name="T0" fmla="*/ 0 w 811"/>
                <a:gd name="T1" fmla="*/ 562 h 562"/>
                <a:gd name="T2" fmla="*/ 811 w 811"/>
                <a:gd name="T3" fmla="*/ 0 h 562"/>
              </a:gdLst>
              <a:ahLst/>
              <a:cxnLst>
                <a:cxn ang="0">
                  <a:pos x="T0" y="T1"/>
                </a:cxn>
                <a:cxn ang="0">
                  <a:pos x="T2" y="T3"/>
                </a:cxn>
              </a:cxnLst>
              <a:rect l="0" t="0" r="r" b="b"/>
              <a:pathLst>
                <a:path w="811" h="562">
                  <a:moveTo>
                    <a:pt x="0" y="562"/>
                  </a:moveTo>
                  <a:cubicBezTo>
                    <a:pt x="184" y="281"/>
                    <a:pt x="473" y="75"/>
                    <a:pt x="811" y="0"/>
                  </a:cubicBezTo>
                </a:path>
              </a:pathLst>
            </a:custGeom>
            <a:noFill/>
            <a:ln w="12700" cap="flat">
              <a:solidFill>
                <a:schemeClr val="tx1">
                  <a:lumMod val="65000"/>
                  <a:lumOff val="35000"/>
                </a:schemeClr>
              </a:solidFill>
              <a:prstDash val="solid"/>
              <a:miter lim="800000"/>
              <a:headEnd/>
              <a:tailEnd type="oval"/>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nvGrpSpPr>
            <p:cNvPr id="18" name="Group 17">
              <a:extLst>
                <a:ext uri="{FF2B5EF4-FFF2-40B4-BE49-F238E27FC236}">
                  <a16:creationId xmlns:a16="http://schemas.microsoft.com/office/drawing/2014/main" id="{3FA0155A-6E11-4219-9E49-52485188FC03}"/>
                </a:ext>
              </a:extLst>
            </p:cNvPr>
            <p:cNvGrpSpPr/>
            <p:nvPr/>
          </p:nvGrpSpPr>
          <p:grpSpPr>
            <a:xfrm>
              <a:off x="4291268" y="2218523"/>
              <a:ext cx="539768" cy="539768"/>
              <a:chOff x="2439588" y="2833628"/>
              <a:chExt cx="405535" cy="405535"/>
            </a:xfrm>
          </p:grpSpPr>
          <p:sp>
            <p:nvSpPr>
              <p:cNvPr id="67" name="Oval 66">
                <a:extLst>
                  <a:ext uri="{FF2B5EF4-FFF2-40B4-BE49-F238E27FC236}">
                    <a16:creationId xmlns:a16="http://schemas.microsoft.com/office/drawing/2014/main" id="{9F564C09-F431-496E-9704-ED2A3746D38F}"/>
                  </a:ext>
                </a:extLst>
              </p:cNvPr>
              <p:cNvSpPr/>
              <p:nvPr/>
            </p:nvSpPr>
            <p:spPr>
              <a:xfrm>
                <a:off x="2439588" y="2833628"/>
                <a:ext cx="405535" cy="405535"/>
              </a:xfrm>
              <a:prstGeom prst="ellipse">
                <a:avLst/>
              </a:prstGeom>
              <a:solidFill>
                <a:schemeClr val="bg1"/>
              </a:solidFill>
              <a:ln>
                <a:noFill/>
              </a:ln>
              <a:effectLst>
                <a:outerShdw blurRad="381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68" name="Oval 67">
                <a:extLst>
                  <a:ext uri="{FF2B5EF4-FFF2-40B4-BE49-F238E27FC236}">
                    <a16:creationId xmlns:a16="http://schemas.microsoft.com/office/drawing/2014/main" id="{AF553915-CBE2-41B3-A7E0-E5A8F091903A}"/>
                  </a:ext>
                </a:extLst>
              </p:cNvPr>
              <p:cNvSpPr/>
              <p:nvPr/>
            </p:nvSpPr>
            <p:spPr>
              <a:xfrm>
                <a:off x="2474779" y="2868819"/>
                <a:ext cx="335153" cy="335153"/>
              </a:xfrm>
              <a:prstGeom prst="ellipse">
                <a:avLst/>
              </a:prstGeom>
              <a:solidFill>
                <a:srgbClr val="3B393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19" name="Group 18">
              <a:extLst>
                <a:ext uri="{FF2B5EF4-FFF2-40B4-BE49-F238E27FC236}">
                  <a16:creationId xmlns:a16="http://schemas.microsoft.com/office/drawing/2014/main" id="{6F6EFA6B-622F-427C-A71A-EC987C3E4189}"/>
                </a:ext>
              </a:extLst>
            </p:cNvPr>
            <p:cNvGrpSpPr/>
            <p:nvPr/>
          </p:nvGrpSpPr>
          <p:grpSpPr>
            <a:xfrm>
              <a:off x="6028023" y="3635988"/>
              <a:ext cx="539768" cy="539768"/>
              <a:chOff x="2439588" y="2833628"/>
              <a:chExt cx="405535" cy="405535"/>
            </a:xfrm>
          </p:grpSpPr>
          <p:sp>
            <p:nvSpPr>
              <p:cNvPr id="65" name="Oval 64">
                <a:extLst>
                  <a:ext uri="{FF2B5EF4-FFF2-40B4-BE49-F238E27FC236}">
                    <a16:creationId xmlns:a16="http://schemas.microsoft.com/office/drawing/2014/main" id="{91097B1C-A959-49CE-8A25-29D9D69C251C}"/>
                  </a:ext>
                </a:extLst>
              </p:cNvPr>
              <p:cNvSpPr/>
              <p:nvPr/>
            </p:nvSpPr>
            <p:spPr>
              <a:xfrm>
                <a:off x="2439588" y="2833628"/>
                <a:ext cx="405535" cy="405535"/>
              </a:xfrm>
              <a:prstGeom prst="ellipse">
                <a:avLst/>
              </a:prstGeom>
              <a:solidFill>
                <a:schemeClr val="bg1"/>
              </a:solidFill>
              <a:ln>
                <a:noFill/>
              </a:ln>
              <a:effectLst>
                <a:outerShdw blurRad="381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66" name="Oval 65">
                <a:extLst>
                  <a:ext uri="{FF2B5EF4-FFF2-40B4-BE49-F238E27FC236}">
                    <a16:creationId xmlns:a16="http://schemas.microsoft.com/office/drawing/2014/main" id="{163480F1-75C4-41FE-873C-B3591D0376D6}"/>
                  </a:ext>
                </a:extLst>
              </p:cNvPr>
              <p:cNvSpPr/>
              <p:nvPr/>
            </p:nvSpPr>
            <p:spPr>
              <a:xfrm>
                <a:off x="2474779" y="2868819"/>
                <a:ext cx="335153" cy="335153"/>
              </a:xfrm>
              <a:prstGeom prst="ellipse">
                <a:avLst/>
              </a:prstGeom>
              <a:solidFill>
                <a:srgbClr val="E258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20" name="Group 19">
              <a:extLst>
                <a:ext uri="{FF2B5EF4-FFF2-40B4-BE49-F238E27FC236}">
                  <a16:creationId xmlns:a16="http://schemas.microsoft.com/office/drawing/2014/main" id="{1D637BE6-0E86-427E-9431-9B3909A49329}"/>
                </a:ext>
              </a:extLst>
            </p:cNvPr>
            <p:cNvGrpSpPr/>
            <p:nvPr/>
          </p:nvGrpSpPr>
          <p:grpSpPr>
            <a:xfrm>
              <a:off x="3099542" y="5643044"/>
              <a:ext cx="539768" cy="539768"/>
              <a:chOff x="2439588" y="2833628"/>
              <a:chExt cx="405535" cy="405535"/>
            </a:xfrm>
          </p:grpSpPr>
          <p:sp>
            <p:nvSpPr>
              <p:cNvPr id="63" name="Oval 62">
                <a:extLst>
                  <a:ext uri="{FF2B5EF4-FFF2-40B4-BE49-F238E27FC236}">
                    <a16:creationId xmlns:a16="http://schemas.microsoft.com/office/drawing/2014/main" id="{25C6AE0E-ECF9-4F17-88CC-CF925450E68C}"/>
                  </a:ext>
                </a:extLst>
              </p:cNvPr>
              <p:cNvSpPr/>
              <p:nvPr/>
            </p:nvSpPr>
            <p:spPr>
              <a:xfrm>
                <a:off x="2439588" y="2833628"/>
                <a:ext cx="405535" cy="405535"/>
              </a:xfrm>
              <a:prstGeom prst="ellipse">
                <a:avLst/>
              </a:prstGeom>
              <a:solidFill>
                <a:schemeClr val="bg1"/>
              </a:solidFill>
              <a:ln>
                <a:noFill/>
              </a:ln>
              <a:effectLst>
                <a:outerShdw blurRad="381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64" name="Oval 63">
                <a:extLst>
                  <a:ext uri="{FF2B5EF4-FFF2-40B4-BE49-F238E27FC236}">
                    <a16:creationId xmlns:a16="http://schemas.microsoft.com/office/drawing/2014/main" id="{6DCD5E7A-6502-4CA8-825F-5719E699BD9F}"/>
                  </a:ext>
                </a:extLst>
              </p:cNvPr>
              <p:cNvSpPr/>
              <p:nvPr/>
            </p:nvSpPr>
            <p:spPr>
              <a:xfrm>
                <a:off x="2474779" y="2868819"/>
                <a:ext cx="335153" cy="335153"/>
              </a:xfrm>
              <a:prstGeom prst="ellipse">
                <a:avLst/>
              </a:prstGeom>
              <a:solidFill>
                <a:srgbClr val="E258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21" name="Group 20">
              <a:extLst>
                <a:ext uri="{FF2B5EF4-FFF2-40B4-BE49-F238E27FC236}">
                  <a16:creationId xmlns:a16="http://schemas.microsoft.com/office/drawing/2014/main" id="{166E041E-65C3-404C-8AFE-DC04C4C64FA0}"/>
                </a:ext>
              </a:extLst>
            </p:cNvPr>
            <p:cNvGrpSpPr/>
            <p:nvPr/>
          </p:nvGrpSpPr>
          <p:grpSpPr>
            <a:xfrm>
              <a:off x="5298905" y="5773807"/>
              <a:ext cx="539768" cy="539768"/>
              <a:chOff x="2439588" y="2833628"/>
              <a:chExt cx="405535" cy="405535"/>
            </a:xfrm>
          </p:grpSpPr>
          <p:sp>
            <p:nvSpPr>
              <p:cNvPr id="61" name="Oval 60">
                <a:extLst>
                  <a:ext uri="{FF2B5EF4-FFF2-40B4-BE49-F238E27FC236}">
                    <a16:creationId xmlns:a16="http://schemas.microsoft.com/office/drawing/2014/main" id="{290A52B0-8282-47B2-8225-72D44814C519}"/>
                  </a:ext>
                </a:extLst>
              </p:cNvPr>
              <p:cNvSpPr/>
              <p:nvPr/>
            </p:nvSpPr>
            <p:spPr>
              <a:xfrm>
                <a:off x="2439588" y="2833628"/>
                <a:ext cx="405535" cy="405535"/>
              </a:xfrm>
              <a:prstGeom prst="ellipse">
                <a:avLst/>
              </a:prstGeom>
              <a:solidFill>
                <a:schemeClr val="bg1"/>
              </a:solidFill>
              <a:ln>
                <a:noFill/>
              </a:ln>
              <a:effectLst>
                <a:outerShdw blurRad="381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62" name="Oval 61">
                <a:extLst>
                  <a:ext uri="{FF2B5EF4-FFF2-40B4-BE49-F238E27FC236}">
                    <a16:creationId xmlns:a16="http://schemas.microsoft.com/office/drawing/2014/main" id="{779F7A73-8FF1-4C56-9142-84937B82F088}"/>
                  </a:ext>
                </a:extLst>
              </p:cNvPr>
              <p:cNvSpPr/>
              <p:nvPr/>
            </p:nvSpPr>
            <p:spPr>
              <a:xfrm>
                <a:off x="2474779" y="2868819"/>
                <a:ext cx="335153" cy="335153"/>
              </a:xfrm>
              <a:prstGeom prst="ellipse">
                <a:avLst/>
              </a:prstGeom>
              <a:solidFill>
                <a:srgbClr val="78D2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pitchFamily="34" charset="0"/>
                </a:endParaRPr>
              </a:p>
            </p:txBody>
          </p:sp>
        </p:grpSp>
        <p:grpSp>
          <p:nvGrpSpPr>
            <p:cNvPr id="22" name="Group 21">
              <a:extLst>
                <a:ext uri="{FF2B5EF4-FFF2-40B4-BE49-F238E27FC236}">
                  <a16:creationId xmlns:a16="http://schemas.microsoft.com/office/drawing/2014/main" id="{72EAA7D3-870D-4E73-86D7-A4DF587110B0}"/>
                </a:ext>
              </a:extLst>
            </p:cNvPr>
            <p:cNvGrpSpPr/>
            <p:nvPr/>
          </p:nvGrpSpPr>
          <p:grpSpPr>
            <a:xfrm>
              <a:off x="3104732" y="1603158"/>
              <a:ext cx="2881162" cy="440219"/>
              <a:chOff x="3244499" y="1211495"/>
              <a:chExt cx="2881162" cy="440219"/>
            </a:xfrm>
          </p:grpSpPr>
          <p:sp>
            <p:nvSpPr>
              <p:cNvPr id="59" name="TextBox 58">
                <a:extLst>
                  <a:ext uri="{FF2B5EF4-FFF2-40B4-BE49-F238E27FC236}">
                    <a16:creationId xmlns:a16="http://schemas.microsoft.com/office/drawing/2014/main" id="{9D83449B-8205-4100-ADF7-6CDEB99AD6C3}"/>
                  </a:ext>
                </a:extLst>
              </p:cNvPr>
              <p:cNvSpPr txBox="1"/>
              <p:nvPr/>
            </p:nvSpPr>
            <p:spPr>
              <a:xfrm>
                <a:off x="3680594" y="1211495"/>
                <a:ext cx="2040650" cy="137833"/>
              </a:xfrm>
              <a:prstGeom prst="rect">
                <a:avLst/>
              </a:prstGeom>
              <a:noFill/>
              <a:ln w="6350">
                <a:noFill/>
                <a:prstDash val="dash"/>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entury Gothic" panose="020B0502020202020204" pitchFamily="34" charset="0"/>
                  </a:rPr>
                  <a:t>Do No Harm policy</a:t>
                </a:r>
              </a:p>
            </p:txBody>
          </p:sp>
          <p:sp>
            <p:nvSpPr>
              <p:cNvPr id="60" name="TextBox 59">
                <a:extLst>
                  <a:ext uri="{FF2B5EF4-FFF2-40B4-BE49-F238E27FC236}">
                    <a16:creationId xmlns:a16="http://schemas.microsoft.com/office/drawing/2014/main" id="{07B9C06E-F4B0-4ED5-912C-EE76E5D06244}"/>
                  </a:ext>
                </a:extLst>
              </p:cNvPr>
              <p:cNvSpPr txBox="1"/>
              <p:nvPr/>
            </p:nvSpPr>
            <p:spPr>
              <a:xfrm>
                <a:off x="3244499" y="1401107"/>
                <a:ext cx="2881162" cy="250607"/>
              </a:xfrm>
              <a:prstGeom prst="rect">
                <a:avLst/>
              </a:prstGeom>
              <a:noFill/>
              <a:ln w="6350">
                <a:noFill/>
                <a:prstDash val="dash"/>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Century Gothic" panose="020B0502020202020204" pitchFamily="34" charset="0"/>
                  </a:rPr>
                  <a:t>We adhere to Do No Harm guidelines and other country specific operational policies in all our assignment.</a:t>
                </a:r>
              </a:p>
            </p:txBody>
          </p:sp>
        </p:grpSp>
        <p:grpSp>
          <p:nvGrpSpPr>
            <p:cNvPr id="23" name="Group 22">
              <a:extLst>
                <a:ext uri="{FF2B5EF4-FFF2-40B4-BE49-F238E27FC236}">
                  <a16:creationId xmlns:a16="http://schemas.microsoft.com/office/drawing/2014/main" id="{AB828F56-E5C3-4E80-80AB-6ED19B9EA920}"/>
                </a:ext>
              </a:extLst>
            </p:cNvPr>
            <p:cNvGrpSpPr/>
            <p:nvPr/>
          </p:nvGrpSpPr>
          <p:grpSpPr>
            <a:xfrm>
              <a:off x="330299" y="3349666"/>
              <a:ext cx="2163133" cy="1314844"/>
              <a:chOff x="507666" y="2798650"/>
              <a:chExt cx="2163133" cy="1314844"/>
            </a:xfrm>
          </p:grpSpPr>
          <p:sp>
            <p:nvSpPr>
              <p:cNvPr id="57" name="TextBox 56">
                <a:extLst>
                  <a:ext uri="{FF2B5EF4-FFF2-40B4-BE49-F238E27FC236}">
                    <a16:creationId xmlns:a16="http://schemas.microsoft.com/office/drawing/2014/main" id="{61F5B836-A291-4E50-B58A-8110A35F165F}"/>
                  </a:ext>
                </a:extLst>
              </p:cNvPr>
              <p:cNvSpPr txBox="1"/>
              <p:nvPr/>
            </p:nvSpPr>
            <p:spPr>
              <a:xfrm>
                <a:off x="507666" y="2798650"/>
                <a:ext cx="2042728" cy="263136"/>
              </a:xfrm>
              <a:prstGeom prst="rect">
                <a:avLst/>
              </a:prstGeom>
              <a:noFill/>
              <a:ln w="6350">
                <a:noFill/>
                <a:prstDash val="dash"/>
              </a:ln>
            </p:spPr>
            <p:txBody>
              <a:bodyPr wrap="square" lIns="0" tIns="0" rIns="0" bIns="0" rtlCol="0">
                <a:spAutoFit/>
              </a:bodyPr>
              <a:lstStyle/>
              <a:p>
                <a:pPr algn="r" defTabSz="914400">
                  <a:defRPr/>
                </a:pPr>
                <a:r>
                  <a:rPr kumimoji="0" lang="en-US" sz="1100" b="1" i="0" u="none" strike="noStrike" kern="1200" cap="none" spc="0" normalizeH="0" baseline="0" noProof="0" dirty="0">
                    <a:ln>
                      <a:noFill/>
                    </a:ln>
                    <a:effectLst/>
                    <a:uLnTx/>
                    <a:uFillTx/>
                    <a:latin typeface="Century Gothic" panose="020B0502020202020204" pitchFamily="34" charset="0"/>
                  </a:rPr>
                  <a:t>Privacy</a:t>
                </a:r>
                <a:endParaRPr lang="en-US" sz="800" b="1" dirty="0">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effectLst/>
                  <a:uLnTx/>
                  <a:uFillTx/>
                  <a:latin typeface="Century Gothic" panose="020B0502020202020204" pitchFamily="34" charset="0"/>
                </a:endParaRPr>
              </a:p>
            </p:txBody>
          </p:sp>
          <p:sp>
            <p:nvSpPr>
              <p:cNvPr id="58" name="TextBox 57">
                <a:extLst>
                  <a:ext uri="{FF2B5EF4-FFF2-40B4-BE49-F238E27FC236}">
                    <a16:creationId xmlns:a16="http://schemas.microsoft.com/office/drawing/2014/main" id="{D1B2771F-86D2-48C1-98D7-F2A998E7D807}"/>
                  </a:ext>
                </a:extLst>
              </p:cNvPr>
              <p:cNvSpPr txBox="1"/>
              <p:nvPr/>
            </p:nvSpPr>
            <p:spPr>
              <a:xfrm>
                <a:off x="580251" y="2985765"/>
                <a:ext cx="2090548" cy="1127729"/>
              </a:xfrm>
              <a:prstGeom prst="rect">
                <a:avLst/>
              </a:prstGeom>
              <a:noFill/>
              <a:ln w="6350">
                <a:noFill/>
                <a:prstDash val="dash"/>
              </a:ln>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noProof="0" dirty="0">
                    <a:ln>
                      <a:noFill/>
                    </a:ln>
                    <a:effectLst/>
                    <a:uLnTx/>
                    <a:uFillTx/>
                    <a:latin typeface="Century Gothic" panose="020B0502020202020204" pitchFamily="34" charset="0"/>
                  </a:rPr>
                  <a:t>We anonymize all data and resulting reports and insights.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noProof="0" dirty="0">
                    <a:ln>
                      <a:noFill/>
                    </a:ln>
                    <a:effectLst/>
                    <a:uLnTx/>
                    <a:uFillTx/>
                    <a:latin typeface="Century Gothic" panose="020B0502020202020204" pitchFamily="34" charset="0"/>
                  </a:rPr>
                  <a:t>All digital data are always password protected while all hard copies remain  under lock and key.</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noProof="0" dirty="0">
                    <a:ln>
                      <a:noFill/>
                    </a:ln>
                    <a:effectLst/>
                    <a:uLnTx/>
                    <a:uFillTx/>
                    <a:latin typeface="Century Gothic" panose="020B0502020202020204" pitchFamily="34" charset="0"/>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noProof="0" dirty="0">
                    <a:ln>
                      <a:noFill/>
                    </a:ln>
                    <a:effectLst/>
                    <a:uLnTx/>
                    <a:uFillTx/>
                    <a:latin typeface="Century Gothic" panose="020B0502020202020204" pitchFamily="34" charset="0"/>
                  </a:rPr>
                  <a:t>All data remain the property of the client and are only used by us to the extent that written permission is granted </a:t>
                </a:r>
                <a:endParaRPr kumimoji="0" lang="en-US" sz="1000" b="0" i="0" u="none" strike="noStrike" kern="1200" cap="none" spc="0" normalizeH="0" baseline="0" noProof="0" dirty="0">
                  <a:ln>
                    <a:noFill/>
                  </a:ln>
                  <a:effectLst/>
                  <a:uLnTx/>
                  <a:uFillTx/>
                  <a:latin typeface="Century Gothic" panose="020B0502020202020204" pitchFamily="34" charset="0"/>
                </a:endParaRPr>
              </a:p>
            </p:txBody>
          </p:sp>
        </p:grpSp>
        <p:sp>
          <p:nvSpPr>
            <p:cNvPr id="56" name="TextBox 55">
              <a:extLst>
                <a:ext uri="{FF2B5EF4-FFF2-40B4-BE49-F238E27FC236}">
                  <a16:creationId xmlns:a16="http://schemas.microsoft.com/office/drawing/2014/main" id="{082B7D98-94CB-4596-9095-89DABD73D0BB}"/>
                </a:ext>
              </a:extLst>
            </p:cNvPr>
            <p:cNvSpPr txBox="1"/>
            <p:nvPr/>
          </p:nvSpPr>
          <p:spPr>
            <a:xfrm>
              <a:off x="322180" y="5757951"/>
              <a:ext cx="2705484" cy="1127729"/>
            </a:xfrm>
            <a:prstGeom prst="rect">
              <a:avLst/>
            </a:prstGeom>
            <a:noFill/>
            <a:ln w="6350">
              <a:noFill/>
              <a:prstDash val="dash"/>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1" dirty="0">
                  <a:latin typeface="Century Gothic" panose="020B0502020202020204" pitchFamily="34" charset="0"/>
                </a:rPr>
                <a:t>Confidentiality</a:t>
              </a:r>
              <a:endParaRPr kumimoji="0" lang="en-US" sz="1000" b="0" i="0" u="none" strike="noStrike" kern="1200" cap="none" spc="0" normalizeH="0" baseline="0" noProof="0" dirty="0">
                <a:ln>
                  <a:noFill/>
                </a:ln>
                <a:effectLst/>
                <a:uLnTx/>
                <a:uFillTx/>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000" dirty="0">
                  <a:latin typeface="Century Gothic" panose="020B0502020202020204" pitchFamily="34" charset="0"/>
                </a:rPr>
                <a:t>RRCG maintains the highest standards of data confidentiality. We strictly adhere to the Kenyan data protection act. Our</a:t>
              </a:r>
              <a:r>
                <a:rPr kumimoji="0" lang="en-US" sz="1000" b="0" i="0" u="none" strike="noStrike" kern="1200" cap="none" spc="0" normalizeH="0" baseline="0" noProof="0" dirty="0">
                  <a:ln>
                    <a:noFill/>
                  </a:ln>
                  <a:effectLst/>
                  <a:uLnTx/>
                  <a:uFillTx/>
                  <a:latin typeface="Century Gothic" panose="020B0502020202020204" pitchFamily="34" charset="0"/>
                </a:rPr>
                <a:t> interviewers  and data personnel do not discuss  respondents’ answers with anyone,. Respondents’ names or other identifying information </a:t>
              </a:r>
              <a:r>
                <a:rPr lang="en-US" sz="1000" dirty="0">
                  <a:latin typeface="Century Gothic" panose="020B0502020202020204" pitchFamily="34" charset="0"/>
                </a:rPr>
                <a:t>does</a:t>
              </a:r>
              <a:r>
                <a:rPr kumimoji="0" lang="en-US" sz="1000" b="0" i="0" u="none" strike="noStrike" kern="1200" cap="none" spc="0" normalizeH="0" baseline="0" noProof="0" dirty="0">
                  <a:ln>
                    <a:noFill/>
                  </a:ln>
                  <a:effectLst/>
                  <a:uLnTx/>
                  <a:uFillTx/>
                  <a:latin typeface="Century Gothic" panose="020B0502020202020204" pitchFamily="34" charset="0"/>
                </a:rPr>
                <a:t> not appear on the </a:t>
              </a:r>
              <a:r>
                <a:rPr lang="en-US" sz="1000" dirty="0">
                  <a:latin typeface="Century Gothic" panose="020B0502020202020204" pitchFamily="34" charset="0"/>
                </a:rPr>
                <a:t>data set. </a:t>
              </a:r>
              <a:r>
                <a:rPr kumimoji="0" lang="en-US" sz="1000" b="0" i="0" u="none" strike="noStrike" kern="1200" cap="none" spc="0" normalizeH="0" baseline="0" noProof="0" dirty="0">
                  <a:ln>
                    <a:noFill/>
                  </a:ln>
                  <a:effectLst/>
                  <a:uLnTx/>
                  <a:uFillTx/>
                  <a:latin typeface="Century Gothic" panose="020B0502020202020204" pitchFamily="34" charset="0"/>
                </a:rPr>
                <a:t>Where clients request for personal data for purposes of data tracking, we ensure appropriate consent is provided.</a:t>
              </a:r>
            </a:p>
          </p:txBody>
        </p:sp>
        <p:grpSp>
          <p:nvGrpSpPr>
            <p:cNvPr id="25" name="Group 24">
              <a:extLst>
                <a:ext uri="{FF2B5EF4-FFF2-40B4-BE49-F238E27FC236}">
                  <a16:creationId xmlns:a16="http://schemas.microsoft.com/office/drawing/2014/main" id="{C351FC36-D4BA-41E8-A49E-EAEEC1916C8C}"/>
                </a:ext>
              </a:extLst>
            </p:cNvPr>
            <p:cNvGrpSpPr/>
            <p:nvPr/>
          </p:nvGrpSpPr>
          <p:grpSpPr>
            <a:xfrm>
              <a:off x="6671119" y="3274037"/>
              <a:ext cx="1728249" cy="1176304"/>
              <a:chOff x="6811521" y="2604230"/>
              <a:chExt cx="1728249" cy="1176304"/>
            </a:xfrm>
          </p:grpSpPr>
          <p:sp>
            <p:nvSpPr>
              <p:cNvPr id="53" name="TextBox 52">
                <a:extLst>
                  <a:ext uri="{FF2B5EF4-FFF2-40B4-BE49-F238E27FC236}">
                    <a16:creationId xmlns:a16="http://schemas.microsoft.com/office/drawing/2014/main" id="{BD153399-258A-47A0-B8A8-01A19E395726}"/>
                  </a:ext>
                </a:extLst>
              </p:cNvPr>
              <p:cNvSpPr txBox="1"/>
              <p:nvPr/>
            </p:nvSpPr>
            <p:spPr>
              <a:xfrm>
                <a:off x="6811522" y="2604230"/>
                <a:ext cx="1413700" cy="137833"/>
              </a:xfrm>
              <a:prstGeom prst="rect">
                <a:avLst/>
              </a:prstGeom>
              <a:noFill/>
              <a:ln w="6350">
                <a:noFill/>
                <a:prstDash val="dash"/>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entury Gothic" panose="020B0502020202020204" pitchFamily="34" charset="0"/>
                  </a:rPr>
                  <a:t>Approvals</a:t>
                </a:r>
                <a:endParaRPr kumimoji="0" lang="en-US" sz="1000" b="1" i="0" u="none" strike="noStrike" kern="1200" cap="none" spc="0" normalizeH="0" baseline="0" noProof="0" dirty="0">
                  <a:ln>
                    <a:noFill/>
                  </a:ln>
                  <a:effectLst/>
                  <a:uLnTx/>
                  <a:uFillTx/>
                  <a:latin typeface="Century Gothic" panose="020B0502020202020204" pitchFamily="34" charset="0"/>
                </a:endParaRPr>
              </a:p>
            </p:txBody>
          </p:sp>
          <p:sp>
            <p:nvSpPr>
              <p:cNvPr id="54" name="TextBox 53">
                <a:extLst>
                  <a:ext uri="{FF2B5EF4-FFF2-40B4-BE49-F238E27FC236}">
                    <a16:creationId xmlns:a16="http://schemas.microsoft.com/office/drawing/2014/main" id="{132B4042-CB7B-4B8B-B8C2-E560E78EC661}"/>
                  </a:ext>
                </a:extLst>
              </p:cNvPr>
              <p:cNvSpPr txBox="1"/>
              <p:nvPr/>
            </p:nvSpPr>
            <p:spPr>
              <a:xfrm>
                <a:off x="6811521" y="2778109"/>
                <a:ext cx="1728249" cy="1002425"/>
              </a:xfrm>
              <a:prstGeom prst="rect">
                <a:avLst/>
              </a:prstGeom>
              <a:noFill/>
              <a:ln w="6350">
                <a:noFill/>
                <a:prstDash val="dash"/>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Century Gothic" panose="020B0502020202020204" pitchFamily="34" charset="0"/>
                  </a:rPr>
                  <a:t>Prior to</a:t>
                </a:r>
                <a:r>
                  <a:rPr kumimoji="0" lang="en-US" sz="1000" b="0" i="0" u="none" strike="noStrike" kern="1200" cap="none" spc="0" normalizeH="0" baseline="0" noProof="0" dirty="0">
                    <a:ln>
                      <a:noFill/>
                    </a:ln>
                    <a:effectLst/>
                    <a:uLnTx/>
                    <a:uFillTx/>
                    <a:latin typeface="Century Gothic" panose="020B0502020202020204" pitchFamily="34" charset="0"/>
                  </a:rPr>
                  <a:t> any assignments, they we obtain necessary permissions for ethical, political and logistical reasons. Such permissions are obtained from inter alia;- governments, science and technology departments and some professional research bodies  </a:t>
                </a:r>
              </a:p>
            </p:txBody>
          </p:sp>
        </p:grpSp>
        <p:grpSp>
          <p:nvGrpSpPr>
            <p:cNvPr id="26" name="Group 25">
              <a:extLst>
                <a:ext uri="{FF2B5EF4-FFF2-40B4-BE49-F238E27FC236}">
                  <a16:creationId xmlns:a16="http://schemas.microsoft.com/office/drawing/2014/main" id="{762D3985-A401-4A18-9A19-64DA9E94188F}"/>
                </a:ext>
              </a:extLst>
            </p:cNvPr>
            <p:cNvGrpSpPr/>
            <p:nvPr/>
          </p:nvGrpSpPr>
          <p:grpSpPr>
            <a:xfrm>
              <a:off x="5949124" y="5802864"/>
              <a:ext cx="2939004" cy="800394"/>
              <a:chOff x="6811522" y="2995238"/>
              <a:chExt cx="2939004" cy="800394"/>
            </a:xfrm>
          </p:grpSpPr>
          <p:sp>
            <p:nvSpPr>
              <p:cNvPr id="51" name="TextBox 50">
                <a:extLst>
                  <a:ext uri="{FF2B5EF4-FFF2-40B4-BE49-F238E27FC236}">
                    <a16:creationId xmlns:a16="http://schemas.microsoft.com/office/drawing/2014/main" id="{9AE70576-AFC8-46AA-8960-B6F5FBB52E0A}"/>
                  </a:ext>
                </a:extLst>
              </p:cNvPr>
              <p:cNvSpPr txBox="1"/>
              <p:nvPr/>
            </p:nvSpPr>
            <p:spPr>
              <a:xfrm>
                <a:off x="6811522" y="2995238"/>
                <a:ext cx="1612777" cy="137833"/>
              </a:xfrm>
              <a:prstGeom prst="rect">
                <a:avLst/>
              </a:prstGeom>
              <a:noFill/>
              <a:ln w="6350">
                <a:noFill/>
                <a:prstDash val="dash"/>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entury Gothic" panose="020B0502020202020204" pitchFamily="34" charset="0"/>
                  </a:rPr>
                  <a:t>Informed consent</a:t>
                </a:r>
              </a:p>
            </p:txBody>
          </p:sp>
          <p:sp>
            <p:nvSpPr>
              <p:cNvPr id="52" name="TextBox 51">
                <a:extLst>
                  <a:ext uri="{FF2B5EF4-FFF2-40B4-BE49-F238E27FC236}">
                    <a16:creationId xmlns:a16="http://schemas.microsoft.com/office/drawing/2014/main" id="{F88F5822-8CEA-4C4C-B7A0-2DCEE6FCD23F}"/>
                  </a:ext>
                </a:extLst>
              </p:cNvPr>
              <p:cNvSpPr txBox="1"/>
              <p:nvPr/>
            </p:nvSpPr>
            <p:spPr>
              <a:xfrm>
                <a:off x="6811522" y="3169116"/>
                <a:ext cx="2939004" cy="626516"/>
              </a:xfrm>
              <a:prstGeom prst="rect">
                <a:avLst/>
              </a:prstGeom>
              <a:noFill/>
              <a:ln w="6350">
                <a:noFill/>
                <a:prstDash val="dash"/>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Century Gothic" panose="020B0502020202020204" pitchFamily="34" charset="0"/>
                  </a:rPr>
                  <a:t>During field assessments, our respondents are always enabled to exercise their right to refuse the interviews, or to refuse to answer specific field assessment questions. Informed consent is obtained from all respondents in their local languages prior to their participation in our studies. </a:t>
                </a:r>
              </a:p>
            </p:txBody>
          </p:sp>
        </p:grpSp>
        <p:grpSp>
          <p:nvGrpSpPr>
            <p:cNvPr id="27" name="Group 26">
              <a:extLst>
                <a:ext uri="{FF2B5EF4-FFF2-40B4-BE49-F238E27FC236}">
                  <a16:creationId xmlns:a16="http://schemas.microsoft.com/office/drawing/2014/main" id="{3B508BCE-22D3-4F2E-B92C-01CD9CBB669A}"/>
                </a:ext>
              </a:extLst>
            </p:cNvPr>
            <p:cNvGrpSpPr>
              <a:grpSpLocks noChangeAspect="1"/>
            </p:cNvGrpSpPr>
            <p:nvPr/>
          </p:nvGrpSpPr>
          <p:grpSpPr>
            <a:xfrm>
              <a:off x="4429752" y="2357007"/>
              <a:ext cx="262801" cy="262800"/>
              <a:chOff x="6445250" y="1803400"/>
              <a:chExt cx="371476" cy="371475"/>
            </a:xfrm>
            <a:solidFill>
              <a:schemeClr val="bg1"/>
            </a:solidFill>
          </p:grpSpPr>
          <p:sp>
            <p:nvSpPr>
              <p:cNvPr id="47" name="Freeform 94">
                <a:extLst>
                  <a:ext uri="{FF2B5EF4-FFF2-40B4-BE49-F238E27FC236}">
                    <a16:creationId xmlns:a16="http://schemas.microsoft.com/office/drawing/2014/main" id="{F2F8CEEB-B406-4AFF-A890-2924902D8415}"/>
                  </a:ext>
                </a:extLst>
              </p:cNvPr>
              <p:cNvSpPr>
                <a:spLocks noEditPoints="1"/>
              </p:cNvSpPr>
              <p:nvPr/>
            </p:nvSpPr>
            <p:spPr bwMode="auto">
              <a:xfrm>
                <a:off x="6523038" y="1989138"/>
                <a:ext cx="107950" cy="107950"/>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8" name="Freeform 95">
                <a:extLst>
                  <a:ext uri="{FF2B5EF4-FFF2-40B4-BE49-F238E27FC236}">
                    <a16:creationId xmlns:a16="http://schemas.microsoft.com/office/drawing/2014/main" id="{97F366EF-7979-4A53-9679-B795122E74C0}"/>
                  </a:ext>
                </a:extLst>
              </p:cNvPr>
              <p:cNvSpPr>
                <a:spLocks noEditPoints="1"/>
              </p:cNvSpPr>
              <p:nvPr/>
            </p:nvSpPr>
            <p:spPr bwMode="auto">
              <a:xfrm>
                <a:off x="6445250" y="1911350"/>
                <a:ext cx="263525" cy="263525"/>
              </a:xfrm>
              <a:custGeom>
                <a:avLst/>
                <a:gdLst>
                  <a:gd name="T0" fmla="*/ 26 w 68"/>
                  <a:gd name="T1" fmla="*/ 68 h 68"/>
                  <a:gd name="T2" fmla="*/ 24 w 68"/>
                  <a:gd name="T3" fmla="*/ 60 h 68"/>
                  <a:gd name="T4" fmla="*/ 11 w 68"/>
                  <a:gd name="T5" fmla="*/ 59 h 68"/>
                  <a:gd name="T6" fmla="*/ 1 w 68"/>
                  <a:gd name="T7" fmla="*/ 44 h 68"/>
                  <a:gd name="T8" fmla="*/ 1 w 68"/>
                  <a:gd name="T9" fmla="*/ 41 h 68"/>
                  <a:gd name="T10" fmla="*/ 6 w 68"/>
                  <a:gd name="T11" fmla="*/ 30 h 68"/>
                  <a:gd name="T12" fmla="*/ 1 w 68"/>
                  <a:gd name="T13" fmla="*/ 24 h 68"/>
                  <a:gd name="T14" fmla="*/ 10 w 68"/>
                  <a:gd name="T15" fmla="*/ 9 h 68"/>
                  <a:gd name="T16" fmla="*/ 16 w 68"/>
                  <a:gd name="T17" fmla="*/ 12 h 68"/>
                  <a:gd name="T18" fmla="*/ 24 w 68"/>
                  <a:gd name="T19" fmla="*/ 2 h 68"/>
                  <a:gd name="T20" fmla="*/ 42 w 68"/>
                  <a:gd name="T21" fmla="*/ 0 h 68"/>
                  <a:gd name="T22" fmla="*/ 44 w 68"/>
                  <a:gd name="T23" fmla="*/ 8 h 68"/>
                  <a:gd name="T24" fmla="*/ 57 w 68"/>
                  <a:gd name="T25" fmla="*/ 9 h 68"/>
                  <a:gd name="T26" fmla="*/ 67 w 68"/>
                  <a:gd name="T27" fmla="*/ 24 h 68"/>
                  <a:gd name="T28" fmla="*/ 62 w 68"/>
                  <a:gd name="T29" fmla="*/ 30 h 68"/>
                  <a:gd name="T30" fmla="*/ 67 w 68"/>
                  <a:gd name="T31" fmla="*/ 41 h 68"/>
                  <a:gd name="T32" fmla="*/ 67 w 68"/>
                  <a:gd name="T33" fmla="*/ 44 h 68"/>
                  <a:gd name="T34" fmla="*/ 58 w 68"/>
                  <a:gd name="T35" fmla="*/ 59 h 68"/>
                  <a:gd name="T36" fmla="*/ 52 w 68"/>
                  <a:gd name="T37" fmla="*/ 56 h 68"/>
                  <a:gd name="T38" fmla="*/ 44 w 68"/>
                  <a:gd name="T39" fmla="*/ 66 h 68"/>
                  <a:gd name="T40" fmla="*/ 28 w 68"/>
                  <a:gd name="T41" fmla="*/ 64 h 68"/>
                  <a:gd name="T42" fmla="*/ 40 w 68"/>
                  <a:gd name="T43" fmla="*/ 59 h 68"/>
                  <a:gd name="T44" fmla="*/ 50 w 68"/>
                  <a:gd name="T45" fmla="*/ 52 h 68"/>
                  <a:gd name="T46" fmla="*/ 57 w 68"/>
                  <a:gd name="T47" fmla="*/ 54 h 68"/>
                  <a:gd name="T48" fmla="*/ 58 w 68"/>
                  <a:gd name="T49" fmla="*/ 41 h 68"/>
                  <a:gd name="T50" fmla="*/ 57 w 68"/>
                  <a:gd name="T51" fmla="*/ 29 h 68"/>
                  <a:gd name="T52" fmla="*/ 63 w 68"/>
                  <a:gd name="T53" fmla="*/ 24 h 68"/>
                  <a:gd name="T54" fmla="*/ 52 w 68"/>
                  <a:gd name="T55" fmla="*/ 16 h 68"/>
                  <a:gd name="T56" fmla="*/ 41 w 68"/>
                  <a:gd name="T57" fmla="*/ 11 h 68"/>
                  <a:gd name="T58" fmla="*/ 40 w 68"/>
                  <a:gd name="T59" fmla="*/ 4 h 68"/>
                  <a:gd name="T60" fmla="*/ 28 w 68"/>
                  <a:gd name="T61" fmla="*/ 9 h 68"/>
                  <a:gd name="T62" fmla="*/ 18 w 68"/>
                  <a:gd name="T63" fmla="*/ 16 h 68"/>
                  <a:gd name="T64" fmla="*/ 11 w 68"/>
                  <a:gd name="T65" fmla="*/ 14 h 68"/>
                  <a:gd name="T66" fmla="*/ 10 w 68"/>
                  <a:gd name="T67" fmla="*/ 27 h 68"/>
                  <a:gd name="T68" fmla="*/ 11 w 68"/>
                  <a:gd name="T69" fmla="*/ 39 h 68"/>
                  <a:gd name="T70" fmla="*/ 5 w 68"/>
                  <a:gd name="T71" fmla="*/ 44 h 68"/>
                  <a:gd name="T72" fmla="*/ 16 w 68"/>
                  <a:gd name="T73" fmla="*/ 52 h 68"/>
                  <a:gd name="T74" fmla="*/ 27 w 68"/>
                  <a:gd name="T75" fmla="*/ 57 h 68"/>
                  <a:gd name="T76" fmla="*/ 28 w 68"/>
                  <a:gd name="T7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8">
                    <a:moveTo>
                      <a:pt x="42" y="68"/>
                    </a:moveTo>
                    <a:cubicBezTo>
                      <a:pt x="26" y="68"/>
                      <a:pt x="26" y="68"/>
                      <a:pt x="26" y="68"/>
                    </a:cubicBezTo>
                    <a:cubicBezTo>
                      <a:pt x="25" y="68"/>
                      <a:pt x="24" y="67"/>
                      <a:pt x="24" y="66"/>
                    </a:cubicBezTo>
                    <a:cubicBezTo>
                      <a:pt x="24" y="60"/>
                      <a:pt x="24" y="60"/>
                      <a:pt x="24" y="60"/>
                    </a:cubicBezTo>
                    <a:cubicBezTo>
                      <a:pt x="21" y="59"/>
                      <a:pt x="19" y="58"/>
                      <a:pt x="16" y="56"/>
                    </a:cubicBezTo>
                    <a:cubicBezTo>
                      <a:pt x="11" y="59"/>
                      <a:pt x="11" y="59"/>
                      <a:pt x="11" y="59"/>
                    </a:cubicBezTo>
                    <a:cubicBezTo>
                      <a:pt x="10" y="59"/>
                      <a:pt x="9" y="59"/>
                      <a:pt x="9" y="58"/>
                    </a:cubicBezTo>
                    <a:cubicBezTo>
                      <a:pt x="1" y="44"/>
                      <a:pt x="1" y="44"/>
                      <a:pt x="1" y="44"/>
                    </a:cubicBezTo>
                    <a:cubicBezTo>
                      <a:pt x="0" y="44"/>
                      <a:pt x="0" y="43"/>
                      <a:pt x="0" y="43"/>
                    </a:cubicBezTo>
                    <a:cubicBezTo>
                      <a:pt x="0" y="42"/>
                      <a:pt x="1" y="42"/>
                      <a:pt x="1" y="41"/>
                    </a:cubicBezTo>
                    <a:cubicBezTo>
                      <a:pt x="6" y="38"/>
                      <a:pt x="6" y="38"/>
                      <a:pt x="6" y="38"/>
                    </a:cubicBezTo>
                    <a:cubicBezTo>
                      <a:pt x="6" y="35"/>
                      <a:pt x="6" y="33"/>
                      <a:pt x="6" y="30"/>
                    </a:cubicBezTo>
                    <a:cubicBezTo>
                      <a:pt x="1" y="27"/>
                      <a:pt x="1" y="27"/>
                      <a:pt x="1" y="27"/>
                    </a:cubicBezTo>
                    <a:cubicBezTo>
                      <a:pt x="0" y="26"/>
                      <a:pt x="0" y="25"/>
                      <a:pt x="1" y="24"/>
                    </a:cubicBezTo>
                    <a:cubicBezTo>
                      <a:pt x="9" y="10"/>
                      <a:pt x="9" y="10"/>
                      <a:pt x="9" y="10"/>
                    </a:cubicBezTo>
                    <a:cubicBezTo>
                      <a:pt x="9" y="10"/>
                      <a:pt x="9" y="9"/>
                      <a:pt x="10" y="9"/>
                    </a:cubicBezTo>
                    <a:cubicBezTo>
                      <a:pt x="10" y="9"/>
                      <a:pt x="11" y="9"/>
                      <a:pt x="11" y="9"/>
                    </a:cubicBezTo>
                    <a:cubicBezTo>
                      <a:pt x="16" y="12"/>
                      <a:pt x="16" y="12"/>
                      <a:pt x="16" y="12"/>
                    </a:cubicBezTo>
                    <a:cubicBezTo>
                      <a:pt x="19" y="10"/>
                      <a:pt x="21" y="9"/>
                      <a:pt x="24" y="8"/>
                    </a:cubicBezTo>
                    <a:cubicBezTo>
                      <a:pt x="24" y="2"/>
                      <a:pt x="24" y="2"/>
                      <a:pt x="24" y="2"/>
                    </a:cubicBezTo>
                    <a:cubicBezTo>
                      <a:pt x="24" y="1"/>
                      <a:pt x="25" y="0"/>
                      <a:pt x="26" y="0"/>
                    </a:cubicBezTo>
                    <a:cubicBezTo>
                      <a:pt x="42" y="0"/>
                      <a:pt x="42" y="0"/>
                      <a:pt x="42" y="0"/>
                    </a:cubicBezTo>
                    <a:cubicBezTo>
                      <a:pt x="43" y="0"/>
                      <a:pt x="44" y="1"/>
                      <a:pt x="44" y="2"/>
                    </a:cubicBezTo>
                    <a:cubicBezTo>
                      <a:pt x="44" y="8"/>
                      <a:pt x="44" y="8"/>
                      <a:pt x="44" y="8"/>
                    </a:cubicBezTo>
                    <a:cubicBezTo>
                      <a:pt x="47" y="9"/>
                      <a:pt x="49" y="10"/>
                      <a:pt x="52" y="12"/>
                    </a:cubicBezTo>
                    <a:cubicBezTo>
                      <a:pt x="57" y="9"/>
                      <a:pt x="57" y="9"/>
                      <a:pt x="57" y="9"/>
                    </a:cubicBezTo>
                    <a:cubicBezTo>
                      <a:pt x="58" y="9"/>
                      <a:pt x="59" y="9"/>
                      <a:pt x="59" y="10"/>
                    </a:cubicBezTo>
                    <a:cubicBezTo>
                      <a:pt x="67" y="24"/>
                      <a:pt x="67" y="24"/>
                      <a:pt x="67" y="24"/>
                    </a:cubicBezTo>
                    <a:cubicBezTo>
                      <a:pt x="68" y="25"/>
                      <a:pt x="68" y="26"/>
                      <a:pt x="67" y="27"/>
                    </a:cubicBezTo>
                    <a:cubicBezTo>
                      <a:pt x="62" y="30"/>
                      <a:pt x="62" y="30"/>
                      <a:pt x="62" y="30"/>
                    </a:cubicBezTo>
                    <a:cubicBezTo>
                      <a:pt x="62" y="33"/>
                      <a:pt x="62" y="35"/>
                      <a:pt x="62" y="38"/>
                    </a:cubicBezTo>
                    <a:cubicBezTo>
                      <a:pt x="67" y="41"/>
                      <a:pt x="67" y="41"/>
                      <a:pt x="67" y="41"/>
                    </a:cubicBezTo>
                    <a:cubicBezTo>
                      <a:pt x="67" y="42"/>
                      <a:pt x="68" y="42"/>
                      <a:pt x="68" y="43"/>
                    </a:cubicBezTo>
                    <a:cubicBezTo>
                      <a:pt x="68" y="43"/>
                      <a:pt x="68" y="44"/>
                      <a:pt x="67" y="44"/>
                    </a:cubicBezTo>
                    <a:cubicBezTo>
                      <a:pt x="59" y="58"/>
                      <a:pt x="59" y="58"/>
                      <a:pt x="59" y="58"/>
                    </a:cubicBezTo>
                    <a:cubicBezTo>
                      <a:pt x="59" y="58"/>
                      <a:pt x="59" y="59"/>
                      <a:pt x="58" y="59"/>
                    </a:cubicBezTo>
                    <a:cubicBezTo>
                      <a:pt x="58" y="59"/>
                      <a:pt x="57" y="59"/>
                      <a:pt x="57" y="59"/>
                    </a:cubicBezTo>
                    <a:cubicBezTo>
                      <a:pt x="52" y="56"/>
                      <a:pt x="52" y="56"/>
                      <a:pt x="52" y="56"/>
                    </a:cubicBezTo>
                    <a:cubicBezTo>
                      <a:pt x="49" y="58"/>
                      <a:pt x="47" y="59"/>
                      <a:pt x="44" y="60"/>
                    </a:cubicBezTo>
                    <a:cubicBezTo>
                      <a:pt x="44" y="66"/>
                      <a:pt x="44" y="66"/>
                      <a:pt x="44" y="66"/>
                    </a:cubicBezTo>
                    <a:cubicBezTo>
                      <a:pt x="44" y="67"/>
                      <a:pt x="43" y="68"/>
                      <a:pt x="42" y="68"/>
                    </a:cubicBezTo>
                    <a:close/>
                    <a:moveTo>
                      <a:pt x="28" y="64"/>
                    </a:moveTo>
                    <a:cubicBezTo>
                      <a:pt x="40" y="64"/>
                      <a:pt x="40" y="64"/>
                      <a:pt x="40" y="64"/>
                    </a:cubicBezTo>
                    <a:cubicBezTo>
                      <a:pt x="40" y="59"/>
                      <a:pt x="40" y="59"/>
                      <a:pt x="40" y="59"/>
                    </a:cubicBezTo>
                    <a:cubicBezTo>
                      <a:pt x="40" y="58"/>
                      <a:pt x="41" y="57"/>
                      <a:pt x="41" y="57"/>
                    </a:cubicBezTo>
                    <a:cubicBezTo>
                      <a:pt x="45" y="56"/>
                      <a:pt x="48" y="54"/>
                      <a:pt x="50" y="52"/>
                    </a:cubicBezTo>
                    <a:cubicBezTo>
                      <a:pt x="51" y="51"/>
                      <a:pt x="52" y="51"/>
                      <a:pt x="52" y="52"/>
                    </a:cubicBezTo>
                    <a:cubicBezTo>
                      <a:pt x="57" y="54"/>
                      <a:pt x="57" y="54"/>
                      <a:pt x="57" y="54"/>
                    </a:cubicBezTo>
                    <a:cubicBezTo>
                      <a:pt x="63" y="44"/>
                      <a:pt x="63" y="44"/>
                      <a:pt x="63" y="44"/>
                    </a:cubicBezTo>
                    <a:cubicBezTo>
                      <a:pt x="58" y="41"/>
                      <a:pt x="58" y="41"/>
                      <a:pt x="58" y="41"/>
                    </a:cubicBezTo>
                    <a:cubicBezTo>
                      <a:pt x="58" y="41"/>
                      <a:pt x="57" y="40"/>
                      <a:pt x="57" y="39"/>
                    </a:cubicBezTo>
                    <a:cubicBezTo>
                      <a:pt x="58" y="36"/>
                      <a:pt x="58" y="32"/>
                      <a:pt x="57" y="29"/>
                    </a:cubicBezTo>
                    <a:cubicBezTo>
                      <a:pt x="57" y="28"/>
                      <a:pt x="58" y="27"/>
                      <a:pt x="58" y="27"/>
                    </a:cubicBezTo>
                    <a:cubicBezTo>
                      <a:pt x="63" y="24"/>
                      <a:pt x="63" y="24"/>
                      <a:pt x="63" y="24"/>
                    </a:cubicBezTo>
                    <a:cubicBezTo>
                      <a:pt x="57" y="14"/>
                      <a:pt x="57" y="14"/>
                      <a:pt x="57" y="14"/>
                    </a:cubicBezTo>
                    <a:cubicBezTo>
                      <a:pt x="52" y="16"/>
                      <a:pt x="52" y="16"/>
                      <a:pt x="52" y="16"/>
                    </a:cubicBezTo>
                    <a:cubicBezTo>
                      <a:pt x="52" y="17"/>
                      <a:pt x="51" y="17"/>
                      <a:pt x="50" y="16"/>
                    </a:cubicBezTo>
                    <a:cubicBezTo>
                      <a:pt x="48" y="14"/>
                      <a:pt x="45" y="12"/>
                      <a:pt x="41" y="11"/>
                    </a:cubicBezTo>
                    <a:cubicBezTo>
                      <a:pt x="41" y="11"/>
                      <a:pt x="40" y="10"/>
                      <a:pt x="40" y="9"/>
                    </a:cubicBezTo>
                    <a:cubicBezTo>
                      <a:pt x="40" y="4"/>
                      <a:pt x="40" y="4"/>
                      <a:pt x="40" y="4"/>
                    </a:cubicBezTo>
                    <a:cubicBezTo>
                      <a:pt x="28" y="4"/>
                      <a:pt x="28" y="4"/>
                      <a:pt x="28" y="4"/>
                    </a:cubicBezTo>
                    <a:cubicBezTo>
                      <a:pt x="28" y="9"/>
                      <a:pt x="28" y="9"/>
                      <a:pt x="28" y="9"/>
                    </a:cubicBezTo>
                    <a:cubicBezTo>
                      <a:pt x="28" y="10"/>
                      <a:pt x="27" y="11"/>
                      <a:pt x="27" y="11"/>
                    </a:cubicBezTo>
                    <a:cubicBezTo>
                      <a:pt x="23" y="12"/>
                      <a:pt x="20" y="14"/>
                      <a:pt x="18" y="16"/>
                    </a:cubicBezTo>
                    <a:cubicBezTo>
                      <a:pt x="17" y="17"/>
                      <a:pt x="16" y="17"/>
                      <a:pt x="16" y="16"/>
                    </a:cubicBezTo>
                    <a:cubicBezTo>
                      <a:pt x="11" y="14"/>
                      <a:pt x="11" y="14"/>
                      <a:pt x="11" y="14"/>
                    </a:cubicBezTo>
                    <a:cubicBezTo>
                      <a:pt x="5" y="24"/>
                      <a:pt x="5" y="24"/>
                      <a:pt x="5" y="24"/>
                    </a:cubicBezTo>
                    <a:cubicBezTo>
                      <a:pt x="10" y="27"/>
                      <a:pt x="10" y="27"/>
                      <a:pt x="10" y="27"/>
                    </a:cubicBezTo>
                    <a:cubicBezTo>
                      <a:pt x="10" y="27"/>
                      <a:pt x="11" y="28"/>
                      <a:pt x="11" y="29"/>
                    </a:cubicBezTo>
                    <a:cubicBezTo>
                      <a:pt x="10" y="32"/>
                      <a:pt x="10" y="36"/>
                      <a:pt x="11" y="39"/>
                    </a:cubicBezTo>
                    <a:cubicBezTo>
                      <a:pt x="11" y="40"/>
                      <a:pt x="10" y="41"/>
                      <a:pt x="10" y="41"/>
                    </a:cubicBezTo>
                    <a:cubicBezTo>
                      <a:pt x="5" y="44"/>
                      <a:pt x="5" y="44"/>
                      <a:pt x="5" y="44"/>
                    </a:cubicBezTo>
                    <a:cubicBezTo>
                      <a:pt x="11" y="54"/>
                      <a:pt x="11" y="54"/>
                      <a:pt x="11" y="54"/>
                    </a:cubicBezTo>
                    <a:cubicBezTo>
                      <a:pt x="16" y="52"/>
                      <a:pt x="16" y="52"/>
                      <a:pt x="16" y="52"/>
                    </a:cubicBezTo>
                    <a:cubicBezTo>
                      <a:pt x="16" y="51"/>
                      <a:pt x="17" y="51"/>
                      <a:pt x="18" y="52"/>
                    </a:cubicBezTo>
                    <a:cubicBezTo>
                      <a:pt x="20" y="54"/>
                      <a:pt x="23" y="56"/>
                      <a:pt x="27" y="57"/>
                    </a:cubicBezTo>
                    <a:cubicBezTo>
                      <a:pt x="27" y="57"/>
                      <a:pt x="28" y="58"/>
                      <a:pt x="28" y="59"/>
                    </a:cubicBezTo>
                    <a:lnTo>
                      <a:pt x="28" y="6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9" name="Freeform 96">
                <a:extLst>
                  <a:ext uri="{FF2B5EF4-FFF2-40B4-BE49-F238E27FC236}">
                    <a16:creationId xmlns:a16="http://schemas.microsoft.com/office/drawing/2014/main" id="{98284DF3-0885-4F9A-9126-1D020B51B75B}"/>
                  </a:ext>
                </a:extLst>
              </p:cNvPr>
              <p:cNvSpPr>
                <a:spLocks noEditPoints="1"/>
              </p:cNvSpPr>
              <p:nvPr/>
            </p:nvSpPr>
            <p:spPr bwMode="auto">
              <a:xfrm>
                <a:off x="6708775" y="1849438"/>
                <a:ext cx="61913" cy="61913"/>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4 h 16"/>
                  <a:gd name="T12" fmla="*/ 4 w 16"/>
                  <a:gd name="T13" fmla="*/ 8 h 16"/>
                  <a:gd name="T14" fmla="*/ 8 w 16"/>
                  <a:gd name="T15" fmla="*/ 12 h 16"/>
                  <a:gd name="T16" fmla="*/ 12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4"/>
                    </a:moveTo>
                    <a:cubicBezTo>
                      <a:pt x="6" y="4"/>
                      <a:pt x="4" y="6"/>
                      <a:pt x="4" y="8"/>
                    </a:cubicBezTo>
                    <a:cubicBezTo>
                      <a:pt x="4" y="10"/>
                      <a:pt x="6" y="12"/>
                      <a:pt x="8" y="12"/>
                    </a:cubicBezTo>
                    <a:cubicBezTo>
                      <a:pt x="10" y="12"/>
                      <a:pt x="12" y="10"/>
                      <a:pt x="12" y="8"/>
                    </a:cubicBezTo>
                    <a:cubicBezTo>
                      <a:pt x="12" y="6"/>
                      <a:pt x="10" y="4"/>
                      <a:pt x="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50" name="Freeform 97">
                <a:extLst>
                  <a:ext uri="{FF2B5EF4-FFF2-40B4-BE49-F238E27FC236}">
                    <a16:creationId xmlns:a16="http://schemas.microsoft.com/office/drawing/2014/main" id="{3B4EDCDA-A913-4D15-987B-7D08BFC865BE}"/>
                  </a:ext>
                </a:extLst>
              </p:cNvPr>
              <p:cNvSpPr>
                <a:spLocks noEditPoints="1"/>
              </p:cNvSpPr>
              <p:nvPr/>
            </p:nvSpPr>
            <p:spPr bwMode="auto">
              <a:xfrm>
                <a:off x="6662738" y="1803400"/>
                <a:ext cx="153988" cy="155575"/>
              </a:xfrm>
              <a:custGeom>
                <a:avLst/>
                <a:gdLst>
                  <a:gd name="T0" fmla="*/ 16 w 40"/>
                  <a:gd name="T1" fmla="*/ 40 h 40"/>
                  <a:gd name="T2" fmla="*/ 14 w 40"/>
                  <a:gd name="T3" fmla="*/ 35 h 40"/>
                  <a:gd name="T4" fmla="*/ 7 w 40"/>
                  <a:gd name="T5" fmla="*/ 34 h 40"/>
                  <a:gd name="T6" fmla="*/ 5 w 40"/>
                  <a:gd name="T7" fmla="*/ 33 h 40"/>
                  <a:gd name="T8" fmla="*/ 1 w 40"/>
                  <a:gd name="T9" fmla="*/ 24 h 40"/>
                  <a:gd name="T10" fmla="*/ 4 w 40"/>
                  <a:gd name="T11" fmla="*/ 18 h 40"/>
                  <a:gd name="T12" fmla="*/ 0 w 40"/>
                  <a:gd name="T13" fmla="*/ 15 h 40"/>
                  <a:gd name="T14" fmla="*/ 5 w 40"/>
                  <a:gd name="T15" fmla="*/ 7 h 40"/>
                  <a:gd name="T16" fmla="*/ 7 w 40"/>
                  <a:gd name="T17" fmla="*/ 6 h 40"/>
                  <a:gd name="T18" fmla="*/ 14 w 40"/>
                  <a:gd name="T19" fmla="*/ 5 h 40"/>
                  <a:gd name="T20" fmla="*/ 16 w 40"/>
                  <a:gd name="T21" fmla="*/ 0 h 40"/>
                  <a:gd name="T22" fmla="*/ 26 w 40"/>
                  <a:gd name="T23" fmla="*/ 2 h 40"/>
                  <a:gd name="T24" fmla="*/ 30 w 40"/>
                  <a:gd name="T25" fmla="*/ 7 h 40"/>
                  <a:gd name="T26" fmla="*/ 34 w 40"/>
                  <a:gd name="T27" fmla="*/ 6 h 40"/>
                  <a:gd name="T28" fmla="*/ 39 w 40"/>
                  <a:gd name="T29" fmla="*/ 13 h 40"/>
                  <a:gd name="T30" fmla="*/ 36 w 40"/>
                  <a:gd name="T31" fmla="*/ 18 h 40"/>
                  <a:gd name="T32" fmla="*/ 39 w 40"/>
                  <a:gd name="T33" fmla="*/ 24 h 40"/>
                  <a:gd name="T34" fmla="*/ 35 w 40"/>
                  <a:gd name="T35" fmla="*/ 33 h 40"/>
                  <a:gd name="T36" fmla="*/ 33 w 40"/>
                  <a:gd name="T37" fmla="*/ 34 h 40"/>
                  <a:gd name="T38" fmla="*/ 26 w 40"/>
                  <a:gd name="T39" fmla="*/ 35 h 40"/>
                  <a:gd name="T40" fmla="*/ 24 w 40"/>
                  <a:gd name="T41" fmla="*/ 40 h 40"/>
                  <a:gd name="T42" fmla="*/ 22 w 40"/>
                  <a:gd name="T43" fmla="*/ 36 h 40"/>
                  <a:gd name="T44" fmla="*/ 23 w 40"/>
                  <a:gd name="T45" fmla="*/ 31 h 40"/>
                  <a:gd name="T46" fmla="*/ 31 w 40"/>
                  <a:gd name="T47" fmla="*/ 28 h 40"/>
                  <a:gd name="T48" fmla="*/ 35 w 40"/>
                  <a:gd name="T49" fmla="*/ 26 h 40"/>
                  <a:gd name="T50" fmla="*/ 32 w 40"/>
                  <a:gd name="T51" fmla="*/ 23 h 40"/>
                  <a:gd name="T52" fmla="*/ 33 w 40"/>
                  <a:gd name="T53" fmla="*/ 15 h 40"/>
                  <a:gd name="T54" fmla="*/ 33 w 40"/>
                  <a:gd name="T55" fmla="*/ 10 h 40"/>
                  <a:gd name="T56" fmla="*/ 28 w 40"/>
                  <a:gd name="T57" fmla="*/ 11 h 40"/>
                  <a:gd name="T58" fmla="*/ 22 w 40"/>
                  <a:gd name="T59" fmla="*/ 7 h 40"/>
                  <a:gd name="T60" fmla="*/ 18 w 40"/>
                  <a:gd name="T61" fmla="*/ 4 h 40"/>
                  <a:gd name="T62" fmla="*/ 17 w 40"/>
                  <a:gd name="T63" fmla="*/ 9 h 40"/>
                  <a:gd name="T64" fmla="*/ 9 w 40"/>
                  <a:gd name="T65" fmla="*/ 12 h 40"/>
                  <a:gd name="T66" fmla="*/ 5 w 40"/>
                  <a:gd name="T67" fmla="*/ 14 h 40"/>
                  <a:gd name="T68" fmla="*/ 8 w 40"/>
                  <a:gd name="T69" fmla="*/ 17 h 40"/>
                  <a:gd name="T70" fmla="*/ 7 w 40"/>
                  <a:gd name="T71" fmla="*/ 25 h 40"/>
                  <a:gd name="T72" fmla="*/ 7 w 40"/>
                  <a:gd name="T73" fmla="*/ 30 h 40"/>
                  <a:gd name="T74" fmla="*/ 12 w 40"/>
                  <a:gd name="T75" fmla="*/ 29 h 40"/>
                  <a:gd name="T76" fmla="*/ 18 w 40"/>
                  <a:gd name="T77" fmla="*/ 3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40">
                    <a:moveTo>
                      <a:pt x="24" y="40"/>
                    </a:moveTo>
                    <a:cubicBezTo>
                      <a:pt x="16" y="40"/>
                      <a:pt x="16" y="40"/>
                      <a:pt x="16" y="40"/>
                    </a:cubicBezTo>
                    <a:cubicBezTo>
                      <a:pt x="15" y="40"/>
                      <a:pt x="14" y="39"/>
                      <a:pt x="14" y="38"/>
                    </a:cubicBezTo>
                    <a:cubicBezTo>
                      <a:pt x="14" y="35"/>
                      <a:pt x="14" y="35"/>
                      <a:pt x="14" y="35"/>
                    </a:cubicBezTo>
                    <a:cubicBezTo>
                      <a:pt x="13" y="34"/>
                      <a:pt x="11" y="34"/>
                      <a:pt x="10" y="33"/>
                    </a:cubicBezTo>
                    <a:cubicBezTo>
                      <a:pt x="7" y="34"/>
                      <a:pt x="7" y="34"/>
                      <a:pt x="7" y="34"/>
                    </a:cubicBezTo>
                    <a:cubicBezTo>
                      <a:pt x="7" y="34"/>
                      <a:pt x="6" y="35"/>
                      <a:pt x="6" y="34"/>
                    </a:cubicBezTo>
                    <a:cubicBezTo>
                      <a:pt x="5" y="34"/>
                      <a:pt x="5" y="34"/>
                      <a:pt x="5" y="33"/>
                    </a:cubicBezTo>
                    <a:cubicBezTo>
                      <a:pt x="1" y="27"/>
                      <a:pt x="1" y="27"/>
                      <a:pt x="1" y="27"/>
                    </a:cubicBezTo>
                    <a:cubicBezTo>
                      <a:pt x="0" y="26"/>
                      <a:pt x="0" y="24"/>
                      <a:pt x="1" y="24"/>
                    </a:cubicBezTo>
                    <a:cubicBezTo>
                      <a:pt x="4" y="22"/>
                      <a:pt x="4" y="22"/>
                      <a:pt x="4" y="22"/>
                    </a:cubicBezTo>
                    <a:cubicBezTo>
                      <a:pt x="4" y="21"/>
                      <a:pt x="4" y="19"/>
                      <a:pt x="4" y="18"/>
                    </a:cubicBezTo>
                    <a:cubicBezTo>
                      <a:pt x="1" y="16"/>
                      <a:pt x="1" y="16"/>
                      <a:pt x="1" y="16"/>
                    </a:cubicBezTo>
                    <a:cubicBezTo>
                      <a:pt x="1" y="16"/>
                      <a:pt x="1" y="15"/>
                      <a:pt x="0" y="15"/>
                    </a:cubicBezTo>
                    <a:cubicBezTo>
                      <a:pt x="0" y="14"/>
                      <a:pt x="0" y="14"/>
                      <a:pt x="1" y="13"/>
                    </a:cubicBezTo>
                    <a:cubicBezTo>
                      <a:pt x="5" y="7"/>
                      <a:pt x="5" y="7"/>
                      <a:pt x="5" y="7"/>
                    </a:cubicBezTo>
                    <a:cubicBezTo>
                      <a:pt x="5" y="6"/>
                      <a:pt x="5" y="6"/>
                      <a:pt x="6" y="6"/>
                    </a:cubicBezTo>
                    <a:cubicBezTo>
                      <a:pt x="6" y="5"/>
                      <a:pt x="7" y="6"/>
                      <a:pt x="7" y="6"/>
                    </a:cubicBezTo>
                    <a:cubicBezTo>
                      <a:pt x="10" y="7"/>
                      <a:pt x="10" y="7"/>
                      <a:pt x="10" y="7"/>
                    </a:cubicBezTo>
                    <a:cubicBezTo>
                      <a:pt x="11" y="7"/>
                      <a:pt x="13" y="6"/>
                      <a:pt x="14" y="5"/>
                    </a:cubicBezTo>
                    <a:cubicBezTo>
                      <a:pt x="14" y="2"/>
                      <a:pt x="14" y="2"/>
                      <a:pt x="14" y="2"/>
                    </a:cubicBezTo>
                    <a:cubicBezTo>
                      <a:pt x="14" y="1"/>
                      <a:pt x="15" y="0"/>
                      <a:pt x="16" y="0"/>
                    </a:cubicBezTo>
                    <a:cubicBezTo>
                      <a:pt x="24" y="0"/>
                      <a:pt x="24" y="0"/>
                      <a:pt x="24" y="0"/>
                    </a:cubicBezTo>
                    <a:cubicBezTo>
                      <a:pt x="25" y="0"/>
                      <a:pt x="26" y="1"/>
                      <a:pt x="26" y="2"/>
                    </a:cubicBezTo>
                    <a:cubicBezTo>
                      <a:pt x="26" y="5"/>
                      <a:pt x="26" y="5"/>
                      <a:pt x="26" y="5"/>
                    </a:cubicBezTo>
                    <a:cubicBezTo>
                      <a:pt x="27" y="6"/>
                      <a:pt x="29" y="6"/>
                      <a:pt x="30" y="7"/>
                    </a:cubicBezTo>
                    <a:cubicBezTo>
                      <a:pt x="33" y="6"/>
                      <a:pt x="33" y="6"/>
                      <a:pt x="33" y="6"/>
                    </a:cubicBezTo>
                    <a:cubicBezTo>
                      <a:pt x="33" y="6"/>
                      <a:pt x="34" y="5"/>
                      <a:pt x="34" y="6"/>
                    </a:cubicBezTo>
                    <a:cubicBezTo>
                      <a:pt x="35" y="6"/>
                      <a:pt x="35" y="6"/>
                      <a:pt x="35" y="7"/>
                    </a:cubicBezTo>
                    <a:cubicBezTo>
                      <a:pt x="39" y="13"/>
                      <a:pt x="39" y="13"/>
                      <a:pt x="39" y="13"/>
                    </a:cubicBezTo>
                    <a:cubicBezTo>
                      <a:pt x="40" y="14"/>
                      <a:pt x="40" y="16"/>
                      <a:pt x="39" y="16"/>
                    </a:cubicBezTo>
                    <a:cubicBezTo>
                      <a:pt x="36" y="18"/>
                      <a:pt x="36" y="18"/>
                      <a:pt x="36" y="18"/>
                    </a:cubicBezTo>
                    <a:cubicBezTo>
                      <a:pt x="36" y="19"/>
                      <a:pt x="36" y="21"/>
                      <a:pt x="36" y="22"/>
                    </a:cubicBezTo>
                    <a:cubicBezTo>
                      <a:pt x="39" y="24"/>
                      <a:pt x="39" y="24"/>
                      <a:pt x="39" y="24"/>
                    </a:cubicBezTo>
                    <a:cubicBezTo>
                      <a:pt x="40" y="24"/>
                      <a:pt x="40" y="26"/>
                      <a:pt x="39" y="27"/>
                    </a:cubicBezTo>
                    <a:cubicBezTo>
                      <a:pt x="35" y="33"/>
                      <a:pt x="35" y="33"/>
                      <a:pt x="35" y="33"/>
                    </a:cubicBezTo>
                    <a:cubicBezTo>
                      <a:pt x="35" y="34"/>
                      <a:pt x="35" y="34"/>
                      <a:pt x="34" y="34"/>
                    </a:cubicBezTo>
                    <a:cubicBezTo>
                      <a:pt x="34" y="35"/>
                      <a:pt x="33" y="34"/>
                      <a:pt x="33" y="34"/>
                    </a:cubicBezTo>
                    <a:cubicBezTo>
                      <a:pt x="30" y="33"/>
                      <a:pt x="30" y="33"/>
                      <a:pt x="30" y="33"/>
                    </a:cubicBezTo>
                    <a:cubicBezTo>
                      <a:pt x="29" y="33"/>
                      <a:pt x="27" y="34"/>
                      <a:pt x="26" y="35"/>
                    </a:cubicBezTo>
                    <a:cubicBezTo>
                      <a:pt x="26" y="38"/>
                      <a:pt x="26" y="38"/>
                      <a:pt x="26" y="38"/>
                    </a:cubicBezTo>
                    <a:cubicBezTo>
                      <a:pt x="26" y="39"/>
                      <a:pt x="25" y="40"/>
                      <a:pt x="24" y="40"/>
                    </a:cubicBezTo>
                    <a:close/>
                    <a:moveTo>
                      <a:pt x="18" y="36"/>
                    </a:moveTo>
                    <a:cubicBezTo>
                      <a:pt x="22" y="36"/>
                      <a:pt x="22" y="36"/>
                      <a:pt x="22" y="36"/>
                    </a:cubicBezTo>
                    <a:cubicBezTo>
                      <a:pt x="22" y="33"/>
                      <a:pt x="22" y="33"/>
                      <a:pt x="22" y="33"/>
                    </a:cubicBezTo>
                    <a:cubicBezTo>
                      <a:pt x="22" y="32"/>
                      <a:pt x="23" y="32"/>
                      <a:pt x="23" y="31"/>
                    </a:cubicBezTo>
                    <a:cubicBezTo>
                      <a:pt x="25" y="31"/>
                      <a:pt x="27" y="30"/>
                      <a:pt x="28" y="29"/>
                    </a:cubicBezTo>
                    <a:cubicBezTo>
                      <a:pt x="29" y="28"/>
                      <a:pt x="30" y="28"/>
                      <a:pt x="31" y="28"/>
                    </a:cubicBezTo>
                    <a:cubicBezTo>
                      <a:pt x="33" y="30"/>
                      <a:pt x="33" y="30"/>
                      <a:pt x="33" y="30"/>
                    </a:cubicBezTo>
                    <a:cubicBezTo>
                      <a:pt x="35" y="26"/>
                      <a:pt x="35" y="26"/>
                      <a:pt x="35" y="26"/>
                    </a:cubicBezTo>
                    <a:cubicBezTo>
                      <a:pt x="33" y="25"/>
                      <a:pt x="33" y="25"/>
                      <a:pt x="33" y="25"/>
                    </a:cubicBezTo>
                    <a:cubicBezTo>
                      <a:pt x="32" y="25"/>
                      <a:pt x="31" y="24"/>
                      <a:pt x="32" y="23"/>
                    </a:cubicBezTo>
                    <a:cubicBezTo>
                      <a:pt x="32" y="21"/>
                      <a:pt x="32" y="19"/>
                      <a:pt x="32" y="17"/>
                    </a:cubicBezTo>
                    <a:cubicBezTo>
                      <a:pt x="31" y="16"/>
                      <a:pt x="32" y="15"/>
                      <a:pt x="33" y="15"/>
                    </a:cubicBezTo>
                    <a:cubicBezTo>
                      <a:pt x="35" y="14"/>
                      <a:pt x="35" y="14"/>
                      <a:pt x="35" y="14"/>
                    </a:cubicBezTo>
                    <a:cubicBezTo>
                      <a:pt x="33" y="10"/>
                      <a:pt x="33" y="10"/>
                      <a:pt x="33" y="10"/>
                    </a:cubicBezTo>
                    <a:cubicBezTo>
                      <a:pt x="31" y="12"/>
                      <a:pt x="31" y="12"/>
                      <a:pt x="31" y="12"/>
                    </a:cubicBezTo>
                    <a:cubicBezTo>
                      <a:pt x="30" y="12"/>
                      <a:pt x="29" y="12"/>
                      <a:pt x="28" y="11"/>
                    </a:cubicBezTo>
                    <a:cubicBezTo>
                      <a:pt x="27" y="10"/>
                      <a:pt x="25" y="9"/>
                      <a:pt x="23" y="9"/>
                    </a:cubicBezTo>
                    <a:cubicBezTo>
                      <a:pt x="23" y="8"/>
                      <a:pt x="22" y="8"/>
                      <a:pt x="22" y="7"/>
                    </a:cubicBezTo>
                    <a:cubicBezTo>
                      <a:pt x="22" y="4"/>
                      <a:pt x="22" y="4"/>
                      <a:pt x="22" y="4"/>
                    </a:cubicBezTo>
                    <a:cubicBezTo>
                      <a:pt x="18" y="4"/>
                      <a:pt x="18" y="4"/>
                      <a:pt x="18" y="4"/>
                    </a:cubicBezTo>
                    <a:cubicBezTo>
                      <a:pt x="18" y="7"/>
                      <a:pt x="18" y="7"/>
                      <a:pt x="18" y="7"/>
                    </a:cubicBezTo>
                    <a:cubicBezTo>
                      <a:pt x="18" y="8"/>
                      <a:pt x="17" y="8"/>
                      <a:pt x="17" y="9"/>
                    </a:cubicBezTo>
                    <a:cubicBezTo>
                      <a:pt x="15" y="9"/>
                      <a:pt x="13" y="10"/>
                      <a:pt x="12" y="11"/>
                    </a:cubicBezTo>
                    <a:cubicBezTo>
                      <a:pt x="11" y="12"/>
                      <a:pt x="10" y="12"/>
                      <a:pt x="9" y="12"/>
                    </a:cubicBezTo>
                    <a:cubicBezTo>
                      <a:pt x="7" y="10"/>
                      <a:pt x="7" y="10"/>
                      <a:pt x="7" y="10"/>
                    </a:cubicBezTo>
                    <a:cubicBezTo>
                      <a:pt x="5" y="14"/>
                      <a:pt x="5" y="14"/>
                      <a:pt x="5" y="14"/>
                    </a:cubicBezTo>
                    <a:cubicBezTo>
                      <a:pt x="7" y="15"/>
                      <a:pt x="7" y="15"/>
                      <a:pt x="7" y="15"/>
                    </a:cubicBezTo>
                    <a:cubicBezTo>
                      <a:pt x="8" y="15"/>
                      <a:pt x="9" y="16"/>
                      <a:pt x="8" y="17"/>
                    </a:cubicBezTo>
                    <a:cubicBezTo>
                      <a:pt x="8" y="19"/>
                      <a:pt x="8" y="21"/>
                      <a:pt x="8" y="23"/>
                    </a:cubicBezTo>
                    <a:cubicBezTo>
                      <a:pt x="9" y="24"/>
                      <a:pt x="8" y="24"/>
                      <a:pt x="7" y="25"/>
                    </a:cubicBezTo>
                    <a:cubicBezTo>
                      <a:pt x="5" y="26"/>
                      <a:pt x="5" y="26"/>
                      <a:pt x="5" y="26"/>
                    </a:cubicBezTo>
                    <a:cubicBezTo>
                      <a:pt x="7" y="30"/>
                      <a:pt x="7" y="30"/>
                      <a:pt x="7" y="30"/>
                    </a:cubicBezTo>
                    <a:cubicBezTo>
                      <a:pt x="9" y="28"/>
                      <a:pt x="9" y="28"/>
                      <a:pt x="9" y="28"/>
                    </a:cubicBezTo>
                    <a:cubicBezTo>
                      <a:pt x="10" y="28"/>
                      <a:pt x="11" y="28"/>
                      <a:pt x="12" y="29"/>
                    </a:cubicBezTo>
                    <a:cubicBezTo>
                      <a:pt x="13" y="30"/>
                      <a:pt x="15" y="31"/>
                      <a:pt x="17" y="31"/>
                    </a:cubicBezTo>
                    <a:cubicBezTo>
                      <a:pt x="17" y="32"/>
                      <a:pt x="18" y="33"/>
                      <a:pt x="18" y="33"/>
                    </a:cubicBezTo>
                    <a:lnTo>
                      <a:pt x="18" y="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nvGrpSpPr>
            <p:cNvPr id="28" name="Group 27">
              <a:extLst>
                <a:ext uri="{FF2B5EF4-FFF2-40B4-BE49-F238E27FC236}">
                  <a16:creationId xmlns:a16="http://schemas.microsoft.com/office/drawing/2014/main" id="{A724D783-B0FD-44AF-A932-8EE2E5557689}"/>
                </a:ext>
              </a:extLst>
            </p:cNvPr>
            <p:cNvGrpSpPr>
              <a:grpSpLocks noChangeAspect="1"/>
            </p:cNvGrpSpPr>
            <p:nvPr/>
          </p:nvGrpSpPr>
          <p:grpSpPr>
            <a:xfrm>
              <a:off x="6166507" y="3774472"/>
              <a:ext cx="262800" cy="262800"/>
              <a:chOff x="3903073" y="3496769"/>
              <a:chExt cx="360000" cy="360000"/>
            </a:xfrm>
          </p:grpSpPr>
          <p:sp>
            <p:nvSpPr>
              <p:cNvPr id="45" name="Freeform 79">
                <a:extLst>
                  <a:ext uri="{FF2B5EF4-FFF2-40B4-BE49-F238E27FC236}">
                    <a16:creationId xmlns:a16="http://schemas.microsoft.com/office/drawing/2014/main" id="{AF404D34-1C64-47A5-A198-254949AD0B7C}"/>
                  </a:ext>
                </a:extLst>
              </p:cNvPr>
              <p:cNvSpPr>
                <a:spLocks noEditPoints="1"/>
              </p:cNvSpPr>
              <p:nvPr/>
            </p:nvSpPr>
            <p:spPr bwMode="auto">
              <a:xfrm>
                <a:off x="3903073" y="3496769"/>
                <a:ext cx="255385" cy="255385"/>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4 h 68"/>
                  <a:gd name="T12" fmla="*/ 4 w 68"/>
                  <a:gd name="T13" fmla="*/ 34 h 68"/>
                  <a:gd name="T14" fmla="*/ 34 w 68"/>
                  <a:gd name="T15" fmla="*/ 64 h 68"/>
                  <a:gd name="T16" fmla="*/ 64 w 68"/>
                  <a:gd name="T17" fmla="*/ 34 h 68"/>
                  <a:gd name="T18" fmla="*/ 34 w 68"/>
                  <a:gd name="T19" fmla="*/ 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8">
                    <a:moveTo>
                      <a:pt x="34" y="68"/>
                    </a:moveTo>
                    <a:cubicBezTo>
                      <a:pt x="15" y="68"/>
                      <a:pt x="0" y="53"/>
                      <a:pt x="0" y="34"/>
                    </a:cubicBezTo>
                    <a:cubicBezTo>
                      <a:pt x="0" y="15"/>
                      <a:pt x="15" y="0"/>
                      <a:pt x="34" y="0"/>
                    </a:cubicBezTo>
                    <a:cubicBezTo>
                      <a:pt x="53" y="0"/>
                      <a:pt x="68" y="15"/>
                      <a:pt x="68" y="34"/>
                    </a:cubicBezTo>
                    <a:cubicBezTo>
                      <a:pt x="68" y="53"/>
                      <a:pt x="53" y="68"/>
                      <a:pt x="34" y="68"/>
                    </a:cubicBezTo>
                    <a:close/>
                    <a:moveTo>
                      <a:pt x="34" y="4"/>
                    </a:moveTo>
                    <a:cubicBezTo>
                      <a:pt x="17" y="4"/>
                      <a:pt x="4" y="17"/>
                      <a:pt x="4" y="34"/>
                    </a:cubicBezTo>
                    <a:cubicBezTo>
                      <a:pt x="4" y="51"/>
                      <a:pt x="17" y="64"/>
                      <a:pt x="34" y="64"/>
                    </a:cubicBezTo>
                    <a:cubicBezTo>
                      <a:pt x="51" y="64"/>
                      <a:pt x="64" y="51"/>
                      <a:pt x="64" y="34"/>
                    </a:cubicBezTo>
                    <a:cubicBezTo>
                      <a:pt x="64" y="17"/>
                      <a:pt x="51" y="4"/>
                      <a:pt x="34" y="4"/>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6" name="Freeform 80">
                <a:extLst>
                  <a:ext uri="{FF2B5EF4-FFF2-40B4-BE49-F238E27FC236}">
                    <a16:creationId xmlns:a16="http://schemas.microsoft.com/office/drawing/2014/main" id="{95A694F1-10CD-4945-89F0-064763598BD7}"/>
                  </a:ext>
                </a:extLst>
              </p:cNvPr>
              <p:cNvSpPr>
                <a:spLocks/>
              </p:cNvSpPr>
              <p:nvPr/>
            </p:nvSpPr>
            <p:spPr bwMode="auto">
              <a:xfrm>
                <a:off x="4106150" y="3699846"/>
                <a:ext cx="156923" cy="156923"/>
              </a:xfrm>
              <a:custGeom>
                <a:avLst/>
                <a:gdLst>
                  <a:gd name="T0" fmla="*/ 40 w 42"/>
                  <a:gd name="T1" fmla="*/ 42 h 42"/>
                  <a:gd name="T2" fmla="*/ 39 w 42"/>
                  <a:gd name="T3" fmla="*/ 41 h 42"/>
                  <a:gd name="T4" fmla="*/ 1 w 42"/>
                  <a:gd name="T5" fmla="*/ 4 h 42"/>
                  <a:gd name="T6" fmla="*/ 1 w 42"/>
                  <a:gd name="T7" fmla="*/ 1 h 42"/>
                  <a:gd name="T8" fmla="*/ 4 w 42"/>
                  <a:gd name="T9" fmla="*/ 1 h 42"/>
                  <a:gd name="T10" fmla="*/ 41 w 42"/>
                  <a:gd name="T11" fmla="*/ 39 h 42"/>
                  <a:gd name="T12" fmla="*/ 41 w 42"/>
                  <a:gd name="T13" fmla="*/ 41 h 42"/>
                  <a:gd name="T14" fmla="*/ 40 w 42"/>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2">
                    <a:moveTo>
                      <a:pt x="40" y="42"/>
                    </a:moveTo>
                    <a:cubicBezTo>
                      <a:pt x="39" y="42"/>
                      <a:pt x="39" y="42"/>
                      <a:pt x="39" y="41"/>
                    </a:cubicBezTo>
                    <a:cubicBezTo>
                      <a:pt x="1" y="4"/>
                      <a:pt x="1" y="4"/>
                      <a:pt x="1" y="4"/>
                    </a:cubicBezTo>
                    <a:cubicBezTo>
                      <a:pt x="0" y="3"/>
                      <a:pt x="0" y="2"/>
                      <a:pt x="1" y="1"/>
                    </a:cubicBezTo>
                    <a:cubicBezTo>
                      <a:pt x="2" y="0"/>
                      <a:pt x="3" y="0"/>
                      <a:pt x="4" y="1"/>
                    </a:cubicBezTo>
                    <a:cubicBezTo>
                      <a:pt x="41" y="39"/>
                      <a:pt x="41" y="39"/>
                      <a:pt x="41" y="39"/>
                    </a:cubicBezTo>
                    <a:cubicBezTo>
                      <a:pt x="42" y="39"/>
                      <a:pt x="42" y="41"/>
                      <a:pt x="41" y="41"/>
                    </a:cubicBezTo>
                    <a:cubicBezTo>
                      <a:pt x="41" y="42"/>
                      <a:pt x="41" y="42"/>
                      <a:pt x="40" y="42"/>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nvGrpSpPr>
            <p:cNvPr id="29" name="Group 28">
              <a:extLst>
                <a:ext uri="{FF2B5EF4-FFF2-40B4-BE49-F238E27FC236}">
                  <a16:creationId xmlns:a16="http://schemas.microsoft.com/office/drawing/2014/main" id="{0C44771F-D554-433C-8802-E3ED0F845141}"/>
                </a:ext>
              </a:extLst>
            </p:cNvPr>
            <p:cNvGrpSpPr>
              <a:grpSpLocks noChangeAspect="1"/>
            </p:cNvGrpSpPr>
            <p:nvPr/>
          </p:nvGrpSpPr>
          <p:grpSpPr>
            <a:xfrm>
              <a:off x="5463220" y="5912291"/>
              <a:ext cx="211139" cy="262800"/>
              <a:chOff x="5653088" y="1797050"/>
              <a:chExt cx="298450" cy="371475"/>
            </a:xfrm>
            <a:solidFill>
              <a:schemeClr val="bg1"/>
            </a:solidFill>
          </p:grpSpPr>
          <p:sp>
            <p:nvSpPr>
              <p:cNvPr id="33" name="Freeform 84">
                <a:extLst>
                  <a:ext uri="{FF2B5EF4-FFF2-40B4-BE49-F238E27FC236}">
                    <a16:creationId xmlns:a16="http://schemas.microsoft.com/office/drawing/2014/main" id="{CDAC20C6-5E9A-49D6-A63F-7A9BAC5CAF52}"/>
                  </a:ext>
                </a:extLst>
              </p:cNvPr>
              <p:cNvSpPr>
                <a:spLocks/>
              </p:cNvSpPr>
              <p:nvPr/>
            </p:nvSpPr>
            <p:spPr bwMode="auto">
              <a:xfrm>
                <a:off x="5872163" y="1982788"/>
                <a:ext cx="79375" cy="107950"/>
              </a:xfrm>
              <a:custGeom>
                <a:avLst/>
                <a:gdLst>
                  <a:gd name="T0" fmla="*/ 6 w 20"/>
                  <a:gd name="T1" fmla="*/ 28 h 28"/>
                  <a:gd name="T2" fmla="*/ 2 w 20"/>
                  <a:gd name="T3" fmla="*/ 28 h 28"/>
                  <a:gd name="T4" fmla="*/ 0 w 20"/>
                  <a:gd name="T5" fmla="*/ 26 h 28"/>
                  <a:gd name="T6" fmla="*/ 2 w 20"/>
                  <a:gd name="T7" fmla="*/ 24 h 28"/>
                  <a:gd name="T8" fmla="*/ 6 w 20"/>
                  <a:gd name="T9" fmla="*/ 24 h 28"/>
                  <a:gd name="T10" fmla="*/ 16 w 20"/>
                  <a:gd name="T11" fmla="*/ 14 h 28"/>
                  <a:gd name="T12" fmla="*/ 6 w 20"/>
                  <a:gd name="T13" fmla="*/ 4 h 28"/>
                  <a:gd name="T14" fmla="*/ 2 w 20"/>
                  <a:gd name="T15" fmla="*/ 4 h 28"/>
                  <a:gd name="T16" fmla="*/ 0 w 20"/>
                  <a:gd name="T17" fmla="*/ 2 h 28"/>
                  <a:gd name="T18" fmla="*/ 2 w 20"/>
                  <a:gd name="T19" fmla="*/ 0 h 28"/>
                  <a:gd name="T20" fmla="*/ 6 w 20"/>
                  <a:gd name="T21" fmla="*/ 0 h 28"/>
                  <a:gd name="T22" fmla="*/ 20 w 20"/>
                  <a:gd name="T23" fmla="*/ 14 h 28"/>
                  <a:gd name="T24" fmla="*/ 6 w 20"/>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8">
                    <a:moveTo>
                      <a:pt x="6" y="28"/>
                    </a:moveTo>
                    <a:cubicBezTo>
                      <a:pt x="2" y="28"/>
                      <a:pt x="2" y="28"/>
                      <a:pt x="2" y="28"/>
                    </a:cubicBezTo>
                    <a:cubicBezTo>
                      <a:pt x="1" y="28"/>
                      <a:pt x="0" y="27"/>
                      <a:pt x="0" y="26"/>
                    </a:cubicBezTo>
                    <a:cubicBezTo>
                      <a:pt x="0" y="25"/>
                      <a:pt x="1" y="24"/>
                      <a:pt x="2" y="24"/>
                    </a:cubicBezTo>
                    <a:cubicBezTo>
                      <a:pt x="6" y="24"/>
                      <a:pt x="6" y="24"/>
                      <a:pt x="6" y="24"/>
                    </a:cubicBezTo>
                    <a:cubicBezTo>
                      <a:pt x="12" y="24"/>
                      <a:pt x="16" y="20"/>
                      <a:pt x="16" y="14"/>
                    </a:cubicBezTo>
                    <a:cubicBezTo>
                      <a:pt x="16" y="8"/>
                      <a:pt x="12" y="4"/>
                      <a:pt x="6" y="4"/>
                    </a:cubicBezTo>
                    <a:cubicBezTo>
                      <a:pt x="2" y="4"/>
                      <a:pt x="2" y="4"/>
                      <a:pt x="2" y="4"/>
                    </a:cubicBezTo>
                    <a:cubicBezTo>
                      <a:pt x="1" y="4"/>
                      <a:pt x="0" y="3"/>
                      <a:pt x="0" y="2"/>
                    </a:cubicBezTo>
                    <a:cubicBezTo>
                      <a:pt x="0" y="1"/>
                      <a:pt x="1" y="0"/>
                      <a:pt x="2" y="0"/>
                    </a:cubicBezTo>
                    <a:cubicBezTo>
                      <a:pt x="6" y="0"/>
                      <a:pt x="6" y="0"/>
                      <a:pt x="6" y="0"/>
                    </a:cubicBezTo>
                    <a:cubicBezTo>
                      <a:pt x="14" y="0"/>
                      <a:pt x="20" y="6"/>
                      <a:pt x="20" y="14"/>
                    </a:cubicBezTo>
                    <a:cubicBezTo>
                      <a:pt x="20" y="22"/>
                      <a:pt x="14" y="28"/>
                      <a:pt x="6" y="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34" name="Freeform 85">
                <a:extLst>
                  <a:ext uri="{FF2B5EF4-FFF2-40B4-BE49-F238E27FC236}">
                    <a16:creationId xmlns:a16="http://schemas.microsoft.com/office/drawing/2014/main" id="{09BEC526-563D-455E-84FD-5B4C4D7E4887}"/>
                  </a:ext>
                </a:extLst>
              </p:cNvPr>
              <p:cNvSpPr>
                <a:spLocks noEditPoints="1"/>
              </p:cNvSpPr>
              <p:nvPr/>
            </p:nvSpPr>
            <p:spPr bwMode="auto">
              <a:xfrm>
                <a:off x="5668963" y="1952625"/>
                <a:ext cx="219075" cy="215900"/>
              </a:xfrm>
              <a:custGeom>
                <a:avLst/>
                <a:gdLst>
                  <a:gd name="T0" fmla="*/ 46 w 56"/>
                  <a:gd name="T1" fmla="*/ 56 h 56"/>
                  <a:gd name="T2" fmla="*/ 10 w 56"/>
                  <a:gd name="T3" fmla="*/ 56 h 56"/>
                  <a:gd name="T4" fmla="*/ 0 w 56"/>
                  <a:gd name="T5" fmla="*/ 46 h 56"/>
                  <a:gd name="T6" fmla="*/ 0 w 56"/>
                  <a:gd name="T7" fmla="*/ 2 h 56"/>
                  <a:gd name="T8" fmla="*/ 2 w 56"/>
                  <a:gd name="T9" fmla="*/ 0 h 56"/>
                  <a:gd name="T10" fmla="*/ 54 w 56"/>
                  <a:gd name="T11" fmla="*/ 0 h 56"/>
                  <a:gd name="T12" fmla="*/ 56 w 56"/>
                  <a:gd name="T13" fmla="*/ 2 h 56"/>
                  <a:gd name="T14" fmla="*/ 56 w 56"/>
                  <a:gd name="T15" fmla="*/ 46 h 56"/>
                  <a:gd name="T16" fmla="*/ 46 w 56"/>
                  <a:gd name="T17" fmla="*/ 56 h 56"/>
                  <a:gd name="T18" fmla="*/ 4 w 56"/>
                  <a:gd name="T19" fmla="*/ 4 h 56"/>
                  <a:gd name="T20" fmla="*/ 4 w 56"/>
                  <a:gd name="T21" fmla="*/ 46 h 56"/>
                  <a:gd name="T22" fmla="*/ 10 w 56"/>
                  <a:gd name="T23" fmla="*/ 52 h 56"/>
                  <a:gd name="T24" fmla="*/ 46 w 56"/>
                  <a:gd name="T25" fmla="*/ 52 h 56"/>
                  <a:gd name="T26" fmla="*/ 52 w 56"/>
                  <a:gd name="T27" fmla="*/ 46 h 56"/>
                  <a:gd name="T28" fmla="*/ 52 w 56"/>
                  <a:gd name="T29" fmla="*/ 4 h 56"/>
                  <a:gd name="T30" fmla="*/ 4 w 56"/>
                  <a:gd name="T31"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56">
                    <a:moveTo>
                      <a:pt x="46" y="56"/>
                    </a:moveTo>
                    <a:cubicBezTo>
                      <a:pt x="10" y="56"/>
                      <a:pt x="10" y="56"/>
                      <a:pt x="10" y="56"/>
                    </a:cubicBezTo>
                    <a:cubicBezTo>
                      <a:pt x="4" y="56"/>
                      <a:pt x="0" y="52"/>
                      <a:pt x="0" y="46"/>
                    </a:cubicBezTo>
                    <a:cubicBezTo>
                      <a:pt x="0" y="2"/>
                      <a:pt x="0" y="2"/>
                      <a:pt x="0" y="2"/>
                    </a:cubicBezTo>
                    <a:cubicBezTo>
                      <a:pt x="0" y="1"/>
                      <a:pt x="1" y="0"/>
                      <a:pt x="2" y="0"/>
                    </a:cubicBezTo>
                    <a:cubicBezTo>
                      <a:pt x="54" y="0"/>
                      <a:pt x="54" y="0"/>
                      <a:pt x="54" y="0"/>
                    </a:cubicBezTo>
                    <a:cubicBezTo>
                      <a:pt x="55" y="0"/>
                      <a:pt x="56" y="1"/>
                      <a:pt x="56" y="2"/>
                    </a:cubicBezTo>
                    <a:cubicBezTo>
                      <a:pt x="56" y="46"/>
                      <a:pt x="56" y="46"/>
                      <a:pt x="56" y="46"/>
                    </a:cubicBezTo>
                    <a:cubicBezTo>
                      <a:pt x="56" y="52"/>
                      <a:pt x="52" y="56"/>
                      <a:pt x="46" y="56"/>
                    </a:cubicBezTo>
                    <a:close/>
                    <a:moveTo>
                      <a:pt x="4" y="4"/>
                    </a:moveTo>
                    <a:cubicBezTo>
                      <a:pt x="4" y="46"/>
                      <a:pt x="4" y="46"/>
                      <a:pt x="4" y="46"/>
                    </a:cubicBezTo>
                    <a:cubicBezTo>
                      <a:pt x="4" y="49"/>
                      <a:pt x="7" y="52"/>
                      <a:pt x="10" y="52"/>
                    </a:cubicBezTo>
                    <a:cubicBezTo>
                      <a:pt x="46" y="52"/>
                      <a:pt x="46" y="52"/>
                      <a:pt x="46" y="52"/>
                    </a:cubicBezTo>
                    <a:cubicBezTo>
                      <a:pt x="49" y="52"/>
                      <a:pt x="52" y="49"/>
                      <a:pt x="52" y="46"/>
                    </a:cubicBezTo>
                    <a:cubicBezTo>
                      <a:pt x="52" y="4"/>
                      <a:pt x="52" y="4"/>
                      <a:pt x="52" y="4"/>
                    </a:cubicBezTo>
                    <a:lnTo>
                      <a:pt x="4"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35" name="Freeform 86">
                <a:extLst>
                  <a:ext uri="{FF2B5EF4-FFF2-40B4-BE49-F238E27FC236}">
                    <a16:creationId xmlns:a16="http://schemas.microsoft.com/office/drawing/2014/main" id="{EDCA1CC6-A7DB-45DE-B5D6-4E047C7926E3}"/>
                  </a:ext>
                </a:extLst>
              </p:cNvPr>
              <p:cNvSpPr>
                <a:spLocks noEditPoints="1"/>
              </p:cNvSpPr>
              <p:nvPr/>
            </p:nvSpPr>
            <p:spPr bwMode="auto">
              <a:xfrm>
                <a:off x="5853113" y="1797050"/>
                <a:ext cx="74612" cy="104775"/>
              </a:xfrm>
              <a:custGeom>
                <a:avLst/>
                <a:gdLst>
                  <a:gd name="T0" fmla="*/ 10 w 19"/>
                  <a:gd name="T1" fmla="*/ 27 h 27"/>
                  <a:gd name="T2" fmla="*/ 10 w 19"/>
                  <a:gd name="T3" fmla="*/ 27 h 27"/>
                  <a:gd name="T4" fmla="*/ 6 w 19"/>
                  <a:gd name="T5" fmla="*/ 26 h 27"/>
                  <a:gd name="T6" fmla="*/ 1 w 19"/>
                  <a:gd name="T7" fmla="*/ 21 h 27"/>
                  <a:gd name="T8" fmla="*/ 1 w 19"/>
                  <a:gd name="T9" fmla="*/ 15 h 27"/>
                  <a:gd name="T10" fmla="*/ 3 w 19"/>
                  <a:gd name="T11" fmla="*/ 11 h 27"/>
                  <a:gd name="T12" fmla="*/ 5 w 19"/>
                  <a:gd name="T13" fmla="*/ 3 h 27"/>
                  <a:gd name="T14" fmla="*/ 5 w 19"/>
                  <a:gd name="T15" fmla="*/ 1 h 27"/>
                  <a:gd name="T16" fmla="*/ 7 w 19"/>
                  <a:gd name="T17" fmla="*/ 0 h 27"/>
                  <a:gd name="T18" fmla="*/ 19 w 19"/>
                  <a:gd name="T19" fmla="*/ 17 h 27"/>
                  <a:gd name="T20" fmla="*/ 10 w 19"/>
                  <a:gd name="T21" fmla="*/ 27 h 27"/>
                  <a:gd name="T22" fmla="*/ 10 w 19"/>
                  <a:gd name="T23" fmla="*/ 6 h 27"/>
                  <a:gd name="T24" fmla="*/ 7 w 19"/>
                  <a:gd name="T25" fmla="*/ 14 h 27"/>
                  <a:gd name="T26" fmla="*/ 5 w 19"/>
                  <a:gd name="T27" fmla="*/ 16 h 27"/>
                  <a:gd name="T28" fmla="*/ 5 w 19"/>
                  <a:gd name="T29" fmla="*/ 20 h 27"/>
                  <a:gd name="T30" fmla="*/ 7 w 19"/>
                  <a:gd name="T31" fmla="*/ 22 h 27"/>
                  <a:gd name="T32" fmla="*/ 10 w 19"/>
                  <a:gd name="T33" fmla="*/ 23 h 27"/>
                  <a:gd name="T34" fmla="*/ 15 w 19"/>
                  <a:gd name="T35" fmla="*/ 17 h 27"/>
                  <a:gd name="T36" fmla="*/ 10 w 19"/>
                  <a:gd name="T37"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7">
                    <a:moveTo>
                      <a:pt x="10" y="27"/>
                    </a:moveTo>
                    <a:cubicBezTo>
                      <a:pt x="10" y="27"/>
                      <a:pt x="10" y="27"/>
                      <a:pt x="10" y="27"/>
                    </a:cubicBezTo>
                    <a:cubicBezTo>
                      <a:pt x="9" y="27"/>
                      <a:pt x="7" y="26"/>
                      <a:pt x="6" y="26"/>
                    </a:cubicBezTo>
                    <a:cubicBezTo>
                      <a:pt x="4" y="25"/>
                      <a:pt x="2" y="23"/>
                      <a:pt x="1" y="21"/>
                    </a:cubicBezTo>
                    <a:cubicBezTo>
                      <a:pt x="0" y="19"/>
                      <a:pt x="0" y="17"/>
                      <a:pt x="1" y="15"/>
                    </a:cubicBezTo>
                    <a:cubicBezTo>
                      <a:pt x="2" y="13"/>
                      <a:pt x="3" y="12"/>
                      <a:pt x="3" y="11"/>
                    </a:cubicBezTo>
                    <a:cubicBezTo>
                      <a:pt x="6" y="8"/>
                      <a:pt x="7" y="7"/>
                      <a:pt x="5" y="3"/>
                    </a:cubicBezTo>
                    <a:cubicBezTo>
                      <a:pt x="4" y="3"/>
                      <a:pt x="4" y="2"/>
                      <a:pt x="5" y="1"/>
                    </a:cubicBezTo>
                    <a:cubicBezTo>
                      <a:pt x="5" y="0"/>
                      <a:pt x="6" y="0"/>
                      <a:pt x="7" y="0"/>
                    </a:cubicBezTo>
                    <a:cubicBezTo>
                      <a:pt x="16" y="3"/>
                      <a:pt x="19" y="11"/>
                      <a:pt x="19" y="17"/>
                    </a:cubicBezTo>
                    <a:cubicBezTo>
                      <a:pt x="18" y="23"/>
                      <a:pt x="14" y="27"/>
                      <a:pt x="10" y="27"/>
                    </a:cubicBezTo>
                    <a:close/>
                    <a:moveTo>
                      <a:pt x="10" y="6"/>
                    </a:moveTo>
                    <a:cubicBezTo>
                      <a:pt x="10" y="9"/>
                      <a:pt x="8" y="12"/>
                      <a:pt x="7" y="14"/>
                    </a:cubicBezTo>
                    <a:cubicBezTo>
                      <a:pt x="6" y="15"/>
                      <a:pt x="5" y="15"/>
                      <a:pt x="5" y="16"/>
                    </a:cubicBezTo>
                    <a:cubicBezTo>
                      <a:pt x="4" y="17"/>
                      <a:pt x="4" y="19"/>
                      <a:pt x="5" y="20"/>
                    </a:cubicBezTo>
                    <a:cubicBezTo>
                      <a:pt x="5" y="21"/>
                      <a:pt x="6" y="22"/>
                      <a:pt x="7" y="22"/>
                    </a:cubicBezTo>
                    <a:cubicBezTo>
                      <a:pt x="8" y="22"/>
                      <a:pt x="9" y="23"/>
                      <a:pt x="10" y="23"/>
                    </a:cubicBezTo>
                    <a:cubicBezTo>
                      <a:pt x="13" y="23"/>
                      <a:pt x="14" y="19"/>
                      <a:pt x="15" y="17"/>
                    </a:cubicBezTo>
                    <a:cubicBezTo>
                      <a:pt x="15" y="13"/>
                      <a:pt x="14" y="8"/>
                      <a:pt x="10" y="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36" name="Freeform 87">
                <a:extLst>
                  <a:ext uri="{FF2B5EF4-FFF2-40B4-BE49-F238E27FC236}">
                    <a16:creationId xmlns:a16="http://schemas.microsoft.com/office/drawing/2014/main" id="{96A604DF-7324-4D77-BC6D-8FCC023BC251}"/>
                  </a:ext>
                </a:extLst>
              </p:cNvPr>
              <p:cNvSpPr>
                <a:spLocks/>
              </p:cNvSpPr>
              <p:nvPr/>
            </p:nvSpPr>
            <p:spPr bwMode="auto">
              <a:xfrm>
                <a:off x="5826125" y="1878013"/>
                <a:ext cx="58737" cy="88900"/>
              </a:xfrm>
              <a:custGeom>
                <a:avLst/>
                <a:gdLst>
                  <a:gd name="T0" fmla="*/ 2 w 15"/>
                  <a:gd name="T1" fmla="*/ 23 h 23"/>
                  <a:gd name="T2" fmla="*/ 1 w 15"/>
                  <a:gd name="T3" fmla="*/ 23 h 23"/>
                  <a:gd name="T4" fmla="*/ 0 w 15"/>
                  <a:gd name="T5" fmla="*/ 20 h 23"/>
                  <a:gd name="T6" fmla="*/ 11 w 15"/>
                  <a:gd name="T7" fmla="*/ 1 h 23"/>
                  <a:gd name="T8" fmla="*/ 13 w 15"/>
                  <a:gd name="T9" fmla="*/ 1 h 23"/>
                  <a:gd name="T10" fmla="*/ 14 w 15"/>
                  <a:gd name="T11" fmla="*/ 3 h 23"/>
                  <a:gd name="T12" fmla="*/ 4 w 15"/>
                  <a:gd name="T13" fmla="*/ 22 h 23"/>
                  <a:gd name="T14" fmla="*/ 2 w 15"/>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3">
                    <a:moveTo>
                      <a:pt x="2" y="23"/>
                    </a:moveTo>
                    <a:cubicBezTo>
                      <a:pt x="2" y="23"/>
                      <a:pt x="1" y="23"/>
                      <a:pt x="1" y="23"/>
                    </a:cubicBezTo>
                    <a:cubicBezTo>
                      <a:pt x="0" y="22"/>
                      <a:pt x="0" y="21"/>
                      <a:pt x="0" y="20"/>
                    </a:cubicBezTo>
                    <a:cubicBezTo>
                      <a:pt x="11" y="1"/>
                      <a:pt x="11" y="1"/>
                      <a:pt x="11" y="1"/>
                    </a:cubicBezTo>
                    <a:cubicBezTo>
                      <a:pt x="11" y="0"/>
                      <a:pt x="12" y="0"/>
                      <a:pt x="13" y="1"/>
                    </a:cubicBezTo>
                    <a:cubicBezTo>
                      <a:pt x="14" y="1"/>
                      <a:pt x="15" y="2"/>
                      <a:pt x="14" y="3"/>
                    </a:cubicBezTo>
                    <a:cubicBezTo>
                      <a:pt x="4" y="22"/>
                      <a:pt x="4" y="22"/>
                      <a:pt x="4" y="22"/>
                    </a:cubicBezTo>
                    <a:cubicBezTo>
                      <a:pt x="3" y="23"/>
                      <a:pt x="3" y="23"/>
                      <a:pt x="2" y="2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37" name="Freeform 88">
                <a:extLst>
                  <a:ext uri="{FF2B5EF4-FFF2-40B4-BE49-F238E27FC236}">
                    <a16:creationId xmlns:a16="http://schemas.microsoft.com/office/drawing/2014/main" id="{6B18569A-47F8-43D9-9C57-915A1D927C6E}"/>
                  </a:ext>
                </a:extLst>
              </p:cNvPr>
              <p:cNvSpPr>
                <a:spLocks/>
              </p:cNvSpPr>
              <p:nvPr/>
            </p:nvSpPr>
            <p:spPr bwMode="auto">
              <a:xfrm>
                <a:off x="5856288" y="1882775"/>
                <a:ext cx="44450" cy="84138"/>
              </a:xfrm>
              <a:custGeom>
                <a:avLst/>
                <a:gdLst>
                  <a:gd name="T0" fmla="*/ 2 w 11"/>
                  <a:gd name="T1" fmla="*/ 22 h 22"/>
                  <a:gd name="T2" fmla="*/ 1 w 11"/>
                  <a:gd name="T3" fmla="*/ 22 h 22"/>
                  <a:gd name="T4" fmla="*/ 0 w 11"/>
                  <a:gd name="T5" fmla="*/ 19 h 22"/>
                  <a:gd name="T6" fmla="*/ 7 w 11"/>
                  <a:gd name="T7" fmla="*/ 2 h 22"/>
                  <a:gd name="T8" fmla="*/ 9 w 11"/>
                  <a:gd name="T9" fmla="*/ 1 h 22"/>
                  <a:gd name="T10" fmla="*/ 10 w 11"/>
                  <a:gd name="T11" fmla="*/ 3 h 22"/>
                  <a:gd name="T12" fmla="*/ 4 w 11"/>
                  <a:gd name="T13" fmla="*/ 21 h 22"/>
                  <a:gd name="T14" fmla="*/ 2 w 11"/>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2">
                    <a:moveTo>
                      <a:pt x="2" y="22"/>
                    </a:moveTo>
                    <a:cubicBezTo>
                      <a:pt x="2" y="22"/>
                      <a:pt x="2" y="22"/>
                      <a:pt x="1" y="22"/>
                    </a:cubicBezTo>
                    <a:cubicBezTo>
                      <a:pt x="0" y="21"/>
                      <a:pt x="0" y="20"/>
                      <a:pt x="0" y="19"/>
                    </a:cubicBezTo>
                    <a:cubicBezTo>
                      <a:pt x="7" y="2"/>
                      <a:pt x="7" y="2"/>
                      <a:pt x="7" y="2"/>
                    </a:cubicBezTo>
                    <a:cubicBezTo>
                      <a:pt x="7" y="1"/>
                      <a:pt x="8" y="0"/>
                      <a:pt x="9" y="1"/>
                    </a:cubicBezTo>
                    <a:cubicBezTo>
                      <a:pt x="10" y="1"/>
                      <a:pt x="11" y="2"/>
                      <a:pt x="10" y="3"/>
                    </a:cubicBezTo>
                    <a:cubicBezTo>
                      <a:pt x="4" y="21"/>
                      <a:pt x="4" y="21"/>
                      <a:pt x="4" y="21"/>
                    </a:cubicBezTo>
                    <a:cubicBezTo>
                      <a:pt x="4" y="22"/>
                      <a:pt x="3" y="22"/>
                      <a:pt x="2" y="2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38" name="Freeform 89">
                <a:extLst>
                  <a:ext uri="{FF2B5EF4-FFF2-40B4-BE49-F238E27FC236}">
                    <a16:creationId xmlns:a16="http://schemas.microsoft.com/office/drawing/2014/main" id="{9AD94AD9-4424-4BCF-9B2D-DA1F0BF8E1F5}"/>
                  </a:ext>
                </a:extLst>
              </p:cNvPr>
              <p:cNvSpPr>
                <a:spLocks noEditPoints="1"/>
              </p:cNvSpPr>
              <p:nvPr/>
            </p:nvSpPr>
            <p:spPr bwMode="auto">
              <a:xfrm>
                <a:off x="5653088" y="1858963"/>
                <a:ext cx="93662" cy="107950"/>
              </a:xfrm>
              <a:custGeom>
                <a:avLst/>
                <a:gdLst>
                  <a:gd name="T0" fmla="*/ 22 w 24"/>
                  <a:gd name="T1" fmla="*/ 28 h 28"/>
                  <a:gd name="T2" fmla="*/ 22 w 24"/>
                  <a:gd name="T3" fmla="*/ 28 h 28"/>
                  <a:gd name="T4" fmla="*/ 10 w 24"/>
                  <a:gd name="T5" fmla="*/ 28 h 28"/>
                  <a:gd name="T6" fmla="*/ 8 w 24"/>
                  <a:gd name="T7" fmla="*/ 27 h 28"/>
                  <a:gd name="T8" fmla="*/ 2 w 24"/>
                  <a:gd name="T9" fmla="*/ 15 h 28"/>
                  <a:gd name="T10" fmla="*/ 2 w 24"/>
                  <a:gd name="T11" fmla="*/ 14 h 28"/>
                  <a:gd name="T12" fmla="*/ 0 w 24"/>
                  <a:gd name="T13" fmla="*/ 2 h 28"/>
                  <a:gd name="T14" fmla="*/ 1 w 24"/>
                  <a:gd name="T15" fmla="*/ 0 h 28"/>
                  <a:gd name="T16" fmla="*/ 3 w 24"/>
                  <a:gd name="T17" fmla="*/ 0 h 28"/>
                  <a:gd name="T18" fmla="*/ 13 w 24"/>
                  <a:gd name="T19" fmla="*/ 6 h 28"/>
                  <a:gd name="T20" fmla="*/ 14 w 24"/>
                  <a:gd name="T21" fmla="*/ 7 h 28"/>
                  <a:gd name="T22" fmla="*/ 24 w 24"/>
                  <a:gd name="T23" fmla="*/ 25 h 28"/>
                  <a:gd name="T24" fmla="*/ 24 w 24"/>
                  <a:gd name="T25" fmla="*/ 26 h 28"/>
                  <a:gd name="T26" fmla="*/ 22 w 24"/>
                  <a:gd name="T27" fmla="*/ 28 h 28"/>
                  <a:gd name="T28" fmla="*/ 11 w 24"/>
                  <a:gd name="T29" fmla="*/ 24 h 28"/>
                  <a:gd name="T30" fmla="*/ 19 w 24"/>
                  <a:gd name="T31" fmla="*/ 24 h 28"/>
                  <a:gd name="T32" fmla="*/ 11 w 24"/>
                  <a:gd name="T33" fmla="*/ 9 h 28"/>
                  <a:gd name="T34" fmla="*/ 5 w 24"/>
                  <a:gd name="T35" fmla="*/ 6 h 28"/>
                  <a:gd name="T36" fmla="*/ 6 w 24"/>
                  <a:gd name="T37" fmla="*/ 13 h 28"/>
                  <a:gd name="T38" fmla="*/ 11 w 24"/>
                  <a:gd name="T3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28">
                    <a:moveTo>
                      <a:pt x="22" y="28"/>
                    </a:moveTo>
                    <a:cubicBezTo>
                      <a:pt x="22" y="28"/>
                      <a:pt x="22" y="28"/>
                      <a:pt x="22" y="28"/>
                    </a:cubicBezTo>
                    <a:cubicBezTo>
                      <a:pt x="10" y="28"/>
                      <a:pt x="10" y="28"/>
                      <a:pt x="10" y="28"/>
                    </a:cubicBezTo>
                    <a:cubicBezTo>
                      <a:pt x="9" y="28"/>
                      <a:pt x="9" y="28"/>
                      <a:pt x="8" y="27"/>
                    </a:cubicBezTo>
                    <a:cubicBezTo>
                      <a:pt x="2" y="15"/>
                      <a:pt x="2" y="15"/>
                      <a:pt x="2" y="15"/>
                    </a:cubicBezTo>
                    <a:cubicBezTo>
                      <a:pt x="2" y="15"/>
                      <a:pt x="2" y="15"/>
                      <a:pt x="2" y="14"/>
                    </a:cubicBezTo>
                    <a:cubicBezTo>
                      <a:pt x="0" y="2"/>
                      <a:pt x="0" y="2"/>
                      <a:pt x="0" y="2"/>
                    </a:cubicBezTo>
                    <a:cubicBezTo>
                      <a:pt x="0" y="2"/>
                      <a:pt x="0" y="1"/>
                      <a:pt x="1" y="0"/>
                    </a:cubicBezTo>
                    <a:cubicBezTo>
                      <a:pt x="2" y="0"/>
                      <a:pt x="2" y="0"/>
                      <a:pt x="3" y="0"/>
                    </a:cubicBezTo>
                    <a:cubicBezTo>
                      <a:pt x="13" y="6"/>
                      <a:pt x="13" y="6"/>
                      <a:pt x="13" y="6"/>
                    </a:cubicBezTo>
                    <a:cubicBezTo>
                      <a:pt x="13" y="6"/>
                      <a:pt x="14" y="7"/>
                      <a:pt x="14" y="7"/>
                    </a:cubicBezTo>
                    <a:cubicBezTo>
                      <a:pt x="24" y="25"/>
                      <a:pt x="24" y="25"/>
                      <a:pt x="24" y="25"/>
                    </a:cubicBezTo>
                    <a:cubicBezTo>
                      <a:pt x="24" y="25"/>
                      <a:pt x="24" y="25"/>
                      <a:pt x="24" y="26"/>
                    </a:cubicBezTo>
                    <a:cubicBezTo>
                      <a:pt x="24" y="27"/>
                      <a:pt x="23" y="28"/>
                      <a:pt x="22" y="28"/>
                    </a:cubicBezTo>
                    <a:close/>
                    <a:moveTo>
                      <a:pt x="11" y="24"/>
                    </a:moveTo>
                    <a:cubicBezTo>
                      <a:pt x="19" y="24"/>
                      <a:pt x="19" y="24"/>
                      <a:pt x="19" y="24"/>
                    </a:cubicBezTo>
                    <a:cubicBezTo>
                      <a:pt x="11" y="9"/>
                      <a:pt x="11" y="9"/>
                      <a:pt x="11" y="9"/>
                    </a:cubicBezTo>
                    <a:cubicBezTo>
                      <a:pt x="5" y="6"/>
                      <a:pt x="5" y="6"/>
                      <a:pt x="5" y="6"/>
                    </a:cubicBezTo>
                    <a:cubicBezTo>
                      <a:pt x="6" y="13"/>
                      <a:pt x="6" y="13"/>
                      <a:pt x="6" y="13"/>
                    </a:cubicBezTo>
                    <a:lnTo>
                      <a:pt x="11" y="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39" name="Freeform 90">
                <a:extLst>
                  <a:ext uri="{FF2B5EF4-FFF2-40B4-BE49-F238E27FC236}">
                    <a16:creationId xmlns:a16="http://schemas.microsoft.com/office/drawing/2014/main" id="{967CF052-E5DF-4A82-B6E9-3A9C313179B6}"/>
                  </a:ext>
                </a:extLst>
              </p:cNvPr>
              <p:cNvSpPr>
                <a:spLocks/>
              </p:cNvSpPr>
              <p:nvPr/>
            </p:nvSpPr>
            <p:spPr bwMode="auto">
              <a:xfrm>
                <a:off x="5661025" y="1882775"/>
                <a:ext cx="47625" cy="38100"/>
              </a:xfrm>
              <a:custGeom>
                <a:avLst/>
                <a:gdLst>
                  <a:gd name="T0" fmla="*/ 2 w 12"/>
                  <a:gd name="T1" fmla="*/ 10 h 10"/>
                  <a:gd name="T2" fmla="*/ 0 w 12"/>
                  <a:gd name="T3" fmla="*/ 9 h 10"/>
                  <a:gd name="T4" fmla="*/ 1 w 12"/>
                  <a:gd name="T5" fmla="*/ 6 h 10"/>
                  <a:gd name="T6" fmla="*/ 9 w 12"/>
                  <a:gd name="T7" fmla="*/ 0 h 10"/>
                  <a:gd name="T8" fmla="*/ 12 w 12"/>
                  <a:gd name="T9" fmla="*/ 1 h 10"/>
                  <a:gd name="T10" fmla="*/ 11 w 12"/>
                  <a:gd name="T11" fmla="*/ 4 h 10"/>
                  <a:gd name="T12" fmla="*/ 3 w 12"/>
                  <a:gd name="T13" fmla="*/ 10 h 10"/>
                  <a:gd name="T14" fmla="*/ 2 w 12"/>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2" y="10"/>
                    </a:moveTo>
                    <a:cubicBezTo>
                      <a:pt x="1" y="10"/>
                      <a:pt x="1" y="10"/>
                      <a:pt x="0" y="9"/>
                    </a:cubicBezTo>
                    <a:cubicBezTo>
                      <a:pt x="0" y="8"/>
                      <a:pt x="0" y="7"/>
                      <a:pt x="1" y="6"/>
                    </a:cubicBezTo>
                    <a:cubicBezTo>
                      <a:pt x="9" y="0"/>
                      <a:pt x="9" y="0"/>
                      <a:pt x="9" y="0"/>
                    </a:cubicBezTo>
                    <a:cubicBezTo>
                      <a:pt x="10" y="0"/>
                      <a:pt x="11" y="0"/>
                      <a:pt x="12" y="1"/>
                    </a:cubicBezTo>
                    <a:cubicBezTo>
                      <a:pt x="12" y="2"/>
                      <a:pt x="12" y="3"/>
                      <a:pt x="11" y="4"/>
                    </a:cubicBezTo>
                    <a:cubicBezTo>
                      <a:pt x="3" y="10"/>
                      <a:pt x="3" y="10"/>
                      <a:pt x="3" y="10"/>
                    </a:cubicBezTo>
                    <a:cubicBezTo>
                      <a:pt x="3" y="10"/>
                      <a:pt x="2" y="10"/>
                      <a:pt x="2" y="1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0" name="Freeform 91">
                <a:extLst>
                  <a:ext uri="{FF2B5EF4-FFF2-40B4-BE49-F238E27FC236}">
                    <a16:creationId xmlns:a16="http://schemas.microsoft.com/office/drawing/2014/main" id="{D33CC345-60F9-4AAD-9A9E-EE29EE7C40AA}"/>
                  </a:ext>
                </a:extLst>
              </p:cNvPr>
              <p:cNvSpPr>
                <a:spLocks noEditPoints="1"/>
              </p:cNvSpPr>
              <p:nvPr/>
            </p:nvSpPr>
            <p:spPr bwMode="auto">
              <a:xfrm>
                <a:off x="5746750" y="1797050"/>
                <a:ext cx="79375" cy="169863"/>
              </a:xfrm>
              <a:custGeom>
                <a:avLst/>
                <a:gdLst>
                  <a:gd name="T0" fmla="*/ 18 w 20"/>
                  <a:gd name="T1" fmla="*/ 44 h 44"/>
                  <a:gd name="T2" fmla="*/ 2 w 20"/>
                  <a:gd name="T3" fmla="*/ 44 h 44"/>
                  <a:gd name="T4" fmla="*/ 0 w 20"/>
                  <a:gd name="T5" fmla="*/ 42 h 44"/>
                  <a:gd name="T6" fmla="*/ 0 w 20"/>
                  <a:gd name="T7" fmla="*/ 2 h 44"/>
                  <a:gd name="T8" fmla="*/ 2 w 20"/>
                  <a:gd name="T9" fmla="*/ 0 h 44"/>
                  <a:gd name="T10" fmla="*/ 18 w 20"/>
                  <a:gd name="T11" fmla="*/ 0 h 44"/>
                  <a:gd name="T12" fmla="*/ 20 w 20"/>
                  <a:gd name="T13" fmla="*/ 2 h 44"/>
                  <a:gd name="T14" fmla="*/ 20 w 20"/>
                  <a:gd name="T15" fmla="*/ 42 h 44"/>
                  <a:gd name="T16" fmla="*/ 18 w 20"/>
                  <a:gd name="T17" fmla="*/ 44 h 44"/>
                  <a:gd name="T18" fmla="*/ 4 w 20"/>
                  <a:gd name="T19" fmla="*/ 40 h 44"/>
                  <a:gd name="T20" fmla="*/ 16 w 20"/>
                  <a:gd name="T21" fmla="*/ 40 h 44"/>
                  <a:gd name="T22" fmla="*/ 16 w 20"/>
                  <a:gd name="T23" fmla="*/ 4 h 44"/>
                  <a:gd name="T24" fmla="*/ 4 w 20"/>
                  <a:gd name="T25" fmla="*/ 4 h 44"/>
                  <a:gd name="T26" fmla="*/ 4 w 20"/>
                  <a:gd name="T27"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44">
                    <a:moveTo>
                      <a:pt x="18" y="44"/>
                    </a:moveTo>
                    <a:cubicBezTo>
                      <a:pt x="2" y="44"/>
                      <a:pt x="2" y="44"/>
                      <a:pt x="2" y="44"/>
                    </a:cubicBezTo>
                    <a:cubicBezTo>
                      <a:pt x="1" y="44"/>
                      <a:pt x="0" y="43"/>
                      <a:pt x="0" y="42"/>
                    </a:cubicBezTo>
                    <a:cubicBezTo>
                      <a:pt x="0" y="2"/>
                      <a:pt x="0" y="2"/>
                      <a:pt x="0" y="2"/>
                    </a:cubicBezTo>
                    <a:cubicBezTo>
                      <a:pt x="0" y="1"/>
                      <a:pt x="1" y="0"/>
                      <a:pt x="2" y="0"/>
                    </a:cubicBezTo>
                    <a:cubicBezTo>
                      <a:pt x="18" y="0"/>
                      <a:pt x="18" y="0"/>
                      <a:pt x="18" y="0"/>
                    </a:cubicBezTo>
                    <a:cubicBezTo>
                      <a:pt x="19" y="0"/>
                      <a:pt x="20" y="1"/>
                      <a:pt x="20" y="2"/>
                    </a:cubicBezTo>
                    <a:cubicBezTo>
                      <a:pt x="20" y="42"/>
                      <a:pt x="20" y="42"/>
                      <a:pt x="20" y="42"/>
                    </a:cubicBezTo>
                    <a:cubicBezTo>
                      <a:pt x="20" y="43"/>
                      <a:pt x="19" y="44"/>
                      <a:pt x="18" y="44"/>
                    </a:cubicBezTo>
                    <a:close/>
                    <a:moveTo>
                      <a:pt x="4" y="40"/>
                    </a:moveTo>
                    <a:cubicBezTo>
                      <a:pt x="16" y="40"/>
                      <a:pt x="16" y="40"/>
                      <a:pt x="16" y="40"/>
                    </a:cubicBezTo>
                    <a:cubicBezTo>
                      <a:pt x="16" y="4"/>
                      <a:pt x="16" y="4"/>
                      <a:pt x="16" y="4"/>
                    </a:cubicBezTo>
                    <a:cubicBezTo>
                      <a:pt x="4" y="4"/>
                      <a:pt x="4" y="4"/>
                      <a:pt x="4" y="4"/>
                    </a:cubicBezTo>
                    <a:lnTo>
                      <a:pt x="4" y="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1" name="Freeform 92">
                <a:extLst>
                  <a:ext uri="{FF2B5EF4-FFF2-40B4-BE49-F238E27FC236}">
                    <a16:creationId xmlns:a16="http://schemas.microsoft.com/office/drawing/2014/main" id="{063FF87F-A3F5-4216-AC44-254832CD33E3}"/>
                  </a:ext>
                </a:extLst>
              </p:cNvPr>
              <p:cNvSpPr>
                <a:spLocks/>
              </p:cNvSpPr>
              <p:nvPr/>
            </p:nvSpPr>
            <p:spPr bwMode="auto">
              <a:xfrm>
                <a:off x="5778500" y="1828800"/>
                <a:ext cx="47625" cy="14288"/>
              </a:xfrm>
              <a:custGeom>
                <a:avLst/>
                <a:gdLst>
                  <a:gd name="T0" fmla="*/ 10 w 12"/>
                  <a:gd name="T1" fmla="*/ 4 h 4"/>
                  <a:gd name="T2" fmla="*/ 2 w 12"/>
                  <a:gd name="T3" fmla="*/ 4 h 4"/>
                  <a:gd name="T4" fmla="*/ 0 w 12"/>
                  <a:gd name="T5" fmla="*/ 2 h 4"/>
                  <a:gd name="T6" fmla="*/ 2 w 12"/>
                  <a:gd name="T7" fmla="*/ 0 h 4"/>
                  <a:gd name="T8" fmla="*/ 10 w 12"/>
                  <a:gd name="T9" fmla="*/ 0 h 4"/>
                  <a:gd name="T10" fmla="*/ 12 w 12"/>
                  <a:gd name="T11" fmla="*/ 2 h 4"/>
                  <a:gd name="T12" fmla="*/ 10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10" y="4"/>
                    </a:moveTo>
                    <a:cubicBezTo>
                      <a:pt x="2" y="4"/>
                      <a:pt x="2" y="4"/>
                      <a:pt x="2" y="4"/>
                    </a:cubicBezTo>
                    <a:cubicBezTo>
                      <a:pt x="1" y="4"/>
                      <a:pt x="0" y="3"/>
                      <a:pt x="0" y="2"/>
                    </a:cubicBezTo>
                    <a:cubicBezTo>
                      <a:pt x="0" y="1"/>
                      <a:pt x="1" y="0"/>
                      <a:pt x="2" y="0"/>
                    </a:cubicBezTo>
                    <a:cubicBezTo>
                      <a:pt x="10" y="0"/>
                      <a:pt x="10" y="0"/>
                      <a:pt x="10" y="0"/>
                    </a:cubicBezTo>
                    <a:cubicBezTo>
                      <a:pt x="11" y="0"/>
                      <a:pt x="12" y="1"/>
                      <a:pt x="12" y="2"/>
                    </a:cubicBezTo>
                    <a:cubicBezTo>
                      <a:pt x="12" y="3"/>
                      <a:pt x="11" y="4"/>
                      <a:pt x="1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2" name="Freeform 93">
                <a:extLst>
                  <a:ext uri="{FF2B5EF4-FFF2-40B4-BE49-F238E27FC236}">
                    <a16:creationId xmlns:a16="http://schemas.microsoft.com/office/drawing/2014/main" id="{0DDA2C07-B4F2-4FA9-9A07-E6ACD795983E}"/>
                  </a:ext>
                </a:extLst>
              </p:cNvPr>
              <p:cNvSpPr>
                <a:spLocks/>
              </p:cNvSpPr>
              <p:nvPr/>
            </p:nvSpPr>
            <p:spPr bwMode="auto">
              <a:xfrm>
                <a:off x="5794375" y="1858963"/>
                <a:ext cx="31750" cy="15875"/>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3" name="Freeform 94">
                <a:extLst>
                  <a:ext uri="{FF2B5EF4-FFF2-40B4-BE49-F238E27FC236}">
                    <a16:creationId xmlns:a16="http://schemas.microsoft.com/office/drawing/2014/main" id="{AA0A60A5-9EFF-4C14-B8E1-C2A8AA369864}"/>
                  </a:ext>
                </a:extLst>
              </p:cNvPr>
              <p:cNvSpPr>
                <a:spLocks/>
              </p:cNvSpPr>
              <p:nvPr/>
            </p:nvSpPr>
            <p:spPr bwMode="auto">
              <a:xfrm>
                <a:off x="5778500" y="1890713"/>
                <a:ext cx="47625" cy="14288"/>
              </a:xfrm>
              <a:custGeom>
                <a:avLst/>
                <a:gdLst>
                  <a:gd name="T0" fmla="*/ 10 w 12"/>
                  <a:gd name="T1" fmla="*/ 4 h 4"/>
                  <a:gd name="T2" fmla="*/ 2 w 12"/>
                  <a:gd name="T3" fmla="*/ 4 h 4"/>
                  <a:gd name="T4" fmla="*/ 0 w 12"/>
                  <a:gd name="T5" fmla="*/ 2 h 4"/>
                  <a:gd name="T6" fmla="*/ 2 w 12"/>
                  <a:gd name="T7" fmla="*/ 0 h 4"/>
                  <a:gd name="T8" fmla="*/ 10 w 12"/>
                  <a:gd name="T9" fmla="*/ 0 h 4"/>
                  <a:gd name="T10" fmla="*/ 12 w 12"/>
                  <a:gd name="T11" fmla="*/ 2 h 4"/>
                  <a:gd name="T12" fmla="*/ 10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10" y="4"/>
                    </a:moveTo>
                    <a:cubicBezTo>
                      <a:pt x="2" y="4"/>
                      <a:pt x="2" y="4"/>
                      <a:pt x="2" y="4"/>
                    </a:cubicBezTo>
                    <a:cubicBezTo>
                      <a:pt x="1" y="4"/>
                      <a:pt x="0" y="3"/>
                      <a:pt x="0" y="2"/>
                    </a:cubicBezTo>
                    <a:cubicBezTo>
                      <a:pt x="0" y="1"/>
                      <a:pt x="1" y="0"/>
                      <a:pt x="2" y="0"/>
                    </a:cubicBezTo>
                    <a:cubicBezTo>
                      <a:pt x="10" y="0"/>
                      <a:pt x="10" y="0"/>
                      <a:pt x="10" y="0"/>
                    </a:cubicBezTo>
                    <a:cubicBezTo>
                      <a:pt x="11" y="0"/>
                      <a:pt x="12" y="1"/>
                      <a:pt x="12" y="2"/>
                    </a:cubicBezTo>
                    <a:cubicBezTo>
                      <a:pt x="12" y="3"/>
                      <a:pt x="11" y="4"/>
                      <a:pt x="1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44" name="Freeform 95">
                <a:extLst>
                  <a:ext uri="{FF2B5EF4-FFF2-40B4-BE49-F238E27FC236}">
                    <a16:creationId xmlns:a16="http://schemas.microsoft.com/office/drawing/2014/main" id="{EF315521-D025-48DB-9FBD-65F01DBEF06C}"/>
                  </a:ext>
                </a:extLst>
              </p:cNvPr>
              <p:cNvSpPr>
                <a:spLocks/>
              </p:cNvSpPr>
              <p:nvPr/>
            </p:nvSpPr>
            <p:spPr bwMode="auto">
              <a:xfrm>
                <a:off x="5794375" y="1920875"/>
                <a:ext cx="31750" cy="15875"/>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nvGrpSpPr>
            <p:cNvPr id="30" name="Group 29">
              <a:extLst>
                <a:ext uri="{FF2B5EF4-FFF2-40B4-BE49-F238E27FC236}">
                  <a16:creationId xmlns:a16="http://schemas.microsoft.com/office/drawing/2014/main" id="{E7A84ECA-5071-4216-89AC-B9DE8B1F68E0}"/>
                </a:ext>
              </a:extLst>
            </p:cNvPr>
            <p:cNvGrpSpPr>
              <a:grpSpLocks noChangeAspect="1"/>
            </p:cNvGrpSpPr>
            <p:nvPr/>
          </p:nvGrpSpPr>
          <p:grpSpPr>
            <a:xfrm>
              <a:off x="3243426" y="5786928"/>
              <a:ext cx="252001" cy="252000"/>
              <a:chOff x="2182813" y="2376488"/>
              <a:chExt cx="371476" cy="371475"/>
            </a:xfrm>
            <a:solidFill>
              <a:schemeClr val="bg1"/>
            </a:solidFill>
          </p:grpSpPr>
          <p:sp>
            <p:nvSpPr>
              <p:cNvPr id="31" name="Freeform 101">
                <a:extLst>
                  <a:ext uri="{FF2B5EF4-FFF2-40B4-BE49-F238E27FC236}">
                    <a16:creationId xmlns:a16="http://schemas.microsoft.com/office/drawing/2014/main" id="{685B8993-4D17-45B8-8D8E-A6AC90D07BDA}"/>
                  </a:ext>
                </a:extLst>
              </p:cNvPr>
              <p:cNvSpPr>
                <a:spLocks/>
              </p:cNvSpPr>
              <p:nvPr/>
            </p:nvSpPr>
            <p:spPr bwMode="auto">
              <a:xfrm>
                <a:off x="2182813" y="2376488"/>
                <a:ext cx="371475" cy="371475"/>
              </a:xfrm>
              <a:custGeom>
                <a:avLst/>
                <a:gdLst>
                  <a:gd name="T0" fmla="*/ 42 w 96"/>
                  <a:gd name="T1" fmla="*/ 96 h 96"/>
                  <a:gd name="T2" fmla="*/ 40 w 96"/>
                  <a:gd name="T3" fmla="*/ 83 h 96"/>
                  <a:gd name="T4" fmla="*/ 23 w 96"/>
                  <a:gd name="T5" fmla="*/ 88 h 96"/>
                  <a:gd name="T6" fmla="*/ 8 w 96"/>
                  <a:gd name="T7" fmla="*/ 76 h 96"/>
                  <a:gd name="T8" fmla="*/ 8 w 96"/>
                  <a:gd name="T9" fmla="*/ 73 h 96"/>
                  <a:gd name="T10" fmla="*/ 13 w 96"/>
                  <a:gd name="T11" fmla="*/ 56 h 96"/>
                  <a:gd name="T12" fmla="*/ 0 w 96"/>
                  <a:gd name="T13" fmla="*/ 54 h 96"/>
                  <a:gd name="T14" fmla="*/ 2 w 96"/>
                  <a:gd name="T15" fmla="*/ 40 h 96"/>
                  <a:gd name="T16" fmla="*/ 17 w 96"/>
                  <a:gd name="T17" fmla="*/ 31 h 96"/>
                  <a:gd name="T18" fmla="*/ 8 w 96"/>
                  <a:gd name="T19" fmla="*/ 21 h 96"/>
                  <a:gd name="T20" fmla="*/ 20 w 96"/>
                  <a:gd name="T21" fmla="*/ 8 h 96"/>
                  <a:gd name="T22" fmla="*/ 31 w 96"/>
                  <a:gd name="T23" fmla="*/ 17 h 96"/>
                  <a:gd name="T24" fmla="*/ 40 w 96"/>
                  <a:gd name="T25" fmla="*/ 2 h 96"/>
                  <a:gd name="T26" fmla="*/ 54 w 96"/>
                  <a:gd name="T27" fmla="*/ 0 h 96"/>
                  <a:gd name="T28" fmla="*/ 56 w 96"/>
                  <a:gd name="T29" fmla="*/ 13 h 96"/>
                  <a:gd name="T30" fmla="*/ 67 w 96"/>
                  <a:gd name="T31" fmla="*/ 20 h 96"/>
                  <a:gd name="T32" fmla="*/ 54 w 96"/>
                  <a:gd name="T33" fmla="*/ 17 h 96"/>
                  <a:gd name="T34" fmla="*/ 52 w 96"/>
                  <a:gd name="T35" fmla="*/ 4 h 96"/>
                  <a:gd name="T36" fmla="*/ 44 w 96"/>
                  <a:gd name="T37" fmla="*/ 15 h 96"/>
                  <a:gd name="T38" fmla="*/ 31 w 96"/>
                  <a:gd name="T39" fmla="*/ 21 h 96"/>
                  <a:gd name="T40" fmla="*/ 21 w 96"/>
                  <a:gd name="T41" fmla="*/ 13 h 96"/>
                  <a:gd name="T42" fmla="*/ 20 w 96"/>
                  <a:gd name="T43" fmla="*/ 29 h 96"/>
                  <a:gd name="T44" fmla="*/ 17 w 96"/>
                  <a:gd name="T45" fmla="*/ 42 h 96"/>
                  <a:gd name="T46" fmla="*/ 4 w 96"/>
                  <a:gd name="T47" fmla="*/ 44 h 96"/>
                  <a:gd name="T48" fmla="*/ 15 w 96"/>
                  <a:gd name="T49" fmla="*/ 52 h 96"/>
                  <a:gd name="T50" fmla="*/ 21 w 96"/>
                  <a:gd name="T51" fmla="*/ 65 h 96"/>
                  <a:gd name="T52" fmla="*/ 13 w 96"/>
                  <a:gd name="T53" fmla="*/ 75 h 96"/>
                  <a:gd name="T54" fmla="*/ 29 w 96"/>
                  <a:gd name="T55" fmla="*/ 76 h 96"/>
                  <a:gd name="T56" fmla="*/ 42 w 96"/>
                  <a:gd name="T57" fmla="*/ 79 h 96"/>
                  <a:gd name="T58" fmla="*/ 44 w 96"/>
                  <a:gd name="T59" fmla="*/ 92 h 96"/>
                  <a:gd name="T60" fmla="*/ 52 w 96"/>
                  <a:gd name="T61" fmla="*/ 81 h 96"/>
                  <a:gd name="T62" fmla="*/ 65 w 96"/>
                  <a:gd name="T63" fmla="*/ 75 h 96"/>
                  <a:gd name="T64" fmla="*/ 75 w 96"/>
                  <a:gd name="T65" fmla="*/ 83 h 96"/>
                  <a:gd name="T66" fmla="*/ 76 w 96"/>
                  <a:gd name="T67" fmla="*/ 67 h 96"/>
                  <a:gd name="T68" fmla="*/ 79 w 96"/>
                  <a:gd name="T69" fmla="*/ 54 h 96"/>
                  <a:gd name="T70" fmla="*/ 92 w 96"/>
                  <a:gd name="T71" fmla="*/ 52 h 96"/>
                  <a:gd name="T72" fmla="*/ 81 w 96"/>
                  <a:gd name="T73" fmla="*/ 44 h 96"/>
                  <a:gd name="T74" fmla="*/ 77 w 96"/>
                  <a:gd name="T75" fmla="*/ 36 h 96"/>
                  <a:gd name="T76" fmla="*/ 81 w 96"/>
                  <a:gd name="T77" fmla="*/ 34 h 96"/>
                  <a:gd name="T78" fmla="*/ 94 w 96"/>
                  <a:gd name="T79" fmla="*/ 40 h 96"/>
                  <a:gd name="T80" fmla="*/ 96 w 96"/>
                  <a:gd name="T81" fmla="*/ 54 h 96"/>
                  <a:gd name="T82" fmla="*/ 83 w 96"/>
                  <a:gd name="T83" fmla="*/ 56 h 96"/>
                  <a:gd name="T84" fmla="*/ 88 w 96"/>
                  <a:gd name="T85" fmla="*/ 73 h 96"/>
                  <a:gd name="T86" fmla="*/ 76 w 96"/>
                  <a:gd name="T87" fmla="*/ 88 h 96"/>
                  <a:gd name="T88" fmla="*/ 65 w 96"/>
                  <a:gd name="T89" fmla="*/ 79 h 96"/>
                  <a:gd name="T90" fmla="*/ 56 w 96"/>
                  <a:gd name="T91" fmla="*/ 9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96">
                    <a:moveTo>
                      <a:pt x="54" y="96"/>
                    </a:moveTo>
                    <a:cubicBezTo>
                      <a:pt x="42" y="96"/>
                      <a:pt x="42" y="96"/>
                      <a:pt x="42" y="96"/>
                    </a:cubicBezTo>
                    <a:cubicBezTo>
                      <a:pt x="41" y="96"/>
                      <a:pt x="40" y="95"/>
                      <a:pt x="40" y="94"/>
                    </a:cubicBezTo>
                    <a:cubicBezTo>
                      <a:pt x="40" y="83"/>
                      <a:pt x="40" y="83"/>
                      <a:pt x="40" y="83"/>
                    </a:cubicBezTo>
                    <a:cubicBezTo>
                      <a:pt x="37" y="82"/>
                      <a:pt x="33" y="81"/>
                      <a:pt x="31" y="79"/>
                    </a:cubicBezTo>
                    <a:cubicBezTo>
                      <a:pt x="23" y="88"/>
                      <a:pt x="23" y="88"/>
                      <a:pt x="23" y="88"/>
                    </a:cubicBezTo>
                    <a:cubicBezTo>
                      <a:pt x="22" y="88"/>
                      <a:pt x="20" y="88"/>
                      <a:pt x="20" y="88"/>
                    </a:cubicBezTo>
                    <a:cubicBezTo>
                      <a:pt x="8" y="76"/>
                      <a:pt x="8" y="76"/>
                      <a:pt x="8" y="76"/>
                    </a:cubicBezTo>
                    <a:cubicBezTo>
                      <a:pt x="8" y="76"/>
                      <a:pt x="8" y="75"/>
                      <a:pt x="8" y="75"/>
                    </a:cubicBezTo>
                    <a:cubicBezTo>
                      <a:pt x="8" y="74"/>
                      <a:pt x="8" y="74"/>
                      <a:pt x="8" y="73"/>
                    </a:cubicBezTo>
                    <a:cubicBezTo>
                      <a:pt x="17" y="65"/>
                      <a:pt x="17" y="65"/>
                      <a:pt x="17" y="65"/>
                    </a:cubicBezTo>
                    <a:cubicBezTo>
                      <a:pt x="15" y="63"/>
                      <a:pt x="14" y="59"/>
                      <a:pt x="13" y="56"/>
                    </a:cubicBezTo>
                    <a:cubicBezTo>
                      <a:pt x="2" y="56"/>
                      <a:pt x="2" y="56"/>
                      <a:pt x="2" y="56"/>
                    </a:cubicBezTo>
                    <a:cubicBezTo>
                      <a:pt x="1" y="56"/>
                      <a:pt x="0" y="55"/>
                      <a:pt x="0" y="54"/>
                    </a:cubicBezTo>
                    <a:cubicBezTo>
                      <a:pt x="0" y="42"/>
                      <a:pt x="0" y="42"/>
                      <a:pt x="0" y="42"/>
                    </a:cubicBezTo>
                    <a:cubicBezTo>
                      <a:pt x="0" y="41"/>
                      <a:pt x="1" y="40"/>
                      <a:pt x="2" y="40"/>
                    </a:cubicBezTo>
                    <a:cubicBezTo>
                      <a:pt x="13" y="40"/>
                      <a:pt x="13" y="40"/>
                      <a:pt x="13" y="40"/>
                    </a:cubicBezTo>
                    <a:cubicBezTo>
                      <a:pt x="14" y="37"/>
                      <a:pt x="15" y="33"/>
                      <a:pt x="17" y="31"/>
                    </a:cubicBezTo>
                    <a:cubicBezTo>
                      <a:pt x="8" y="23"/>
                      <a:pt x="8" y="23"/>
                      <a:pt x="8" y="23"/>
                    </a:cubicBezTo>
                    <a:cubicBezTo>
                      <a:pt x="8" y="22"/>
                      <a:pt x="8" y="22"/>
                      <a:pt x="8" y="21"/>
                    </a:cubicBezTo>
                    <a:cubicBezTo>
                      <a:pt x="8" y="21"/>
                      <a:pt x="8" y="20"/>
                      <a:pt x="8" y="20"/>
                    </a:cubicBezTo>
                    <a:cubicBezTo>
                      <a:pt x="20" y="8"/>
                      <a:pt x="20" y="8"/>
                      <a:pt x="20" y="8"/>
                    </a:cubicBezTo>
                    <a:cubicBezTo>
                      <a:pt x="20" y="8"/>
                      <a:pt x="22" y="8"/>
                      <a:pt x="23" y="8"/>
                    </a:cubicBezTo>
                    <a:cubicBezTo>
                      <a:pt x="31" y="17"/>
                      <a:pt x="31" y="17"/>
                      <a:pt x="31" y="17"/>
                    </a:cubicBezTo>
                    <a:cubicBezTo>
                      <a:pt x="33" y="15"/>
                      <a:pt x="37" y="14"/>
                      <a:pt x="40" y="13"/>
                    </a:cubicBezTo>
                    <a:cubicBezTo>
                      <a:pt x="40" y="2"/>
                      <a:pt x="40" y="2"/>
                      <a:pt x="40" y="2"/>
                    </a:cubicBezTo>
                    <a:cubicBezTo>
                      <a:pt x="40" y="1"/>
                      <a:pt x="41" y="0"/>
                      <a:pt x="42" y="0"/>
                    </a:cubicBezTo>
                    <a:cubicBezTo>
                      <a:pt x="54" y="0"/>
                      <a:pt x="54" y="0"/>
                      <a:pt x="54" y="0"/>
                    </a:cubicBezTo>
                    <a:cubicBezTo>
                      <a:pt x="55" y="0"/>
                      <a:pt x="56" y="1"/>
                      <a:pt x="56" y="2"/>
                    </a:cubicBezTo>
                    <a:cubicBezTo>
                      <a:pt x="56" y="13"/>
                      <a:pt x="56" y="13"/>
                      <a:pt x="56" y="13"/>
                    </a:cubicBezTo>
                    <a:cubicBezTo>
                      <a:pt x="60" y="14"/>
                      <a:pt x="64" y="16"/>
                      <a:pt x="67" y="17"/>
                    </a:cubicBezTo>
                    <a:cubicBezTo>
                      <a:pt x="68" y="18"/>
                      <a:pt x="68" y="19"/>
                      <a:pt x="67" y="20"/>
                    </a:cubicBezTo>
                    <a:cubicBezTo>
                      <a:pt x="67" y="21"/>
                      <a:pt x="66" y="21"/>
                      <a:pt x="65" y="21"/>
                    </a:cubicBezTo>
                    <a:cubicBezTo>
                      <a:pt x="62" y="19"/>
                      <a:pt x="57" y="18"/>
                      <a:pt x="54" y="17"/>
                    </a:cubicBezTo>
                    <a:cubicBezTo>
                      <a:pt x="53" y="17"/>
                      <a:pt x="52" y="16"/>
                      <a:pt x="52" y="15"/>
                    </a:cubicBezTo>
                    <a:cubicBezTo>
                      <a:pt x="52" y="4"/>
                      <a:pt x="52" y="4"/>
                      <a:pt x="52" y="4"/>
                    </a:cubicBezTo>
                    <a:cubicBezTo>
                      <a:pt x="44" y="4"/>
                      <a:pt x="44" y="4"/>
                      <a:pt x="44" y="4"/>
                    </a:cubicBezTo>
                    <a:cubicBezTo>
                      <a:pt x="44" y="15"/>
                      <a:pt x="44" y="15"/>
                      <a:pt x="44" y="15"/>
                    </a:cubicBezTo>
                    <a:cubicBezTo>
                      <a:pt x="44" y="16"/>
                      <a:pt x="43" y="17"/>
                      <a:pt x="42" y="17"/>
                    </a:cubicBezTo>
                    <a:cubicBezTo>
                      <a:pt x="39" y="18"/>
                      <a:pt x="34" y="19"/>
                      <a:pt x="31" y="21"/>
                    </a:cubicBezTo>
                    <a:cubicBezTo>
                      <a:pt x="31" y="21"/>
                      <a:pt x="30" y="21"/>
                      <a:pt x="29" y="20"/>
                    </a:cubicBezTo>
                    <a:cubicBezTo>
                      <a:pt x="21" y="13"/>
                      <a:pt x="21" y="13"/>
                      <a:pt x="21" y="13"/>
                    </a:cubicBezTo>
                    <a:cubicBezTo>
                      <a:pt x="13" y="21"/>
                      <a:pt x="13" y="21"/>
                      <a:pt x="13" y="21"/>
                    </a:cubicBezTo>
                    <a:cubicBezTo>
                      <a:pt x="20" y="29"/>
                      <a:pt x="20" y="29"/>
                      <a:pt x="20" y="29"/>
                    </a:cubicBezTo>
                    <a:cubicBezTo>
                      <a:pt x="21" y="30"/>
                      <a:pt x="21" y="31"/>
                      <a:pt x="21" y="31"/>
                    </a:cubicBezTo>
                    <a:cubicBezTo>
                      <a:pt x="19" y="34"/>
                      <a:pt x="17" y="40"/>
                      <a:pt x="17" y="42"/>
                    </a:cubicBezTo>
                    <a:cubicBezTo>
                      <a:pt x="17" y="43"/>
                      <a:pt x="16" y="44"/>
                      <a:pt x="15" y="44"/>
                    </a:cubicBezTo>
                    <a:cubicBezTo>
                      <a:pt x="4" y="44"/>
                      <a:pt x="4" y="44"/>
                      <a:pt x="4" y="44"/>
                    </a:cubicBezTo>
                    <a:cubicBezTo>
                      <a:pt x="4" y="52"/>
                      <a:pt x="4" y="52"/>
                      <a:pt x="4" y="52"/>
                    </a:cubicBezTo>
                    <a:cubicBezTo>
                      <a:pt x="15" y="52"/>
                      <a:pt x="15" y="52"/>
                      <a:pt x="15" y="52"/>
                    </a:cubicBezTo>
                    <a:cubicBezTo>
                      <a:pt x="16" y="52"/>
                      <a:pt x="17" y="53"/>
                      <a:pt x="17" y="54"/>
                    </a:cubicBezTo>
                    <a:cubicBezTo>
                      <a:pt x="17" y="56"/>
                      <a:pt x="19" y="62"/>
                      <a:pt x="21" y="65"/>
                    </a:cubicBezTo>
                    <a:cubicBezTo>
                      <a:pt x="21" y="65"/>
                      <a:pt x="21" y="66"/>
                      <a:pt x="20" y="67"/>
                    </a:cubicBezTo>
                    <a:cubicBezTo>
                      <a:pt x="13" y="75"/>
                      <a:pt x="13" y="75"/>
                      <a:pt x="13" y="75"/>
                    </a:cubicBezTo>
                    <a:cubicBezTo>
                      <a:pt x="21" y="83"/>
                      <a:pt x="21" y="83"/>
                      <a:pt x="21" y="83"/>
                    </a:cubicBezTo>
                    <a:cubicBezTo>
                      <a:pt x="29" y="76"/>
                      <a:pt x="29" y="76"/>
                      <a:pt x="29" y="76"/>
                    </a:cubicBezTo>
                    <a:cubicBezTo>
                      <a:pt x="30" y="75"/>
                      <a:pt x="31" y="75"/>
                      <a:pt x="31" y="75"/>
                    </a:cubicBezTo>
                    <a:cubicBezTo>
                      <a:pt x="34" y="77"/>
                      <a:pt x="40" y="79"/>
                      <a:pt x="42" y="79"/>
                    </a:cubicBezTo>
                    <a:cubicBezTo>
                      <a:pt x="43" y="79"/>
                      <a:pt x="44" y="80"/>
                      <a:pt x="44" y="81"/>
                    </a:cubicBezTo>
                    <a:cubicBezTo>
                      <a:pt x="44" y="92"/>
                      <a:pt x="44" y="92"/>
                      <a:pt x="44" y="92"/>
                    </a:cubicBezTo>
                    <a:cubicBezTo>
                      <a:pt x="52" y="92"/>
                      <a:pt x="52" y="92"/>
                      <a:pt x="52" y="92"/>
                    </a:cubicBezTo>
                    <a:cubicBezTo>
                      <a:pt x="52" y="81"/>
                      <a:pt x="52" y="81"/>
                      <a:pt x="52" y="81"/>
                    </a:cubicBezTo>
                    <a:cubicBezTo>
                      <a:pt x="52" y="80"/>
                      <a:pt x="53" y="79"/>
                      <a:pt x="54" y="79"/>
                    </a:cubicBezTo>
                    <a:cubicBezTo>
                      <a:pt x="56" y="79"/>
                      <a:pt x="62" y="77"/>
                      <a:pt x="65" y="75"/>
                    </a:cubicBezTo>
                    <a:cubicBezTo>
                      <a:pt x="65" y="75"/>
                      <a:pt x="66" y="75"/>
                      <a:pt x="67" y="76"/>
                    </a:cubicBezTo>
                    <a:cubicBezTo>
                      <a:pt x="75" y="83"/>
                      <a:pt x="75" y="83"/>
                      <a:pt x="75" y="83"/>
                    </a:cubicBezTo>
                    <a:cubicBezTo>
                      <a:pt x="83" y="75"/>
                      <a:pt x="83" y="75"/>
                      <a:pt x="83" y="75"/>
                    </a:cubicBezTo>
                    <a:cubicBezTo>
                      <a:pt x="76" y="67"/>
                      <a:pt x="76" y="67"/>
                      <a:pt x="76" y="67"/>
                    </a:cubicBezTo>
                    <a:cubicBezTo>
                      <a:pt x="75" y="66"/>
                      <a:pt x="75" y="65"/>
                      <a:pt x="75" y="65"/>
                    </a:cubicBezTo>
                    <a:cubicBezTo>
                      <a:pt x="77" y="62"/>
                      <a:pt x="79" y="56"/>
                      <a:pt x="79" y="54"/>
                    </a:cubicBezTo>
                    <a:cubicBezTo>
                      <a:pt x="79" y="53"/>
                      <a:pt x="80" y="52"/>
                      <a:pt x="81" y="52"/>
                    </a:cubicBezTo>
                    <a:cubicBezTo>
                      <a:pt x="92" y="52"/>
                      <a:pt x="92" y="52"/>
                      <a:pt x="92" y="52"/>
                    </a:cubicBezTo>
                    <a:cubicBezTo>
                      <a:pt x="92" y="44"/>
                      <a:pt x="92" y="44"/>
                      <a:pt x="92" y="44"/>
                    </a:cubicBezTo>
                    <a:cubicBezTo>
                      <a:pt x="81" y="44"/>
                      <a:pt x="81" y="44"/>
                      <a:pt x="81" y="44"/>
                    </a:cubicBezTo>
                    <a:cubicBezTo>
                      <a:pt x="80" y="44"/>
                      <a:pt x="79" y="43"/>
                      <a:pt x="79" y="42"/>
                    </a:cubicBezTo>
                    <a:cubicBezTo>
                      <a:pt x="79" y="41"/>
                      <a:pt x="78" y="38"/>
                      <a:pt x="77" y="36"/>
                    </a:cubicBezTo>
                    <a:cubicBezTo>
                      <a:pt x="77" y="35"/>
                      <a:pt x="77" y="33"/>
                      <a:pt x="78" y="33"/>
                    </a:cubicBezTo>
                    <a:cubicBezTo>
                      <a:pt x="79" y="33"/>
                      <a:pt x="81" y="33"/>
                      <a:pt x="81" y="34"/>
                    </a:cubicBezTo>
                    <a:cubicBezTo>
                      <a:pt x="82" y="36"/>
                      <a:pt x="82" y="38"/>
                      <a:pt x="83" y="40"/>
                    </a:cubicBezTo>
                    <a:cubicBezTo>
                      <a:pt x="94" y="40"/>
                      <a:pt x="94" y="40"/>
                      <a:pt x="94" y="40"/>
                    </a:cubicBezTo>
                    <a:cubicBezTo>
                      <a:pt x="95" y="40"/>
                      <a:pt x="96" y="41"/>
                      <a:pt x="96" y="42"/>
                    </a:cubicBezTo>
                    <a:cubicBezTo>
                      <a:pt x="96" y="54"/>
                      <a:pt x="96" y="54"/>
                      <a:pt x="96" y="54"/>
                    </a:cubicBezTo>
                    <a:cubicBezTo>
                      <a:pt x="96" y="55"/>
                      <a:pt x="95" y="56"/>
                      <a:pt x="94" y="56"/>
                    </a:cubicBezTo>
                    <a:cubicBezTo>
                      <a:pt x="83" y="56"/>
                      <a:pt x="83" y="56"/>
                      <a:pt x="83" y="56"/>
                    </a:cubicBezTo>
                    <a:cubicBezTo>
                      <a:pt x="82" y="59"/>
                      <a:pt x="81" y="63"/>
                      <a:pt x="79" y="65"/>
                    </a:cubicBezTo>
                    <a:cubicBezTo>
                      <a:pt x="88" y="73"/>
                      <a:pt x="88" y="73"/>
                      <a:pt x="88" y="73"/>
                    </a:cubicBezTo>
                    <a:cubicBezTo>
                      <a:pt x="88" y="74"/>
                      <a:pt x="88" y="76"/>
                      <a:pt x="88" y="76"/>
                    </a:cubicBezTo>
                    <a:cubicBezTo>
                      <a:pt x="76" y="88"/>
                      <a:pt x="76" y="88"/>
                      <a:pt x="76" y="88"/>
                    </a:cubicBezTo>
                    <a:cubicBezTo>
                      <a:pt x="76" y="88"/>
                      <a:pt x="74" y="88"/>
                      <a:pt x="73" y="88"/>
                    </a:cubicBezTo>
                    <a:cubicBezTo>
                      <a:pt x="65" y="79"/>
                      <a:pt x="65" y="79"/>
                      <a:pt x="65" y="79"/>
                    </a:cubicBezTo>
                    <a:cubicBezTo>
                      <a:pt x="63" y="81"/>
                      <a:pt x="59" y="82"/>
                      <a:pt x="56" y="83"/>
                    </a:cubicBezTo>
                    <a:cubicBezTo>
                      <a:pt x="56" y="94"/>
                      <a:pt x="56" y="94"/>
                      <a:pt x="56" y="94"/>
                    </a:cubicBezTo>
                    <a:cubicBezTo>
                      <a:pt x="56" y="95"/>
                      <a:pt x="55" y="96"/>
                      <a:pt x="54" y="9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sp>
            <p:nvSpPr>
              <p:cNvPr id="32" name="Freeform 102">
                <a:extLst>
                  <a:ext uri="{FF2B5EF4-FFF2-40B4-BE49-F238E27FC236}">
                    <a16:creationId xmlns:a16="http://schemas.microsoft.com/office/drawing/2014/main" id="{50DC276C-0E9E-45C7-8821-313455BCC528}"/>
                  </a:ext>
                </a:extLst>
              </p:cNvPr>
              <p:cNvSpPr>
                <a:spLocks/>
              </p:cNvSpPr>
              <p:nvPr/>
            </p:nvSpPr>
            <p:spPr bwMode="auto">
              <a:xfrm>
                <a:off x="2298701" y="2376488"/>
                <a:ext cx="255588" cy="231775"/>
              </a:xfrm>
              <a:custGeom>
                <a:avLst/>
                <a:gdLst>
                  <a:gd name="T0" fmla="*/ 18 w 66"/>
                  <a:gd name="T1" fmla="*/ 60 h 60"/>
                  <a:gd name="T2" fmla="*/ 17 w 66"/>
                  <a:gd name="T3" fmla="*/ 59 h 60"/>
                  <a:gd name="T4" fmla="*/ 1 w 66"/>
                  <a:gd name="T5" fmla="*/ 41 h 60"/>
                  <a:gd name="T6" fmla="*/ 1 w 66"/>
                  <a:gd name="T7" fmla="*/ 39 h 60"/>
                  <a:gd name="T8" fmla="*/ 3 w 66"/>
                  <a:gd name="T9" fmla="*/ 39 h 60"/>
                  <a:gd name="T10" fmla="*/ 18 w 66"/>
                  <a:gd name="T11" fmla="*/ 55 h 60"/>
                  <a:gd name="T12" fmla="*/ 62 w 66"/>
                  <a:gd name="T13" fmla="*/ 1 h 60"/>
                  <a:gd name="T14" fmla="*/ 65 w 66"/>
                  <a:gd name="T15" fmla="*/ 0 h 60"/>
                  <a:gd name="T16" fmla="*/ 66 w 66"/>
                  <a:gd name="T17" fmla="*/ 3 h 60"/>
                  <a:gd name="T18" fmla="*/ 20 w 66"/>
                  <a:gd name="T19" fmla="*/ 59 h 60"/>
                  <a:gd name="T20" fmla="*/ 18 w 66"/>
                  <a:gd name="T21" fmla="*/ 60 h 60"/>
                  <a:gd name="T22" fmla="*/ 18 w 66"/>
                  <a:gd name="T23"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0">
                    <a:moveTo>
                      <a:pt x="18" y="60"/>
                    </a:moveTo>
                    <a:cubicBezTo>
                      <a:pt x="17" y="60"/>
                      <a:pt x="17" y="60"/>
                      <a:pt x="17" y="59"/>
                    </a:cubicBezTo>
                    <a:cubicBezTo>
                      <a:pt x="1" y="41"/>
                      <a:pt x="1" y="41"/>
                      <a:pt x="1" y="41"/>
                    </a:cubicBezTo>
                    <a:cubicBezTo>
                      <a:pt x="0" y="41"/>
                      <a:pt x="0" y="39"/>
                      <a:pt x="1" y="39"/>
                    </a:cubicBezTo>
                    <a:cubicBezTo>
                      <a:pt x="1" y="38"/>
                      <a:pt x="3" y="38"/>
                      <a:pt x="3" y="39"/>
                    </a:cubicBezTo>
                    <a:cubicBezTo>
                      <a:pt x="18" y="55"/>
                      <a:pt x="18" y="55"/>
                      <a:pt x="18" y="55"/>
                    </a:cubicBezTo>
                    <a:cubicBezTo>
                      <a:pt x="62" y="1"/>
                      <a:pt x="62" y="1"/>
                      <a:pt x="62" y="1"/>
                    </a:cubicBezTo>
                    <a:cubicBezTo>
                      <a:pt x="63" y="0"/>
                      <a:pt x="64" y="0"/>
                      <a:pt x="65" y="0"/>
                    </a:cubicBezTo>
                    <a:cubicBezTo>
                      <a:pt x="66" y="1"/>
                      <a:pt x="66" y="2"/>
                      <a:pt x="66" y="3"/>
                    </a:cubicBezTo>
                    <a:cubicBezTo>
                      <a:pt x="20" y="59"/>
                      <a:pt x="20" y="59"/>
                      <a:pt x="20" y="59"/>
                    </a:cubicBezTo>
                    <a:cubicBezTo>
                      <a:pt x="19" y="60"/>
                      <a:pt x="19" y="60"/>
                      <a:pt x="18" y="60"/>
                    </a:cubicBezTo>
                    <a:cubicBezTo>
                      <a:pt x="18" y="60"/>
                      <a:pt x="18" y="60"/>
                      <a:pt x="18"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pitchFamily="34" charset="0"/>
                </a:endParaRPr>
              </a:p>
            </p:txBody>
          </p:sp>
        </p:grpSp>
      </p:grpSp>
    </p:spTree>
    <p:extLst>
      <p:ext uri="{BB962C8B-B14F-4D97-AF65-F5344CB8AC3E}">
        <p14:creationId xmlns:p14="http://schemas.microsoft.com/office/powerpoint/2010/main" val="3163413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4294967295"/>
          </p:nvPr>
        </p:nvSpPr>
        <p:spPr>
          <a:xfrm>
            <a:off x="0" y="6356350"/>
            <a:ext cx="2743200" cy="365125"/>
          </a:xfrm>
        </p:spPr>
        <p:txBody>
          <a:bodyPr/>
          <a:lstStyle/>
          <a:p>
            <a:fld id="{C9852138-FCC6-44DD-9FFC-1C789392E7AA}" type="datetime1">
              <a:rPr lang="en-US" smtClean="0"/>
              <a:t>3/13/2023</a:t>
            </a:fld>
            <a:endParaRPr lang="en-US"/>
          </a:p>
        </p:txBody>
      </p:sp>
      <p:sp>
        <p:nvSpPr>
          <p:cNvPr id="4" name="Slide Number Placeholder 3"/>
          <p:cNvSpPr>
            <a:spLocks noGrp="1"/>
          </p:cNvSpPr>
          <p:nvPr>
            <p:ph type="sldNum" sz="quarter" idx="4294967295"/>
          </p:nvPr>
        </p:nvSpPr>
        <p:spPr>
          <a:xfrm>
            <a:off x="9448800" y="6356350"/>
            <a:ext cx="2743200" cy="365125"/>
          </a:xfrm>
        </p:spPr>
        <p:txBody>
          <a:bodyPr/>
          <a:lstStyle/>
          <a:p>
            <a:fld id="{03206E70-9524-410D-AE9B-78D656EAA14D}" type="slidenum">
              <a:rPr lang="en-US" smtClean="0"/>
              <a:pPr/>
              <a:t>8</a:t>
            </a:fld>
            <a:endParaRPr lang="en-US"/>
          </a:p>
        </p:txBody>
      </p:sp>
      <p:sp>
        <p:nvSpPr>
          <p:cNvPr id="5" name="Rectangle 4"/>
          <p:cNvSpPr/>
          <p:nvPr/>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Rectangle 5"/>
          <p:cNvSpPr/>
          <p:nvPr/>
        </p:nvSpPr>
        <p:spPr>
          <a:xfrm>
            <a:off x="0" y="0"/>
            <a:ext cx="12192000" cy="6858000"/>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7" name="Freeform 6"/>
          <p:cNvSpPr>
            <a:spLocks/>
          </p:cNvSpPr>
          <p:nvPr/>
        </p:nvSpPr>
        <p:spPr bwMode="auto">
          <a:xfrm>
            <a:off x="0" y="-620685"/>
            <a:ext cx="12192001" cy="8099370"/>
          </a:xfrm>
          <a:custGeom>
            <a:avLst/>
            <a:gdLst>
              <a:gd name="T0" fmla="*/ 471 w 542"/>
              <a:gd name="T1" fmla="*/ 110 h 359"/>
              <a:gd name="T2" fmla="*/ 494 w 542"/>
              <a:gd name="T3" fmla="*/ 124 h 359"/>
              <a:gd name="T4" fmla="*/ 473 w 542"/>
              <a:gd name="T5" fmla="*/ 118 h 359"/>
              <a:gd name="T6" fmla="*/ 352 w 542"/>
              <a:gd name="T7" fmla="*/ 60 h 359"/>
              <a:gd name="T8" fmla="*/ 361 w 542"/>
              <a:gd name="T9" fmla="*/ 68 h 359"/>
              <a:gd name="T10" fmla="*/ 315 w 542"/>
              <a:gd name="T11" fmla="*/ 52 h 359"/>
              <a:gd name="T12" fmla="*/ 341 w 542"/>
              <a:gd name="T13" fmla="*/ 68 h 359"/>
              <a:gd name="T14" fmla="*/ 369 w 542"/>
              <a:gd name="T15" fmla="*/ 86 h 359"/>
              <a:gd name="T16" fmla="*/ 325 w 542"/>
              <a:gd name="T17" fmla="*/ 66 h 359"/>
              <a:gd name="T18" fmla="*/ 304 w 542"/>
              <a:gd name="T19" fmla="*/ 63 h 359"/>
              <a:gd name="T20" fmla="*/ 254 w 542"/>
              <a:gd name="T21" fmla="*/ 49 h 359"/>
              <a:gd name="T22" fmla="*/ 302 w 542"/>
              <a:gd name="T23" fmla="*/ 75 h 359"/>
              <a:gd name="T24" fmla="*/ 245 w 542"/>
              <a:gd name="T25" fmla="*/ 49 h 359"/>
              <a:gd name="T26" fmla="*/ 240 w 542"/>
              <a:gd name="T27" fmla="*/ 54 h 359"/>
              <a:gd name="T28" fmla="*/ 217 w 542"/>
              <a:gd name="T29" fmla="*/ 54 h 359"/>
              <a:gd name="T30" fmla="*/ 215 w 542"/>
              <a:gd name="T31" fmla="*/ 65 h 359"/>
              <a:gd name="T32" fmla="*/ 211 w 542"/>
              <a:gd name="T33" fmla="*/ 69 h 359"/>
              <a:gd name="T34" fmla="*/ 270 w 542"/>
              <a:gd name="T35" fmla="*/ 101 h 359"/>
              <a:gd name="T36" fmla="*/ 242 w 542"/>
              <a:gd name="T37" fmla="*/ 92 h 359"/>
              <a:gd name="T38" fmla="*/ 149 w 542"/>
              <a:gd name="T39" fmla="*/ 52 h 359"/>
              <a:gd name="T40" fmla="*/ 101 w 542"/>
              <a:gd name="T41" fmla="*/ 27 h 359"/>
              <a:gd name="T42" fmla="*/ 123 w 542"/>
              <a:gd name="T43" fmla="*/ 42 h 359"/>
              <a:gd name="T44" fmla="*/ 159 w 542"/>
              <a:gd name="T45" fmla="*/ 62 h 359"/>
              <a:gd name="T46" fmla="*/ 118 w 542"/>
              <a:gd name="T47" fmla="*/ 46 h 359"/>
              <a:gd name="T48" fmla="*/ 108 w 542"/>
              <a:gd name="T49" fmla="*/ 52 h 359"/>
              <a:gd name="T50" fmla="*/ 14 w 542"/>
              <a:gd name="T51" fmla="*/ 2 h 359"/>
              <a:gd name="T52" fmla="*/ 36 w 542"/>
              <a:gd name="T53" fmla="*/ 19 h 359"/>
              <a:gd name="T54" fmla="*/ 35 w 542"/>
              <a:gd name="T55" fmla="*/ 27 h 359"/>
              <a:gd name="T56" fmla="*/ 21 w 542"/>
              <a:gd name="T57" fmla="*/ 35 h 359"/>
              <a:gd name="T58" fmla="*/ 0 w 542"/>
              <a:gd name="T59" fmla="*/ 108 h 359"/>
              <a:gd name="T60" fmla="*/ 3 w 542"/>
              <a:gd name="T61" fmla="*/ 221 h 359"/>
              <a:gd name="T62" fmla="*/ 75 w 542"/>
              <a:gd name="T63" fmla="*/ 257 h 359"/>
              <a:gd name="T64" fmla="*/ 99 w 542"/>
              <a:gd name="T65" fmla="*/ 264 h 359"/>
              <a:gd name="T66" fmla="*/ 28 w 542"/>
              <a:gd name="T67" fmla="*/ 229 h 359"/>
              <a:gd name="T68" fmla="*/ 169 w 542"/>
              <a:gd name="T69" fmla="*/ 290 h 359"/>
              <a:gd name="T70" fmla="*/ 204 w 542"/>
              <a:gd name="T71" fmla="*/ 306 h 359"/>
              <a:gd name="T72" fmla="*/ 218 w 542"/>
              <a:gd name="T73" fmla="*/ 308 h 359"/>
              <a:gd name="T74" fmla="*/ 208 w 542"/>
              <a:gd name="T75" fmla="*/ 294 h 359"/>
              <a:gd name="T76" fmla="*/ 150 w 542"/>
              <a:gd name="T77" fmla="*/ 267 h 359"/>
              <a:gd name="T78" fmla="*/ 226 w 542"/>
              <a:gd name="T79" fmla="*/ 299 h 359"/>
              <a:gd name="T80" fmla="*/ 250 w 542"/>
              <a:gd name="T81" fmla="*/ 305 h 359"/>
              <a:gd name="T82" fmla="*/ 275 w 542"/>
              <a:gd name="T83" fmla="*/ 305 h 359"/>
              <a:gd name="T84" fmla="*/ 242 w 542"/>
              <a:gd name="T85" fmla="*/ 287 h 359"/>
              <a:gd name="T86" fmla="*/ 263 w 542"/>
              <a:gd name="T87" fmla="*/ 294 h 359"/>
              <a:gd name="T88" fmla="*/ 307 w 542"/>
              <a:gd name="T89" fmla="*/ 304 h 359"/>
              <a:gd name="T90" fmla="*/ 317 w 542"/>
              <a:gd name="T91" fmla="*/ 302 h 359"/>
              <a:gd name="T92" fmla="*/ 328 w 542"/>
              <a:gd name="T93" fmla="*/ 298 h 359"/>
              <a:gd name="T94" fmla="*/ 344 w 542"/>
              <a:gd name="T95" fmla="*/ 299 h 359"/>
              <a:gd name="T96" fmla="*/ 277 w 542"/>
              <a:gd name="T97" fmla="*/ 263 h 359"/>
              <a:gd name="T98" fmla="*/ 293 w 542"/>
              <a:gd name="T99" fmla="*/ 267 h 359"/>
              <a:gd name="T100" fmla="*/ 380 w 542"/>
              <a:gd name="T101" fmla="*/ 302 h 359"/>
              <a:gd name="T102" fmla="*/ 448 w 542"/>
              <a:gd name="T103" fmla="*/ 334 h 359"/>
              <a:gd name="T104" fmla="*/ 414 w 542"/>
              <a:gd name="T105" fmla="*/ 314 h 359"/>
              <a:gd name="T106" fmla="*/ 385 w 542"/>
              <a:gd name="T107" fmla="*/ 303 h 359"/>
              <a:gd name="T108" fmla="*/ 396 w 542"/>
              <a:gd name="T109" fmla="*/ 300 h 359"/>
              <a:gd name="T110" fmla="*/ 460 w 542"/>
              <a:gd name="T111" fmla="*/ 320 h 359"/>
              <a:gd name="T112" fmla="*/ 519 w 542"/>
              <a:gd name="T113" fmla="*/ 351 h 359"/>
              <a:gd name="T114" fmla="*/ 509 w 542"/>
              <a:gd name="T115" fmla="*/ 341 h 359"/>
              <a:gd name="T116" fmla="*/ 503 w 542"/>
              <a:gd name="T117" fmla="*/ 328 h 359"/>
              <a:gd name="T118" fmla="*/ 504 w 542"/>
              <a:gd name="T119" fmla="*/ 317 h 359"/>
              <a:gd name="T120" fmla="*/ 541 w 542"/>
              <a:gd name="T121" fmla="*/ 254 h 359"/>
              <a:gd name="T122" fmla="*/ 542 w 542"/>
              <a:gd name="T123"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2" h="359">
                <a:moveTo>
                  <a:pt x="542" y="144"/>
                </a:moveTo>
                <a:cubicBezTo>
                  <a:pt x="542" y="139"/>
                  <a:pt x="542" y="139"/>
                  <a:pt x="542" y="139"/>
                </a:cubicBezTo>
                <a:cubicBezTo>
                  <a:pt x="537" y="139"/>
                  <a:pt x="537" y="139"/>
                  <a:pt x="537" y="139"/>
                </a:cubicBezTo>
                <a:cubicBezTo>
                  <a:pt x="529" y="135"/>
                  <a:pt x="522" y="131"/>
                  <a:pt x="514" y="127"/>
                </a:cubicBezTo>
                <a:cubicBezTo>
                  <a:pt x="500" y="120"/>
                  <a:pt x="485" y="114"/>
                  <a:pt x="472" y="106"/>
                </a:cubicBezTo>
                <a:cubicBezTo>
                  <a:pt x="472" y="106"/>
                  <a:pt x="472" y="106"/>
                  <a:pt x="472" y="106"/>
                </a:cubicBezTo>
                <a:cubicBezTo>
                  <a:pt x="470" y="105"/>
                  <a:pt x="469" y="104"/>
                  <a:pt x="466" y="104"/>
                </a:cubicBezTo>
                <a:cubicBezTo>
                  <a:pt x="464" y="103"/>
                  <a:pt x="463" y="102"/>
                  <a:pt x="461" y="101"/>
                </a:cubicBezTo>
                <a:cubicBezTo>
                  <a:pt x="462" y="102"/>
                  <a:pt x="465" y="104"/>
                  <a:pt x="465" y="104"/>
                </a:cubicBezTo>
                <a:cubicBezTo>
                  <a:pt x="466" y="105"/>
                  <a:pt x="467" y="105"/>
                  <a:pt x="467" y="105"/>
                </a:cubicBezTo>
                <a:cubicBezTo>
                  <a:pt x="468" y="106"/>
                  <a:pt x="470" y="107"/>
                  <a:pt x="470" y="107"/>
                </a:cubicBezTo>
                <a:cubicBezTo>
                  <a:pt x="468" y="107"/>
                  <a:pt x="472" y="108"/>
                  <a:pt x="471" y="109"/>
                </a:cubicBezTo>
                <a:cubicBezTo>
                  <a:pt x="470" y="109"/>
                  <a:pt x="469" y="108"/>
                  <a:pt x="469" y="108"/>
                </a:cubicBezTo>
                <a:cubicBezTo>
                  <a:pt x="469" y="109"/>
                  <a:pt x="471" y="109"/>
                  <a:pt x="472" y="110"/>
                </a:cubicBezTo>
                <a:cubicBezTo>
                  <a:pt x="473" y="110"/>
                  <a:pt x="475" y="111"/>
                  <a:pt x="475" y="112"/>
                </a:cubicBezTo>
                <a:cubicBezTo>
                  <a:pt x="474" y="111"/>
                  <a:pt x="472" y="110"/>
                  <a:pt x="471" y="110"/>
                </a:cubicBezTo>
                <a:cubicBezTo>
                  <a:pt x="471" y="110"/>
                  <a:pt x="470" y="110"/>
                  <a:pt x="470" y="110"/>
                </a:cubicBezTo>
                <a:cubicBezTo>
                  <a:pt x="472" y="111"/>
                  <a:pt x="473" y="111"/>
                  <a:pt x="475" y="112"/>
                </a:cubicBezTo>
                <a:cubicBezTo>
                  <a:pt x="476" y="113"/>
                  <a:pt x="477" y="113"/>
                  <a:pt x="479" y="114"/>
                </a:cubicBezTo>
                <a:cubicBezTo>
                  <a:pt x="479" y="114"/>
                  <a:pt x="479" y="115"/>
                  <a:pt x="478" y="115"/>
                </a:cubicBezTo>
                <a:cubicBezTo>
                  <a:pt x="476" y="114"/>
                  <a:pt x="474" y="112"/>
                  <a:pt x="472" y="111"/>
                </a:cubicBezTo>
                <a:cubicBezTo>
                  <a:pt x="468" y="109"/>
                  <a:pt x="463" y="107"/>
                  <a:pt x="458" y="105"/>
                </a:cubicBezTo>
                <a:cubicBezTo>
                  <a:pt x="458" y="105"/>
                  <a:pt x="457" y="105"/>
                  <a:pt x="457" y="104"/>
                </a:cubicBezTo>
                <a:cubicBezTo>
                  <a:pt x="456" y="104"/>
                  <a:pt x="454" y="103"/>
                  <a:pt x="453" y="102"/>
                </a:cubicBezTo>
                <a:cubicBezTo>
                  <a:pt x="452" y="102"/>
                  <a:pt x="451" y="101"/>
                  <a:pt x="449" y="101"/>
                </a:cubicBezTo>
                <a:cubicBezTo>
                  <a:pt x="447" y="100"/>
                  <a:pt x="446" y="99"/>
                  <a:pt x="443" y="98"/>
                </a:cubicBezTo>
                <a:cubicBezTo>
                  <a:pt x="443" y="99"/>
                  <a:pt x="445" y="100"/>
                  <a:pt x="448" y="101"/>
                </a:cubicBezTo>
                <a:cubicBezTo>
                  <a:pt x="452" y="104"/>
                  <a:pt x="456" y="106"/>
                  <a:pt x="460" y="106"/>
                </a:cubicBezTo>
                <a:cubicBezTo>
                  <a:pt x="465" y="109"/>
                  <a:pt x="469" y="111"/>
                  <a:pt x="474" y="113"/>
                </a:cubicBezTo>
                <a:cubicBezTo>
                  <a:pt x="477" y="115"/>
                  <a:pt x="481" y="116"/>
                  <a:pt x="484" y="118"/>
                </a:cubicBezTo>
                <a:cubicBezTo>
                  <a:pt x="486" y="119"/>
                  <a:pt x="488" y="120"/>
                  <a:pt x="490" y="121"/>
                </a:cubicBezTo>
                <a:cubicBezTo>
                  <a:pt x="491" y="122"/>
                  <a:pt x="493" y="123"/>
                  <a:pt x="494" y="124"/>
                </a:cubicBezTo>
                <a:cubicBezTo>
                  <a:pt x="492" y="123"/>
                  <a:pt x="491" y="122"/>
                  <a:pt x="489" y="121"/>
                </a:cubicBezTo>
                <a:cubicBezTo>
                  <a:pt x="489" y="121"/>
                  <a:pt x="488" y="121"/>
                  <a:pt x="487" y="121"/>
                </a:cubicBezTo>
                <a:cubicBezTo>
                  <a:pt x="487" y="121"/>
                  <a:pt x="487" y="121"/>
                  <a:pt x="487" y="121"/>
                </a:cubicBezTo>
                <a:cubicBezTo>
                  <a:pt x="487" y="121"/>
                  <a:pt x="489" y="122"/>
                  <a:pt x="491" y="123"/>
                </a:cubicBezTo>
                <a:cubicBezTo>
                  <a:pt x="491" y="123"/>
                  <a:pt x="492" y="124"/>
                  <a:pt x="492" y="124"/>
                </a:cubicBezTo>
                <a:cubicBezTo>
                  <a:pt x="494" y="125"/>
                  <a:pt x="495" y="125"/>
                  <a:pt x="496" y="126"/>
                </a:cubicBezTo>
                <a:cubicBezTo>
                  <a:pt x="498" y="126"/>
                  <a:pt x="499" y="127"/>
                  <a:pt x="501" y="127"/>
                </a:cubicBezTo>
                <a:cubicBezTo>
                  <a:pt x="501" y="127"/>
                  <a:pt x="501" y="128"/>
                  <a:pt x="501" y="128"/>
                </a:cubicBezTo>
                <a:cubicBezTo>
                  <a:pt x="503" y="130"/>
                  <a:pt x="504" y="131"/>
                  <a:pt x="507" y="131"/>
                </a:cubicBezTo>
                <a:cubicBezTo>
                  <a:pt x="510" y="132"/>
                  <a:pt x="511" y="133"/>
                  <a:pt x="514" y="134"/>
                </a:cubicBezTo>
                <a:cubicBezTo>
                  <a:pt x="514" y="135"/>
                  <a:pt x="513" y="135"/>
                  <a:pt x="510" y="135"/>
                </a:cubicBezTo>
                <a:cubicBezTo>
                  <a:pt x="512" y="136"/>
                  <a:pt x="514" y="136"/>
                  <a:pt x="515" y="137"/>
                </a:cubicBezTo>
                <a:cubicBezTo>
                  <a:pt x="515" y="137"/>
                  <a:pt x="515" y="137"/>
                  <a:pt x="515" y="137"/>
                </a:cubicBezTo>
                <a:cubicBezTo>
                  <a:pt x="505" y="133"/>
                  <a:pt x="494" y="128"/>
                  <a:pt x="485" y="123"/>
                </a:cubicBezTo>
                <a:cubicBezTo>
                  <a:pt x="484" y="123"/>
                  <a:pt x="483" y="123"/>
                  <a:pt x="482" y="122"/>
                </a:cubicBezTo>
                <a:cubicBezTo>
                  <a:pt x="479" y="121"/>
                  <a:pt x="476" y="119"/>
                  <a:pt x="473" y="118"/>
                </a:cubicBezTo>
                <a:cubicBezTo>
                  <a:pt x="472" y="117"/>
                  <a:pt x="471" y="117"/>
                  <a:pt x="471" y="117"/>
                </a:cubicBezTo>
                <a:cubicBezTo>
                  <a:pt x="470" y="117"/>
                  <a:pt x="469" y="117"/>
                  <a:pt x="468" y="117"/>
                </a:cubicBezTo>
                <a:cubicBezTo>
                  <a:pt x="455" y="110"/>
                  <a:pt x="444" y="104"/>
                  <a:pt x="430" y="97"/>
                </a:cubicBezTo>
                <a:cubicBezTo>
                  <a:pt x="430" y="96"/>
                  <a:pt x="428" y="95"/>
                  <a:pt x="426" y="94"/>
                </a:cubicBezTo>
                <a:cubicBezTo>
                  <a:pt x="425" y="94"/>
                  <a:pt x="425" y="93"/>
                  <a:pt x="421" y="92"/>
                </a:cubicBezTo>
                <a:cubicBezTo>
                  <a:pt x="421" y="92"/>
                  <a:pt x="418" y="92"/>
                  <a:pt x="417" y="91"/>
                </a:cubicBezTo>
                <a:cubicBezTo>
                  <a:pt x="412" y="89"/>
                  <a:pt x="409" y="87"/>
                  <a:pt x="403" y="84"/>
                </a:cubicBezTo>
                <a:cubicBezTo>
                  <a:pt x="405" y="86"/>
                  <a:pt x="409" y="87"/>
                  <a:pt x="409" y="89"/>
                </a:cubicBezTo>
                <a:cubicBezTo>
                  <a:pt x="399" y="84"/>
                  <a:pt x="390" y="80"/>
                  <a:pt x="382" y="76"/>
                </a:cubicBezTo>
                <a:cubicBezTo>
                  <a:pt x="380" y="74"/>
                  <a:pt x="378" y="73"/>
                  <a:pt x="374" y="72"/>
                </a:cubicBezTo>
                <a:cubicBezTo>
                  <a:pt x="374" y="72"/>
                  <a:pt x="373" y="71"/>
                  <a:pt x="373" y="71"/>
                </a:cubicBezTo>
                <a:cubicBezTo>
                  <a:pt x="371" y="69"/>
                  <a:pt x="366" y="68"/>
                  <a:pt x="364" y="66"/>
                </a:cubicBezTo>
                <a:cubicBezTo>
                  <a:pt x="363" y="66"/>
                  <a:pt x="363" y="66"/>
                  <a:pt x="363" y="66"/>
                </a:cubicBezTo>
                <a:cubicBezTo>
                  <a:pt x="363" y="66"/>
                  <a:pt x="363" y="66"/>
                  <a:pt x="363" y="66"/>
                </a:cubicBezTo>
                <a:cubicBezTo>
                  <a:pt x="363" y="66"/>
                  <a:pt x="363" y="66"/>
                  <a:pt x="364" y="66"/>
                </a:cubicBezTo>
                <a:cubicBezTo>
                  <a:pt x="361" y="64"/>
                  <a:pt x="356" y="62"/>
                  <a:pt x="352" y="60"/>
                </a:cubicBezTo>
                <a:cubicBezTo>
                  <a:pt x="347" y="57"/>
                  <a:pt x="342" y="54"/>
                  <a:pt x="340" y="52"/>
                </a:cubicBezTo>
                <a:cubicBezTo>
                  <a:pt x="339" y="52"/>
                  <a:pt x="338" y="51"/>
                  <a:pt x="338" y="51"/>
                </a:cubicBezTo>
                <a:cubicBezTo>
                  <a:pt x="334" y="49"/>
                  <a:pt x="328" y="46"/>
                  <a:pt x="324" y="44"/>
                </a:cubicBezTo>
                <a:cubicBezTo>
                  <a:pt x="323" y="43"/>
                  <a:pt x="321" y="42"/>
                  <a:pt x="318" y="42"/>
                </a:cubicBezTo>
                <a:cubicBezTo>
                  <a:pt x="317" y="41"/>
                  <a:pt x="316" y="41"/>
                  <a:pt x="314" y="40"/>
                </a:cubicBezTo>
                <a:cubicBezTo>
                  <a:pt x="314" y="40"/>
                  <a:pt x="313" y="40"/>
                  <a:pt x="313" y="40"/>
                </a:cubicBezTo>
                <a:cubicBezTo>
                  <a:pt x="313" y="40"/>
                  <a:pt x="313" y="40"/>
                  <a:pt x="313" y="40"/>
                </a:cubicBezTo>
                <a:cubicBezTo>
                  <a:pt x="316" y="42"/>
                  <a:pt x="321" y="45"/>
                  <a:pt x="326" y="47"/>
                </a:cubicBezTo>
                <a:cubicBezTo>
                  <a:pt x="328" y="48"/>
                  <a:pt x="331" y="49"/>
                  <a:pt x="331" y="50"/>
                </a:cubicBezTo>
                <a:cubicBezTo>
                  <a:pt x="338" y="52"/>
                  <a:pt x="333" y="53"/>
                  <a:pt x="338" y="54"/>
                </a:cubicBezTo>
                <a:cubicBezTo>
                  <a:pt x="338" y="54"/>
                  <a:pt x="338" y="54"/>
                  <a:pt x="338" y="54"/>
                </a:cubicBezTo>
                <a:cubicBezTo>
                  <a:pt x="339" y="55"/>
                  <a:pt x="339" y="56"/>
                  <a:pt x="342" y="57"/>
                </a:cubicBezTo>
                <a:cubicBezTo>
                  <a:pt x="345" y="59"/>
                  <a:pt x="349" y="60"/>
                  <a:pt x="351" y="62"/>
                </a:cubicBezTo>
                <a:cubicBezTo>
                  <a:pt x="353" y="63"/>
                  <a:pt x="354" y="63"/>
                  <a:pt x="356" y="63"/>
                </a:cubicBezTo>
                <a:cubicBezTo>
                  <a:pt x="356" y="64"/>
                  <a:pt x="354" y="64"/>
                  <a:pt x="357" y="65"/>
                </a:cubicBezTo>
                <a:cubicBezTo>
                  <a:pt x="357" y="66"/>
                  <a:pt x="361" y="67"/>
                  <a:pt x="361" y="68"/>
                </a:cubicBezTo>
                <a:cubicBezTo>
                  <a:pt x="361" y="68"/>
                  <a:pt x="360" y="68"/>
                  <a:pt x="360" y="68"/>
                </a:cubicBezTo>
                <a:cubicBezTo>
                  <a:pt x="358" y="67"/>
                  <a:pt x="359" y="68"/>
                  <a:pt x="359" y="69"/>
                </a:cubicBezTo>
                <a:cubicBezTo>
                  <a:pt x="355" y="68"/>
                  <a:pt x="352" y="66"/>
                  <a:pt x="352" y="66"/>
                </a:cubicBezTo>
                <a:cubicBezTo>
                  <a:pt x="352" y="64"/>
                  <a:pt x="350" y="63"/>
                  <a:pt x="346" y="62"/>
                </a:cubicBezTo>
                <a:cubicBezTo>
                  <a:pt x="344" y="62"/>
                  <a:pt x="342" y="61"/>
                  <a:pt x="341" y="60"/>
                </a:cubicBezTo>
                <a:cubicBezTo>
                  <a:pt x="340" y="59"/>
                  <a:pt x="338" y="58"/>
                  <a:pt x="336" y="58"/>
                </a:cubicBezTo>
                <a:cubicBezTo>
                  <a:pt x="336" y="58"/>
                  <a:pt x="336" y="58"/>
                  <a:pt x="335" y="58"/>
                </a:cubicBezTo>
                <a:cubicBezTo>
                  <a:pt x="332" y="56"/>
                  <a:pt x="328" y="54"/>
                  <a:pt x="324" y="53"/>
                </a:cubicBezTo>
                <a:cubicBezTo>
                  <a:pt x="324" y="53"/>
                  <a:pt x="324" y="53"/>
                  <a:pt x="324" y="53"/>
                </a:cubicBezTo>
                <a:cubicBezTo>
                  <a:pt x="324" y="53"/>
                  <a:pt x="324" y="53"/>
                  <a:pt x="324" y="53"/>
                </a:cubicBezTo>
                <a:cubicBezTo>
                  <a:pt x="324" y="53"/>
                  <a:pt x="324" y="53"/>
                  <a:pt x="324" y="53"/>
                </a:cubicBezTo>
                <a:cubicBezTo>
                  <a:pt x="322" y="51"/>
                  <a:pt x="319" y="50"/>
                  <a:pt x="317" y="49"/>
                </a:cubicBezTo>
                <a:cubicBezTo>
                  <a:pt x="313" y="48"/>
                  <a:pt x="310" y="46"/>
                  <a:pt x="306" y="44"/>
                </a:cubicBezTo>
                <a:cubicBezTo>
                  <a:pt x="307" y="46"/>
                  <a:pt x="317" y="49"/>
                  <a:pt x="315" y="51"/>
                </a:cubicBezTo>
                <a:cubicBezTo>
                  <a:pt x="314" y="50"/>
                  <a:pt x="314" y="51"/>
                  <a:pt x="314" y="52"/>
                </a:cubicBezTo>
                <a:cubicBezTo>
                  <a:pt x="314" y="52"/>
                  <a:pt x="314" y="52"/>
                  <a:pt x="315" y="52"/>
                </a:cubicBezTo>
                <a:cubicBezTo>
                  <a:pt x="317" y="53"/>
                  <a:pt x="319" y="53"/>
                  <a:pt x="322" y="54"/>
                </a:cubicBezTo>
                <a:cubicBezTo>
                  <a:pt x="322" y="55"/>
                  <a:pt x="323" y="55"/>
                  <a:pt x="324" y="55"/>
                </a:cubicBezTo>
                <a:cubicBezTo>
                  <a:pt x="325" y="56"/>
                  <a:pt x="326" y="56"/>
                  <a:pt x="326" y="57"/>
                </a:cubicBezTo>
                <a:cubicBezTo>
                  <a:pt x="332" y="59"/>
                  <a:pt x="336" y="62"/>
                  <a:pt x="340" y="65"/>
                </a:cubicBezTo>
                <a:cubicBezTo>
                  <a:pt x="338" y="65"/>
                  <a:pt x="336" y="63"/>
                  <a:pt x="334" y="63"/>
                </a:cubicBezTo>
                <a:cubicBezTo>
                  <a:pt x="334" y="64"/>
                  <a:pt x="338" y="65"/>
                  <a:pt x="339" y="66"/>
                </a:cubicBezTo>
                <a:cubicBezTo>
                  <a:pt x="339" y="66"/>
                  <a:pt x="339" y="66"/>
                  <a:pt x="338" y="66"/>
                </a:cubicBezTo>
                <a:cubicBezTo>
                  <a:pt x="338" y="66"/>
                  <a:pt x="338" y="66"/>
                  <a:pt x="338" y="66"/>
                </a:cubicBezTo>
                <a:cubicBezTo>
                  <a:pt x="338" y="66"/>
                  <a:pt x="338" y="67"/>
                  <a:pt x="337" y="66"/>
                </a:cubicBezTo>
                <a:cubicBezTo>
                  <a:pt x="334" y="65"/>
                  <a:pt x="333" y="65"/>
                  <a:pt x="332" y="65"/>
                </a:cubicBezTo>
                <a:cubicBezTo>
                  <a:pt x="331" y="65"/>
                  <a:pt x="333" y="66"/>
                  <a:pt x="334" y="67"/>
                </a:cubicBezTo>
                <a:cubicBezTo>
                  <a:pt x="337" y="68"/>
                  <a:pt x="340" y="69"/>
                  <a:pt x="341" y="70"/>
                </a:cubicBezTo>
                <a:cubicBezTo>
                  <a:pt x="343" y="72"/>
                  <a:pt x="345" y="72"/>
                  <a:pt x="347" y="72"/>
                </a:cubicBezTo>
                <a:cubicBezTo>
                  <a:pt x="349" y="73"/>
                  <a:pt x="351" y="74"/>
                  <a:pt x="355" y="76"/>
                </a:cubicBezTo>
                <a:cubicBezTo>
                  <a:pt x="353" y="74"/>
                  <a:pt x="351" y="73"/>
                  <a:pt x="347" y="72"/>
                </a:cubicBezTo>
                <a:cubicBezTo>
                  <a:pt x="345" y="71"/>
                  <a:pt x="343" y="70"/>
                  <a:pt x="341" y="68"/>
                </a:cubicBezTo>
                <a:cubicBezTo>
                  <a:pt x="339" y="68"/>
                  <a:pt x="339" y="67"/>
                  <a:pt x="341" y="67"/>
                </a:cubicBezTo>
                <a:cubicBezTo>
                  <a:pt x="343" y="68"/>
                  <a:pt x="346" y="69"/>
                  <a:pt x="347" y="68"/>
                </a:cubicBezTo>
                <a:cubicBezTo>
                  <a:pt x="347" y="69"/>
                  <a:pt x="348" y="69"/>
                  <a:pt x="349" y="69"/>
                </a:cubicBezTo>
                <a:cubicBezTo>
                  <a:pt x="349" y="70"/>
                  <a:pt x="351" y="71"/>
                  <a:pt x="353" y="72"/>
                </a:cubicBezTo>
                <a:cubicBezTo>
                  <a:pt x="359" y="75"/>
                  <a:pt x="364" y="78"/>
                  <a:pt x="370" y="81"/>
                </a:cubicBezTo>
                <a:cubicBezTo>
                  <a:pt x="373" y="83"/>
                  <a:pt x="375" y="84"/>
                  <a:pt x="380" y="86"/>
                </a:cubicBezTo>
                <a:cubicBezTo>
                  <a:pt x="382" y="88"/>
                  <a:pt x="388" y="90"/>
                  <a:pt x="390" y="92"/>
                </a:cubicBezTo>
                <a:cubicBezTo>
                  <a:pt x="391" y="93"/>
                  <a:pt x="393" y="94"/>
                  <a:pt x="394" y="95"/>
                </a:cubicBezTo>
                <a:cubicBezTo>
                  <a:pt x="395" y="96"/>
                  <a:pt x="396" y="96"/>
                  <a:pt x="396" y="97"/>
                </a:cubicBezTo>
                <a:cubicBezTo>
                  <a:pt x="397" y="97"/>
                  <a:pt x="397" y="98"/>
                  <a:pt x="398" y="98"/>
                </a:cubicBezTo>
                <a:cubicBezTo>
                  <a:pt x="396" y="97"/>
                  <a:pt x="394" y="96"/>
                  <a:pt x="392" y="95"/>
                </a:cubicBezTo>
                <a:cubicBezTo>
                  <a:pt x="390" y="95"/>
                  <a:pt x="390" y="94"/>
                  <a:pt x="388" y="94"/>
                </a:cubicBezTo>
                <a:cubicBezTo>
                  <a:pt x="387" y="93"/>
                  <a:pt x="385" y="92"/>
                  <a:pt x="384" y="92"/>
                </a:cubicBezTo>
                <a:cubicBezTo>
                  <a:pt x="384" y="92"/>
                  <a:pt x="384" y="93"/>
                  <a:pt x="383" y="93"/>
                </a:cubicBezTo>
                <a:cubicBezTo>
                  <a:pt x="380" y="91"/>
                  <a:pt x="378" y="90"/>
                  <a:pt x="374" y="88"/>
                </a:cubicBezTo>
                <a:cubicBezTo>
                  <a:pt x="372" y="87"/>
                  <a:pt x="370" y="87"/>
                  <a:pt x="369" y="86"/>
                </a:cubicBezTo>
                <a:cubicBezTo>
                  <a:pt x="369" y="86"/>
                  <a:pt x="370" y="85"/>
                  <a:pt x="369" y="85"/>
                </a:cubicBezTo>
                <a:cubicBezTo>
                  <a:pt x="367" y="84"/>
                  <a:pt x="367" y="85"/>
                  <a:pt x="367" y="85"/>
                </a:cubicBezTo>
                <a:cubicBezTo>
                  <a:pt x="365" y="84"/>
                  <a:pt x="364" y="83"/>
                  <a:pt x="362" y="83"/>
                </a:cubicBezTo>
                <a:cubicBezTo>
                  <a:pt x="362" y="83"/>
                  <a:pt x="362" y="83"/>
                  <a:pt x="362" y="83"/>
                </a:cubicBezTo>
                <a:cubicBezTo>
                  <a:pt x="356" y="78"/>
                  <a:pt x="346" y="74"/>
                  <a:pt x="338" y="70"/>
                </a:cubicBezTo>
                <a:cubicBezTo>
                  <a:pt x="334" y="67"/>
                  <a:pt x="330" y="65"/>
                  <a:pt x="326" y="63"/>
                </a:cubicBezTo>
                <a:cubicBezTo>
                  <a:pt x="324" y="61"/>
                  <a:pt x="321" y="60"/>
                  <a:pt x="318" y="59"/>
                </a:cubicBezTo>
                <a:cubicBezTo>
                  <a:pt x="317" y="58"/>
                  <a:pt x="317" y="57"/>
                  <a:pt x="314" y="57"/>
                </a:cubicBezTo>
                <a:cubicBezTo>
                  <a:pt x="309" y="56"/>
                  <a:pt x="312" y="57"/>
                  <a:pt x="312" y="58"/>
                </a:cubicBezTo>
                <a:cubicBezTo>
                  <a:pt x="311" y="57"/>
                  <a:pt x="310" y="57"/>
                  <a:pt x="308" y="56"/>
                </a:cubicBezTo>
                <a:cubicBezTo>
                  <a:pt x="310" y="58"/>
                  <a:pt x="313" y="60"/>
                  <a:pt x="316" y="61"/>
                </a:cubicBezTo>
                <a:cubicBezTo>
                  <a:pt x="315" y="61"/>
                  <a:pt x="314" y="62"/>
                  <a:pt x="316" y="62"/>
                </a:cubicBezTo>
                <a:cubicBezTo>
                  <a:pt x="319" y="64"/>
                  <a:pt x="321" y="65"/>
                  <a:pt x="325" y="66"/>
                </a:cubicBezTo>
                <a:cubicBezTo>
                  <a:pt x="325" y="66"/>
                  <a:pt x="325" y="66"/>
                  <a:pt x="325" y="67"/>
                </a:cubicBezTo>
                <a:cubicBezTo>
                  <a:pt x="325" y="67"/>
                  <a:pt x="325" y="67"/>
                  <a:pt x="325" y="67"/>
                </a:cubicBezTo>
                <a:cubicBezTo>
                  <a:pt x="325" y="67"/>
                  <a:pt x="325" y="66"/>
                  <a:pt x="325" y="66"/>
                </a:cubicBezTo>
                <a:cubicBezTo>
                  <a:pt x="325" y="67"/>
                  <a:pt x="322" y="67"/>
                  <a:pt x="327" y="68"/>
                </a:cubicBezTo>
                <a:cubicBezTo>
                  <a:pt x="328" y="69"/>
                  <a:pt x="330" y="70"/>
                  <a:pt x="328" y="70"/>
                </a:cubicBezTo>
                <a:cubicBezTo>
                  <a:pt x="328" y="70"/>
                  <a:pt x="328" y="70"/>
                  <a:pt x="328" y="70"/>
                </a:cubicBezTo>
                <a:cubicBezTo>
                  <a:pt x="328" y="70"/>
                  <a:pt x="328" y="70"/>
                  <a:pt x="328" y="70"/>
                </a:cubicBezTo>
                <a:cubicBezTo>
                  <a:pt x="328" y="70"/>
                  <a:pt x="328" y="70"/>
                  <a:pt x="328" y="70"/>
                </a:cubicBezTo>
                <a:cubicBezTo>
                  <a:pt x="323" y="67"/>
                  <a:pt x="319" y="65"/>
                  <a:pt x="312" y="62"/>
                </a:cubicBezTo>
                <a:cubicBezTo>
                  <a:pt x="311" y="62"/>
                  <a:pt x="310" y="61"/>
                  <a:pt x="309" y="60"/>
                </a:cubicBezTo>
                <a:cubicBezTo>
                  <a:pt x="306" y="60"/>
                  <a:pt x="310" y="62"/>
                  <a:pt x="310" y="62"/>
                </a:cubicBezTo>
                <a:cubicBezTo>
                  <a:pt x="309" y="62"/>
                  <a:pt x="308" y="62"/>
                  <a:pt x="307" y="62"/>
                </a:cubicBezTo>
                <a:cubicBezTo>
                  <a:pt x="303" y="61"/>
                  <a:pt x="301" y="59"/>
                  <a:pt x="298" y="58"/>
                </a:cubicBezTo>
                <a:cubicBezTo>
                  <a:pt x="296" y="57"/>
                  <a:pt x="294" y="55"/>
                  <a:pt x="292" y="55"/>
                </a:cubicBezTo>
                <a:cubicBezTo>
                  <a:pt x="289" y="55"/>
                  <a:pt x="295" y="57"/>
                  <a:pt x="296" y="58"/>
                </a:cubicBezTo>
                <a:cubicBezTo>
                  <a:pt x="296" y="58"/>
                  <a:pt x="296" y="58"/>
                  <a:pt x="296" y="58"/>
                </a:cubicBezTo>
                <a:cubicBezTo>
                  <a:pt x="296" y="58"/>
                  <a:pt x="296" y="58"/>
                  <a:pt x="296" y="58"/>
                </a:cubicBezTo>
                <a:cubicBezTo>
                  <a:pt x="295" y="58"/>
                  <a:pt x="295" y="58"/>
                  <a:pt x="294" y="58"/>
                </a:cubicBezTo>
                <a:cubicBezTo>
                  <a:pt x="297" y="60"/>
                  <a:pt x="302" y="61"/>
                  <a:pt x="304" y="63"/>
                </a:cubicBezTo>
                <a:cubicBezTo>
                  <a:pt x="305" y="63"/>
                  <a:pt x="305" y="64"/>
                  <a:pt x="306" y="64"/>
                </a:cubicBezTo>
                <a:cubicBezTo>
                  <a:pt x="306" y="64"/>
                  <a:pt x="305" y="64"/>
                  <a:pt x="304" y="64"/>
                </a:cubicBezTo>
                <a:cubicBezTo>
                  <a:pt x="304" y="65"/>
                  <a:pt x="304" y="65"/>
                  <a:pt x="305" y="66"/>
                </a:cubicBezTo>
                <a:cubicBezTo>
                  <a:pt x="311" y="69"/>
                  <a:pt x="311" y="69"/>
                  <a:pt x="305" y="69"/>
                </a:cubicBezTo>
                <a:cubicBezTo>
                  <a:pt x="305" y="69"/>
                  <a:pt x="305" y="69"/>
                  <a:pt x="305" y="69"/>
                </a:cubicBezTo>
                <a:cubicBezTo>
                  <a:pt x="305" y="69"/>
                  <a:pt x="305" y="69"/>
                  <a:pt x="305" y="69"/>
                </a:cubicBezTo>
                <a:cubicBezTo>
                  <a:pt x="305" y="69"/>
                  <a:pt x="305" y="69"/>
                  <a:pt x="305" y="69"/>
                </a:cubicBezTo>
                <a:cubicBezTo>
                  <a:pt x="303" y="69"/>
                  <a:pt x="303" y="67"/>
                  <a:pt x="300" y="67"/>
                </a:cubicBezTo>
                <a:cubicBezTo>
                  <a:pt x="298" y="68"/>
                  <a:pt x="301" y="69"/>
                  <a:pt x="302" y="69"/>
                </a:cubicBezTo>
                <a:cubicBezTo>
                  <a:pt x="303" y="70"/>
                  <a:pt x="303" y="71"/>
                  <a:pt x="301" y="70"/>
                </a:cubicBezTo>
                <a:cubicBezTo>
                  <a:pt x="295" y="68"/>
                  <a:pt x="289" y="67"/>
                  <a:pt x="284" y="64"/>
                </a:cubicBezTo>
                <a:cubicBezTo>
                  <a:pt x="284" y="64"/>
                  <a:pt x="283" y="63"/>
                  <a:pt x="284" y="63"/>
                </a:cubicBezTo>
                <a:cubicBezTo>
                  <a:pt x="284" y="63"/>
                  <a:pt x="286" y="64"/>
                  <a:pt x="287" y="64"/>
                </a:cubicBezTo>
                <a:cubicBezTo>
                  <a:pt x="282" y="61"/>
                  <a:pt x="272" y="58"/>
                  <a:pt x="267" y="55"/>
                </a:cubicBezTo>
                <a:cubicBezTo>
                  <a:pt x="265" y="54"/>
                  <a:pt x="262" y="52"/>
                  <a:pt x="258" y="50"/>
                </a:cubicBezTo>
                <a:cubicBezTo>
                  <a:pt x="257" y="50"/>
                  <a:pt x="256" y="49"/>
                  <a:pt x="254" y="49"/>
                </a:cubicBezTo>
                <a:cubicBezTo>
                  <a:pt x="252" y="49"/>
                  <a:pt x="253" y="50"/>
                  <a:pt x="255" y="50"/>
                </a:cubicBezTo>
                <a:cubicBezTo>
                  <a:pt x="259" y="52"/>
                  <a:pt x="255" y="52"/>
                  <a:pt x="255" y="52"/>
                </a:cubicBezTo>
                <a:cubicBezTo>
                  <a:pt x="254" y="52"/>
                  <a:pt x="253" y="52"/>
                  <a:pt x="253" y="52"/>
                </a:cubicBezTo>
                <a:cubicBezTo>
                  <a:pt x="255" y="53"/>
                  <a:pt x="255" y="54"/>
                  <a:pt x="260" y="55"/>
                </a:cubicBezTo>
                <a:cubicBezTo>
                  <a:pt x="261" y="54"/>
                  <a:pt x="259" y="53"/>
                  <a:pt x="259" y="53"/>
                </a:cubicBezTo>
                <a:cubicBezTo>
                  <a:pt x="262" y="54"/>
                  <a:pt x="262" y="55"/>
                  <a:pt x="264" y="55"/>
                </a:cubicBezTo>
                <a:cubicBezTo>
                  <a:pt x="269" y="57"/>
                  <a:pt x="269" y="59"/>
                  <a:pt x="274" y="61"/>
                </a:cubicBezTo>
                <a:cubicBezTo>
                  <a:pt x="276" y="62"/>
                  <a:pt x="278" y="63"/>
                  <a:pt x="280" y="64"/>
                </a:cubicBezTo>
                <a:cubicBezTo>
                  <a:pt x="280" y="64"/>
                  <a:pt x="279" y="65"/>
                  <a:pt x="280" y="66"/>
                </a:cubicBezTo>
                <a:cubicBezTo>
                  <a:pt x="282" y="67"/>
                  <a:pt x="284" y="68"/>
                  <a:pt x="286" y="69"/>
                </a:cubicBezTo>
                <a:cubicBezTo>
                  <a:pt x="286" y="69"/>
                  <a:pt x="287" y="69"/>
                  <a:pt x="287" y="69"/>
                </a:cubicBezTo>
                <a:cubicBezTo>
                  <a:pt x="285" y="68"/>
                  <a:pt x="283" y="67"/>
                  <a:pt x="281" y="66"/>
                </a:cubicBezTo>
                <a:cubicBezTo>
                  <a:pt x="286" y="66"/>
                  <a:pt x="287" y="68"/>
                  <a:pt x="290" y="69"/>
                </a:cubicBezTo>
                <a:cubicBezTo>
                  <a:pt x="291" y="71"/>
                  <a:pt x="297" y="73"/>
                  <a:pt x="300" y="74"/>
                </a:cubicBezTo>
                <a:cubicBezTo>
                  <a:pt x="300" y="75"/>
                  <a:pt x="301" y="75"/>
                  <a:pt x="302" y="75"/>
                </a:cubicBezTo>
                <a:cubicBezTo>
                  <a:pt x="302" y="75"/>
                  <a:pt x="302" y="75"/>
                  <a:pt x="302" y="75"/>
                </a:cubicBezTo>
                <a:cubicBezTo>
                  <a:pt x="302" y="75"/>
                  <a:pt x="302" y="75"/>
                  <a:pt x="302" y="75"/>
                </a:cubicBezTo>
                <a:cubicBezTo>
                  <a:pt x="302" y="75"/>
                  <a:pt x="302" y="75"/>
                  <a:pt x="302" y="75"/>
                </a:cubicBezTo>
                <a:cubicBezTo>
                  <a:pt x="306" y="77"/>
                  <a:pt x="308" y="79"/>
                  <a:pt x="313" y="80"/>
                </a:cubicBezTo>
                <a:cubicBezTo>
                  <a:pt x="313" y="80"/>
                  <a:pt x="313" y="80"/>
                  <a:pt x="313" y="80"/>
                </a:cubicBezTo>
                <a:cubicBezTo>
                  <a:pt x="313" y="80"/>
                  <a:pt x="313" y="80"/>
                  <a:pt x="313" y="80"/>
                </a:cubicBezTo>
                <a:cubicBezTo>
                  <a:pt x="314" y="81"/>
                  <a:pt x="316" y="82"/>
                  <a:pt x="318" y="83"/>
                </a:cubicBezTo>
                <a:cubicBezTo>
                  <a:pt x="319" y="84"/>
                  <a:pt x="322" y="85"/>
                  <a:pt x="325" y="86"/>
                </a:cubicBezTo>
                <a:cubicBezTo>
                  <a:pt x="327" y="87"/>
                  <a:pt x="328" y="88"/>
                  <a:pt x="330" y="89"/>
                </a:cubicBezTo>
                <a:cubicBezTo>
                  <a:pt x="330" y="89"/>
                  <a:pt x="330" y="90"/>
                  <a:pt x="330" y="90"/>
                </a:cubicBezTo>
                <a:cubicBezTo>
                  <a:pt x="332" y="91"/>
                  <a:pt x="335" y="92"/>
                  <a:pt x="334" y="93"/>
                </a:cubicBezTo>
                <a:cubicBezTo>
                  <a:pt x="328" y="90"/>
                  <a:pt x="324" y="88"/>
                  <a:pt x="317" y="85"/>
                </a:cubicBezTo>
                <a:cubicBezTo>
                  <a:pt x="306" y="80"/>
                  <a:pt x="296" y="74"/>
                  <a:pt x="285" y="69"/>
                </a:cubicBezTo>
                <a:cubicBezTo>
                  <a:pt x="284" y="68"/>
                  <a:pt x="282" y="68"/>
                  <a:pt x="281" y="67"/>
                </a:cubicBezTo>
                <a:cubicBezTo>
                  <a:pt x="280" y="67"/>
                  <a:pt x="280" y="67"/>
                  <a:pt x="279" y="66"/>
                </a:cubicBezTo>
                <a:cubicBezTo>
                  <a:pt x="273" y="64"/>
                  <a:pt x="268" y="61"/>
                  <a:pt x="262" y="58"/>
                </a:cubicBezTo>
                <a:cubicBezTo>
                  <a:pt x="256" y="55"/>
                  <a:pt x="249" y="52"/>
                  <a:pt x="245" y="49"/>
                </a:cubicBezTo>
                <a:cubicBezTo>
                  <a:pt x="244" y="48"/>
                  <a:pt x="241" y="47"/>
                  <a:pt x="239" y="45"/>
                </a:cubicBezTo>
                <a:cubicBezTo>
                  <a:pt x="240" y="46"/>
                  <a:pt x="241" y="46"/>
                  <a:pt x="242" y="46"/>
                </a:cubicBezTo>
                <a:cubicBezTo>
                  <a:pt x="242" y="45"/>
                  <a:pt x="240" y="45"/>
                  <a:pt x="238" y="44"/>
                </a:cubicBezTo>
                <a:cubicBezTo>
                  <a:pt x="237" y="44"/>
                  <a:pt x="238" y="45"/>
                  <a:pt x="238" y="45"/>
                </a:cubicBezTo>
                <a:cubicBezTo>
                  <a:pt x="237" y="45"/>
                  <a:pt x="236" y="44"/>
                  <a:pt x="233" y="44"/>
                </a:cubicBezTo>
                <a:cubicBezTo>
                  <a:pt x="238" y="46"/>
                  <a:pt x="239" y="47"/>
                  <a:pt x="243" y="49"/>
                </a:cubicBezTo>
                <a:cubicBezTo>
                  <a:pt x="245" y="50"/>
                  <a:pt x="246" y="51"/>
                  <a:pt x="248" y="52"/>
                </a:cubicBezTo>
                <a:cubicBezTo>
                  <a:pt x="252" y="55"/>
                  <a:pt x="258" y="58"/>
                  <a:pt x="262" y="60"/>
                </a:cubicBezTo>
                <a:cubicBezTo>
                  <a:pt x="261" y="60"/>
                  <a:pt x="262" y="61"/>
                  <a:pt x="262" y="61"/>
                </a:cubicBezTo>
                <a:cubicBezTo>
                  <a:pt x="263" y="62"/>
                  <a:pt x="263" y="63"/>
                  <a:pt x="262" y="63"/>
                </a:cubicBezTo>
                <a:cubicBezTo>
                  <a:pt x="260" y="63"/>
                  <a:pt x="258" y="62"/>
                  <a:pt x="257" y="61"/>
                </a:cubicBezTo>
                <a:cubicBezTo>
                  <a:pt x="254" y="60"/>
                  <a:pt x="250" y="59"/>
                  <a:pt x="246" y="57"/>
                </a:cubicBezTo>
                <a:cubicBezTo>
                  <a:pt x="242" y="56"/>
                  <a:pt x="240" y="56"/>
                  <a:pt x="238" y="57"/>
                </a:cubicBezTo>
                <a:cubicBezTo>
                  <a:pt x="238" y="57"/>
                  <a:pt x="236" y="57"/>
                  <a:pt x="235" y="56"/>
                </a:cubicBezTo>
                <a:cubicBezTo>
                  <a:pt x="234" y="55"/>
                  <a:pt x="234" y="55"/>
                  <a:pt x="236" y="55"/>
                </a:cubicBezTo>
                <a:cubicBezTo>
                  <a:pt x="239" y="56"/>
                  <a:pt x="238" y="54"/>
                  <a:pt x="240" y="54"/>
                </a:cubicBezTo>
                <a:cubicBezTo>
                  <a:pt x="236" y="53"/>
                  <a:pt x="232" y="52"/>
                  <a:pt x="228" y="50"/>
                </a:cubicBezTo>
                <a:cubicBezTo>
                  <a:pt x="229" y="52"/>
                  <a:pt x="230" y="52"/>
                  <a:pt x="230" y="53"/>
                </a:cubicBezTo>
                <a:cubicBezTo>
                  <a:pt x="228" y="53"/>
                  <a:pt x="223" y="51"/>
                  <a:pt x="224" y="53"/>
                </a:cubicBezTo>
                <a:cubicBezTo>
                  <a:pt x="225" y="55"/>
                  <a:pt x="225" y="55"/>
                  <a:pt x="221" y="55"/>
                </a:cubicBezTo>
                <a:cubicBezTo>
                  <a:pt x="225" y="57"/>
                  <a:pt x="228" y="58"/>
                  <a:pt x="232" y="59"/>
                </a:cubicBezTo>
                <a:cubicBezTo>
                  <a:pt x="232" y="59"/>
                  <a:pt x="233" y="59"/>
                  <a:pt x="233" y="59"/>
                </a:cubicBezTo>
                <a:cubicBezTo>
                  <a:pt x="233" y="59"/>
                  <a:pt x="233" y="60"/>
                  <a:pt x="232" y="60"/>
                </a:cubicBezTo>
                <a:cubicBezTo>
                  <a:pt x="230" y="60"/>
                  <a:pt x="232" y="60"/>
                  <a:pt x="233" y="61"/>
                </a:cubicBezTo>
                <a:cubicBezTo>
                  <a:pt x="234" y="61"/>
                  <a:pt x="234" y="61"/>
                  <a:pt x="234" y="61"/>
                </a:cubicBezTo>
                <a:cubicBezTo>
                  <a:pt x="234" y="61"/>
                  <a:pt x="234" y="62"/>
                  <a:pt x="236" y="62"/>
                </a:cubicBezTo>
                <a:cubicBezTo>
                  <a:pt x="238" y="63"/>
                  <a:pt x="238" y="64"/>
                  <a:pt x="236" y="64"/>
                </a:cubicBezTo>
                <a:cubicBezTo>
                  <a:pt x="235" y="64"/>
                  <a:pt x="238" y="65"/>
                  <a:pt x="238" y="65"/>
                </a:cubicBezTo>
                <a:cubicBezTo>
                  <a:pt x="236" y="65"/>
                  <a:pt x="235" y="64"/>
                  <a:pt x="234" y="63"/>
                </a:cubicBezTo>
                <a:cubicBezTo>
                  <a:pt x="232" y="62"/>
                  <a:pt x="228" y="60"/>
                  <a:pt x="225" y="58"/>
                </a:cubicBezTo>
                <a:cubicBezTo>
                  <a:pt x="224" y="58"/>
                  <a:pt x="222" y="57"/>
                  <a:pt x="220" y="56"/>
                </a:cubicBezTo>
                <a:cubicBezTo>
                  <a:pt x="219" y="55"/>
                  <a:pt x="218" y="55"/>
                  <a:pt x="217" y="54"/>
                </a:cubicBezTo>
                <a:cubicBezTo>
                  <a:pt x="216" y="54"/>
                  <a:pt x="215" y="53"/>
                  <a:pt x="215" y="53"/>
                </a:cubicBezTo>
                <a:cubicBezTo>
                  <a:pt x="215" y="53"/>
                  <a:pt x="214" y="52"/>
                  <a:pt x="213" y="52"/>
                </a:cubicBezTo>
                <a:cubicBezTo>
                  <a:pt x="212" y="53"/>
                  <a:pt x="211" y="52"/>
                  <a:pt x="210" y="52"/>
                </a:cubicBezTo>
                <a:cubicBezTo>
                  <a:pt x="210" y="52"/>
                  <a:pt x="211" y="52"/>
                  <a:pt x="212" y="53"/>
                </a:cubicBezTo>
                <a:cubicBezTo>
                  <a:pt x="213" y="53"/>
                  <a:pt x="214" y="54"/>
                  <a:pt x="216" y="54"/>
                </a:cubicBezTo>
                <a:cubicBezTo>
                  <a:pt x="221" y="57"/>
                  <a:pt x="225" y="60"/>
                  <a:pt x="233" y="63"/>
                </a:cubicBezTo>
                <a:cubicBezTo>
                  <a:pt x="237" y="67"/>
                  <a:pt x="244" y="70"/>
                  <a:pt x="250" y="73"/>
                </a:cubicBezTo>
                <a:cubicBezTo>
                  <a:pt x="253" y="74"/>
                  <a:pt x="255" y="76"/>
                  <a:pt x="258" y="77"/>
                </a:cubicBezTo>
                <a:cubicBezTo>
                  <a:pt x="259" y="79"/>
                  <a:pt x="263" y="80"/>
                  <a:pt x="266" y="82"/>
                </a:cubicBezTo>
                <a:cubicBezTo>
                  <a:pt x="262" y="81"/>
                  <a:pt x="258" y="81"/>
                  <a:pt x="253" y="79"/>
                </a:cubicBezTo>
                <a:cubicBezTo>
                  <a:pt x="248" y="77"/>
                  <a:pt x="243" y="75"/>
                  <a:pt x="239" y="73"/>
                </a:cubicBezTo>
                <a:cubicBezTo>
                  <a:pt x="233" y="69"/>
                  <a:pt x="228" y="66"/>
                  <a:pt x="220" y="63"/>
                </a:cubicBezTo>
                <a:cubicBezTo>
                  <a:pt x="217" y="61"/>
                  <a:pt x="212" y="60"/>
                  <a:pt x="208" y="59"/>
                </a:cubicBezTo>
                <a:cubicBezTo>
                  <a:pt x="207" y="60"/>
                  <a:pt x="211" y="62"/>
                  <a:pt x="214" y="63"/>
                </a:cubicBezTo>
                <a:cubicBezTo>
                  <a:pt x="216" y="63"/>
                  <a:pt x="219" y="64"/>
                  <a:pt x="219" y="65"/>
                </a:cubicBezTo>
                <a:cubicBezTo>
                  <a:pt x="219" y="65"/>
                  <a:pt x="217" y="65"/>
                  <a:pt x="215" y="65"/>
                </a:cubicBezTo>
                <a:cubicBezTo>
                  <a:pt x="214" y="65"/>
                  <a:pt x="212" y="64"/>
                  <a:pt x="211" y="65"/>
                </a:cubicBezTo>
                <a:cubicBezTo>
                  <a:pt x="211" y="64"/>
                  <a:pt x="210" y="64"/>
                  <a:pt x="209" y="63"/>
                </a:cubicBezTo>
                <a:cubicBezTo>
                  <a:pt x="209" y="63"/>
                  <a:pt x="209" y="63"/>
                  <a:pt x="209" y="62"/>
                </a:cubicBezTo>
                <a:cubicBezTo>
                  <a:pt x="209" y="62"/>
                  <a:pt x="209" y="62"/>
                  <a:pt x="209" y="62"/>
                </a:cubicBezTo>
                <a:cubicBezTo>
                  <a:pt x="210" y="63"/>
                  <a:pt x="212" y="64"/>
                  <a:pt x="212" y="63"/>
                </a:cubicBezTo>
                <a:cubicBezTo>
                  <a:pt x="212" y="63"/>
                  <a:pt x="212" y="62"/>
                  <a:pt x="208" y="61"/>
                </a:cubicBezTo>
                <a:cubicBezTo>
                  <a:pt x="208" y="61"/>
                  <a:pt x="207" y="61"/>
                  <a:pt x="207" y="61"/>
                </a:cubicBezTo>
                <a:cubicBezTo>
                  <a:pt x="205" y="60"/>
                  <a:pt x="203" y="59"/>
                  <a:pt x="201" y="58"/>
                </a:cubicBezTo>
                <a:cubicBezTo>
                  <a:pt x="201" y="58"/>
                  <a:pt x="200" y="58"/>
                  <a:pt x="200" y="58"/>
                </a:cubicBezTo>
                <a:cubicBezTo>
                  <a:pt x="202" y="59"/>
                  <a:pt x="204" y="60"/>
                  <a:pt x="206" y="61"/>
                </a:cubicBezTo>
                <a:cubicBezTo>
                  <a:pt x="207" y="62"/>
                  <a:pt x="207" y="62"/>
                  <a:pt x="205" y="62"/>
                </a:cubicBezTo>
                <a:cubicBezTo>
                  <a:pt x="203" y="62"/>
                  <a:pt x="202" y="62"/>
                  <a:pt x="201" y="62"/>
                </a:cubicBezTo>
                <a:cubicBezTo>
                  <a:pt x="200" y="61"/>
                  <a:pt x="199" y="60"/>
                  <a:pt x="195" y="59"/>
                </a:cubicBezTo>
                <a:cubicBezTo>
                  <a:pt x="196" y="60"/>
                  <a:pt x="197" y="61"/>
                  <a:pt x="198" y="62"/>
                </a:cubicBezTo>
                <a:cubicBezTo>
                  <a:pt x="199" y="64"/>
                  <a:pt x="203" y="65"/>
                  <a:pt x="207" y="67"/>
                </a:cubicBezTo>
                <a:cubicBezTo>
                  <a:pt x="208" y="68"/>
                  <a:pt x="209" y="68"/>
                  <a:pt x="211" y="69"/>
                </a:cubicBezTo>
                <a:cubicBezTo>
                  <a:pt x="211" y="69"/>
                  <a:pt x="211" y="69"/>
                  <a:pt x="212" y="70"/>
                </a:cubicBezTo>
                <a:cubicBezTo>
                  <a:pt x="212" y="70"/>
                  <a:pt x="213" y="71"/>
                  <a:pt x="215" y="71"/>
                </a:cubicBezTo>
                <a:cubicBezTo>
                  <a:pt x="216" y="72"/>
                  <a:pt x="217" y="72"/>
                  <a:pt x="217" y="72"/>
                </a:cubicBezTo>
                <a:cubicBezTo>
                  <a:pt x="215" y="73"/>
                  <a:pt x="219" y="74"/>
                  <a:pt x="218" y="75"/>
                </a:cubicBezTo>
                <a:cubicBezTo>
                  <a:pt x="217" y="74"/>
                  <a:pt x="213" y="73"/>
                  <a:pt x="213" y="74"/>
                </a:cubicBezTo>
                <a:cubicBezTo>
                  <a:pt x="212" y="74"/>
                  <a:pt x="214" y="75"/>
                  <a:pt x="216" y="76"/>
                </a:cubicBezTo>
                <a:cubicBezTo>
                  <a:pt x="218" y="77"/>
                  <a:pt x="219" y="77"/>
                  <a:pt x="220" y="78"/>
                </a:cubicBezTo>
                <a:cubicBezTo>
                  <a:pt x="221" y="80"/>
                  <a:pt x="224" y="82"/>
                  <a:pt x="231" y="83"/>
                </a:cubicBezTo>
                <a:cubicBezTo>
                  <a:pt x="232" y="85"/>
                  <a:pt x="238" y="87"/>
                  <a:pt x="241" y="88"/>
                </a:cubicBezTo>
                <a:cubicBezTo>
                  <a:pt x="246" y="91"/>
                  <a:pt x="252" y="94"/>
                  <a:pt x="258" y="97"/>
                </a:cubicBezTo>
                <a:cubicBezTo>
                  <a:pt x="259" y="98"/>
                  <a:pt x="261" y="99"/>
                  <a:pt x="266" y="101"/>
                </a:cubicBezTo>
                <a:cubicBezTo>
                  <a:pt x="264" y="99"/>
                  <a:pt x="261" y="98"/>
                  <a:pt x="259" y="97"/>
                </a:cubicBezTo>
                <a:cubicBezTo>
                  <a:pt x="257" y="96"/>
                  <a:pt x="256" y="95"/>
                  <a:pt x="254" y="94"/>
                </a:cubicBezTo>
                <a:cubicBezTo>
                  <a:pt x="260" y="96"/>
                  <a:pt x="261" y="98"/>
                  <a:pt x="265" y="99"/>
                </a:cubicBezTo>
                <a:cubicBezTo>
                  <a:pt x="267" y="100"/>
                  <a:pt x="269" y="101"/>
                  <a:pt x="270" y="101"/>
                </a:cubicBezTo>
                <a:cubicBezTo>
                  <a:pt x="270" y="101"/>
                  <a:pt x="270" y="101"/>
                  <a:pt x="270" y="101"/>
                </a:cubicBezTo>
                <a:cubicBezTo>
                  <a:pt x="270" y="102"/>
                  <a:pt x="270" y="102"/>
                  <a:pt x="272" y="103"/>
                </a:cubicBezTo>
                <a:cubicBezTo>
                  <a:pt x="274" y="104"/>
                  <a:pt x="274" y="103"/>
                  <a:pt x="274" y="103"/>
                </a:cubicBezTo>
                <a:cubicBezTo>
                  <a:pt x="277" y="104"/>
                  <a:pt x="280" y="105"/>
                  <a:pt x="282" y="107"/>
                </a:cubicBezTo>
                <a:cubicBezTo>
                  <a:pt x="282" y="107"/>
                  <a:pt x="281" y="107"/>
                  <a:pt x="280" y="106"/>
                </a:cubicBezTo>
                <a:cubicBezTo>
                  <a:pt x="279" y="106"/>
                  <a:pt x="278" y="105"/>
                  <a:pt x="277" y="106"/>
                </a:cubicBezTo>
                <a:cubicBezTo>
                  <a:pt x="273" y="105"/>
                  <a:pt x="270" y="104"/>
                  <a:pt x="269" y="102"/>
                </a:cubicBezTo>
                <a:cubicBezTo>
                  <a:pt x="268" y="102"/>
                  <a:pt x="267" y="101"/>
                  <a:pt x="266" y="101"/>
                </a:cubicBezTo>
                <a:cubicBezTo>
                  <a:pt x="265" y="101"/>
                  <a:pt x="266" y="102"/>
                  <a:pt x="267" y="102"/>
                </a:cubicBezTo>
                <a:cubicBezTo>
                  <a:pt x="266" y="102"/>
                  <a:pt x="265" y="102"/>
                  <a:pt x="265" y="102"/>
                </a:cubicBezTo>
                <a:cubicBezTo>
                  <a:pt x="264" y="102"/>
                  <a:pt x="263" y="101"/>
                  <a:pt x="262" y="101"/>
                </a:cubicBezTo>
                <a:cubicBezTo>
                  <a:pt x="257" y="99"/>
                  <a:pt x="253" y="96"/>
                  <a:pt x="248" y="94"/>
                </a:cubicBezTo>
                <a:cubicBezTo>
                  <a:pt x="248" y="94"/>
                  <a:pt x="248" y="94"/>
                  <a:pt x="248" y="95"/>
                </a:cubicBezTo>
                <a:cubicBezTo>
                  <a:pt x="248" y="95"/>
                  <a:pt x="249" y="95"/>
                  <a:pt x="249" y="95"/>
                </a:cubicBezTo>
                <a:cubicBezTo>
                  <a:pt x="249" y="95"/>
                  <a:pt x="249" y="95"/>
                  <a:pt x="249" y="95"/>
                </a:cubicBezTo>
                <a:cubicBezTo>
                  <a:pt x="249" y="95"/>
                  <a:pt x="249" y="95"/>
                  <a:pt x="249" y="95"/>
                </a:cubicBezTo>
                <a:cubicBezTo>
                  <a:pt x="246" y="95"/>
                  <a:pt x="243" y="94"/>
                  <a:pt x="242" y="92"/>
                </a:cubicBezTo>
                <a:cubicBezTo>
                  <a:pt x="241" y="92"/>
                  <a:pt x="239" y="90"/>
                  <a:pt x="236" y="90"/>
                </a:cubicBezTo>
                <a:cubicBezTo>
                  <a:pt x="235" y="90"/>
                  <a:pt x="234" y="90"/>
                  <a:pt x="234" y="90"/>
                </a:cubicBezTo>
                <a:cubicBezTo>
                  <a:pt x="232" y="91"/>
                  <a:pt x="235" y="92"/>
                  <a:pt x="237" y="92"/>
                </a:cubicBezTo>
                <a:cubicBezTo>
                  <a:pt x="244" y="96"/>
                  <a:pt x="253" y="100"/>
                  <a:pt x="260" y="103"/>
                </a:cubicBezTo>
                <a:cubicBezTo>
                  <a:pt x="260" y="103"/>
                  <a:pt x="260" y="103"/>
                  <a:pt x="260" y="103"/>
                </a:cubicBezTo>
                <a:cubicBezTo>
                  <a:pt x="263" y="105"/>
                  <a:pt x="270" y="107"/>
                  <a:pt x="271" y="109"/>
                </a:cubicBezTo>
                <a:cubicBezTo>
                  <a:pt x="261" y="105"/>
                  <a:pt x="252" y="101"/>
                  <a:pt x="243" y="96"/>
                </a:cubicBezTo>
                <a:cubicBezTo>
                  <a:pt x="234" y="91"/>
                  <a:pt x="224" y="87"/>
                  <a:pt x="212" y="82"/>
                </a:cubicBezTo>
                <a:cubicBezTo>
                  <a:pt x="210" y="81"/>
                  <a:pt x="208" y="80"/>
                  <a:pt x="206" y="79"/>
                </a:cubicBezTo>
                <a:cubicBezTo>
                  <a:pt x="202" y="76"/>
                  <a:pt x="195" y="73"/>
                  <a:pt x="190" y="70"/>
                </a:cubicBezTo>
                <a:cubicBezTo>
                  <a:pt x="189" y="70"/>
                  <a:pt x="193" y="71"/>
                  <a:pt x="193" y="72"/>
                </a:cubicBezTo>
                <a:cubicBezTo>
                  <a:pt x="188" y="71"/>
                  <a:pt x="184" y="69"/>
                  <a:pt x="181" y="67"/>
                </a:cubicBezTo>
                <a:cubicBezTo>
                  <a:pt x="179" y="65"/>
                  <a:pt x="177" y="64"/>
                  <a:pt x="171" y="63"/>
                </a:cubicBezTo>
                <a:cubicBezTo>
                  <a:pt x="166" y="62"/>
                  <a:pt x="165" y="60"/>
                  <a:pt x="162" y="59"/>
                </a:cubicBezTo>
                <a:cubicBezTo>
                  <a:pt x="162" y="59"/>
                  <a:pt x="162" y="59"/>
                  <a:pt x="162" y="59"/>
                </a:cubicBezTo>
                <a:cubicBezTo>
                  <a:pt x="157" y="57"/>
                  <a:pt x="153" y="54"/>
                  <a:pt x="149" y="52"/>
                </a:cubicBezTo>
                <a:cubicBezTo>
                  <a:pt x="152" y="53"/>
                  <a:pt x="153" y="54"/>
                  <a:pt x="155" y="55"/>
                </a:cubicBezTo>
                <a:cubicBezTo>
                  <a:pt x="156" y="55"/>
                  <a:pt x="158" y="56"/>
                  <a:pt x="161" y="57"/>
                </a:cubicBezTo>
                <a:cubicBezTo>
                  <a:pt x="160" y="56"/>
                  <a:pt x="159" y="55"/>
                  <a:pt x="156" y="55"/>
                </a:cubicBezTo>
                <a:cubicBezTo>
                  <a:pt x="153" y="53"/>
                  <a:pt x="151" y="52"/>
                  <a:pt x="148" y="50"/>
                </a:cubicBezTo>
                <a:cubicBezTo>
                  <a:pt x="146" y="49"/>
                  <a:pt x="145" y="49"/>
                  <a:pt x="143" y="48"/>
                </a:cubicBezTo>
                <a:cubicBezTo>
                  <a:pt x="143" y="48"/>
                  <a:pt x="142" y="48"/>
                  <a:pt x="142" y="48"/>
                </a:cubicBezTo>
                <a:cubicBezTo>
                  <a:pt x="144" y="49"/>
                  <a:pt x="145" y="49"/>
                  <a:pt x="146" y="50"/>
                </a:cubicBezTo>
                <a:cubicBezTo>
                  <a:pt x="146" y="50"/>
                  <a:pt x="145" y="50"/>
                  <a:pt x="145" y="50"/>
                </a:cubicBezTo>
                <a:cubicBezTo>
                  <a:pt x="140" y="47"/>
                  <a:pt x="132" y="44"/>
                  <a:pt x="129" y="41"/>
                </a:cubicBezTo>
                <a:cubicBezTo>
                  <a:pt x="126" y="40"/>
                  <a:pt x="124" y="39"/>
                  <a:pt x="121" y="38"/>
                </a:cubicBezTo>
                <a:cubicBezTo>
                  <a:pt x="121" y="37"/>
                  <a:pt x="120" y="36"/>
                  <a:pt x="116" y="34"/>
                </a:cubicBezTo>
                <a:cubicBezTo>
                  <a:pt x="113" y="32"/>
                  <a:pt x="106" y="30"/>
                  <a:pt x="100" y="28"/>
                </a:cubicBezTo>
                <a:cubicBezTo>
                  <a:pt x="100" y="28"/>
                  <a:pt x="100" y="28"/>
                  <a:pt x="99" y="28"/>
                </a:cubicBezTo>
                <a:cubicBezTo>
                  <a:pt x="98" y="27"/>
                  <a:pt x="96" y="26"/>
                  <a:pt x="94" y="25"/>
                </a:cubicBezTo>
                <a:cubicBezTo>
                  <a:pt x="92" y="24"/>
                  <a:pt x="94" y="24"/>
                  <a:pt x="96" y="25"/>
                </a:cubicBezTo>
                <a:cubicBezTo>
                  <a:pt x="97" y="25"/>
                  <a:pt x="98" y="26"/>
                  <a:pt x="101" y="27"/>
                </a:cubicBezTo>
                <a:cubicBezTo>
                  <a:pt x="100" y="26"/>
                  <a:pt x="98" y="25"/>
                  <a:pt x="97" y="25"/>
                </a:cubicBezTo>
                <a:cubicBezTo>
                  <a:pt x="96" y="24"/>
                  <a:pt x="95" y="24"/>
                  <a:pt x="94" y="24"/>
                </a:cubicBezTo>
                <a:cubicBezTo>
                  <a:pt x="90" y="21"/>
                  <a:pt x="83" y="17"/>
                  <a:pt x="77" y="14"/>
                </a:cubicBezTo>
                <a:cubicBezTo>
                  <a:pt x="75" y="13"/>
                  <a:pt x="74" y="12"/>
                  <a:pt x="69" y="11"/>
                </a:cubicBezTo>
                <a:cubicBezTo>
                  <a:pt x="70" y="12"/>
                  <a:pt x="73" y="13"/>
                  <a:pt x="76" y="14"/>
                </a:cubicBezTo>
                <a:cubicBezTo>
                  <a:pt x="79" y="16"/>
                  <a:pt x="83" y="18"/>
                  <a:pt x="87" y="20"/>
                </a:cubicBezTo>
                <a:cubicBezTo>
                  <a:pt x="85" y="21"/>
                  <a:pt x="90" y="24"/>
                  <a:pt x="92" y="25"/>
                </a:cubicBezTo>
                <a:cubicBezTo>
                  <a:pt x="93" y="27"/>
                  <a:pt x="96" y="28"/>
                  <a:pt x="98" y="29"/>
                </a:cubicBezTo>
                <a:cubicBezTo>
                  <a:pt x="98" y="30"/>
                  <a:pt x="101" y="31"/>
                  <a:pt x="103" y="31"/>
                </a:cubicBezTo>
                <a:cubicBezTo>
                  <a:pt x="108" y="33"/>
                  <a:pt x="113" y="35"/>
                  <a:pt x="110" y="36"/>
                </a:cubicBezTo>
                <a:cubicBezTo>
                  <a:pt x="109" y="37"/>
                  <a:pt x="111" y="38"/>
                  <a:pt x="115" y="39"/>
                </a:cubicBezTo>
                <a:cubicBezTo>
                  <a:pt x="117" y="40"/>
                  <a:pt x="119" y="41"/>
                  <a:pt x="121" y="42"/>
                </a:cubicBezTo>
                <a:cubicBezTo>
                  <a:pt x="122" y="42"/>
                  <a:pt x="124" y="43"/>
                  <a:pt x="125" y="44"/>
                </a:cubicBezTo>
                <a:cubicBezTo>
                  <a:pt x="125" y="44"/>
                  <a:pt x="126" y="45"/>
                  <a:pt x="128" y="46"/>
                </a:cubicBezTo>
                <a:cubicBezTo>
                  <a:pt x="129" y="46"/>
                  <a:pt x="128" y="45"/>
                  <a:pt x="127" y="44"/>
                </a:cubicBezTo>
                <a:cubicBezTo>
                  <a:pt x="126" y="43"/>
                  <a:pt x="125" y="42"/>
                  <a:pt x="123" y="42"/>
                </a:cubicBezTo>
                <a:cubicBezTo>
                  <a:pt x="121" y="40"/>
                  <a:pt x="121" y="40"/>
                  <a:pt x="123" y="40"/>
                </a:cubicBezTo>
                <a:cubicBezTo>
                  <a:pt x="125" y="40"/>
                  <a:pt x="125" y="41"/>
                  <a:pt x="126" y="41"/>
                </a:cubicBezTo>
                <a:cubicBezTo>
                  <a:pt x="134" y="46"/>
                  <a:pt x="143" y="50"/>
                  <a:pt x="151" y="55"/>
                </a:cubicBezTo>
                <a:cubicBezTo>
                  <a:pt x="149" y="54"/>
                  <a:pt x="146" y="53"/>
                  <a:pt x="145" y="53"/>
                </a:cubicBezTo>
                <a:cubicBezTo>
                  <a:pt x="140" y="50"/>
                  <a:pt x="135" y="49"/>
                  <a:pt x="129" y="49"/>
                </a:cubicBezTo>
                <a:cubicBezTo>
                  <a:pt x="129" y="49"/>
                  <a:pt x="130" y="48"/>
                  <a:pt x="129" y="48"/>
                </a:cubicBezTo>
                <a:cubicBezTo>
                  <a:pt x="129" y="48"/>
                  <a:pt x="128" y="47"/>
                  <a:pt x="127" y="47"/>
                </a:cubicBezTo>
                <a:cubicBezTo>
                  <a:pt x="127" y="48"/>
                  <a:pt x="126" y="48"/>
                  <a:pt x="128" y="49"/>
                </a:cubicBezTo>
                <a:cubicBezTo>
                  <a:pt x="129" y="50"/>
                  <a:pt x="122" y="48"/>
                  <a:pt x="126" y="50"/>
                </a:cubicBezTo>
                <a:cubicBezTo>
                  <a:pt x="128" y="51"/>
                  <a:pt x="132" y="52"/>
                  <a:pt x="132" y="51"/>
                </a:cubicBezTo>
                <a:cubicBezTo>
                  <a:pt x="136" y="49"/>
                  <a:pt x="139" y="52"/>
                  <a:pt x="143" y="53"/>
                </a:cubicBezTo>
                <a:cubicBezTo>
                  <a:pt x="144" y="54"/>
                  <a:pt x="146" y="55"/>
                  <a:pt x="147" y="56"/>
                </a:cubicBezTo>
                <a:cubicBezTo>
                  <a:pt x="151" y="58"/>
                  <a:pt x="154" y="57"/>
                  <a:pt x="157" y="58"/>
                </a:cubicBezTo>
                <a:cubicBezTo>
                  <a:pt x="157" y="58"/>
                  <a:pt x="157" y="58"/>
                  <a:pt x="157" y="58"/>
                </a:cubicBezTo>
                <a:cubicBezTo>
                  <a:pt x="158" y="58"/>
                  <a:pt x="158" y="58"/>
                  <a:pt x="158" y="58"/>
                </a:cubicBezTo>
                <a:cubicBezTo>
                  <a:pt x="161" y="60"/>
                  <a:pt x="157" y="60"/>
                  <a:pt x="159" y="62"/>
                </a:cubicBezTo>
                <a:cubicBezTo>
                  <a:pt x="162" y="64"/>
                  <a:pt x="169" y="67"/>
                  <a:pt x="173" y="70"/>
                </a:cubicBezTo>
                <a:cubicBezTo>
                  <a:pt x="175" y="70"/>
                  <a:pt x="176" y="71"/>
                  <a:pt x="177" y="72"/>
                </a:cubicBezTo>
                <a:cubicBezTo>
                  <a:pt x="183" y="74"/>
                  <a:pt x="185" y="76"/>
                  <a:pt x="188" y="78"/>
                </a:cubicBezTo>
                <a:cubicBezTo>
                  <a:pt x="194" y="80"/>
                  <a:pt x="196" y="82"/>
                  <a:pt x="202" y="85"/>
                </a:cubicBezTo>
                <a:cubicBezTo>
                  <a:pt x="204" y="86"/>
                  <a:pt x="207" y="87"/>
                  <a:pt x="209" y="89"/>
                </a:cubicBezTo>
                <a:cubicBezTo>
                  <a:pt x="215" y="92"/>
                  <a:pt x="222" y="95"/>
                  <a:pt x="228" y="98"/>
                </a:cubicBezTo>
                <a:cubicBezTo>
                  <a:pt x="229" y="99"/>
                  <a:pt x="231" y="100"/>
                  <a:pt x="232" y="100"/>
                </a:cubicBezTo>
                <a:cubicBezTo>
                  <a:pt x="231" y="100"/>
                  <a:pt x="230" y="100"/>
                  <a:pt x="229" y="100"/>
                </a:cubicBezTo>
                <a:cubicBezTo>
                  <a:pt x="224" y="97"/>
                  <a:pt x="219" y="95"/>
                  <a:pt x="213" y="93"/>
                </a:cubicBezTo>
                <a:cubicBezTo>
                  <a:pt x="214" y="93"/>
                  <a:pt x="214" y="93"/>
                  <a:pt x="214" y="94"/>
                </a:cubicBezTo>
                <a:cubicBezTo>
                  <a:pt x="214" y="93"/>
                  <a:pt x="213" y="93"/>
                  <a:pt x="213" y="93"/>
                </a:cubicBezTo>
                <a:cubicBezTo>
                  <a:pt x="207" y="89"/>
                  <a:pt x="200" y="86"/>
                  <a:pt x="194" y="83"/>
                </a:cubicBezTo>
                <a:cubicBezTo>
                  <a:pt x="188" y="80"/>
                  <a:pt x="181" y="77"/>
                  <a:pt x="175" y="74"/>
                </a:cubicBezTo>
                <a:cubicBezTo>
                  <a:pt x="165" y="70"/>
                  <a:pt x="155" y="65"/>
                  <a:pt x="146" y="60"/>
                </a:cubicBezTo>
                <a:cubicBezTo>
                  <a:pt x="144" y="59"/>
                  <a:pt x="141" y="58"/>
                  <a:pt x="138" y="57"/>
                </a:cubicBezTo>
                <a:cubicBezTo>
                  <a:pt x="133" y="53"/>
                  <a:pt x="124" y="50"/>
                  <a:pt x="118" y="46"/>
                </a:cubicBezTo>
                <a:cubicBezTo>
                  <a:pt x="118" y="45"/>
                  <a:pt x="113" y="44"/>
                  <a:pt x="110" y="42"/>
                </a:cubicBezTo>
                <a:cubicBezTo>
                  <a:pt x="109" y="43"/>
                  <a:pt x="114" y="45"/>
                  <a:pt x="116" y="46"/>
                </a:cubicBezTo>
                <a:cubicBezTo>
                  <a:pt x="116" y="46"/>
                  <a:pt x="116" y="46"/>
                  <a:pt x="116" y="46"/>
                </a:cubicBezTo>
                <a:cubicBezTo>
                  <a:pt x="115" y="47"/>
                  <a:pt x="113" y="47"/>
                  <a:pt x="106" y="45"/>
                </a:cubicBezTo>
                <a:cubicBezTo>
                  <a:pt x="108" y="46"/>
                  <a:pt x="108" y="48"/>
                  <a:pt x="112" y="49"/>
                </a:cubicBezTo>
                <a:cubicBezTo>
                  <a:pt x="114" y="49"/>
                  <a:pt x="111" y="47"/>
                  <a:pt x="116" y="49"/>
                </a:cubicBezTo>
                <a:cubicBezTo>
                  <a:pt x="120" y="50"/>
                  <a:pt x="119" y="51"/>
                  <a:pt x="122" y="52"/>
                </a:cubicBezTo>
                <a:cubicBezTo>
                  <a:pt x="122" y="54"/>
                  <a:pt x="117" y="53"/>
                  <a:pt x="117" y="53"/>
                </a:cubicBezTo>
                <a:cubicBezTo>
                  <a:pt x="108" y="51"/>
                  <a:pt x="117" y="54"/>
                  <a:pt x="116" y="54"/>
                </a:cubicBezTo>
                <a:cubicBezTo>
                  <a:pt x="117" y="54"/>
                  <a:pt x="116" y="54"/>
                  <a:pt x="115" y="55"/>
                </a:cubicBezTo>
                <a:cubicBezTo>
                  <a:pt x="115" y="55"/>
                  <a:pt x="114" y="55"/>
                  <a:pt x="113" y="55"/>
                </a:cubicBezTo>
                <a:cubicBezTo>
                  <a:pt x="112" y="54"/>
                  <a:pt x="110" y="53"/>
                  <a:pt x="108" y="52"/>
                </a:cubicBezTo>
                <a:cubicBezTo>
                  <a:pt x="106" y="51"/>
                  <a:pt x="104" y="50"/>
                  <a:pt x="102" y="49"/>
                </a:cubicBezTo>
                <a:cubicBezTo>
                  <a:pt x="98" y="46"/>
                  <a:pt x="90" y="43"/>
                  <a:pt x="82" y="39"/>
                </a:cubicBezTo>
                <a:cubicBezTo>
                  <a:pt x="89" y="43"/>
                  <a:pt x="93" y="46"/>
                  <a:pt x="101" y="49"/>
                </a:cubicBezTo>
                <a:cubicBezTo>
                  <a:pt x="103" y="50"/>
                  <a:pt x="105" y="51"/>
                  <a:pt x="108" y="52"/>
                </a:cubicBezTo>
                <a:cubicBezTo>
                  <a:pt x="109" y="54"/>
                  <a:pt x="111" y="55"/>
                  <a:pt x="113" y="56"/>
                </a:cubicBezTo>
                <a:cubicBezTo>
                  <a:pt x="111" y="56"/>
                  <a:pt x="113" y="57"/>
                  <a:pt x="112" y="57"/>
                </a:cubicBezTo>
                <a:cubicBezTo>
                  <a:pt x="108" y="57"/>
                  <a:pt x="106" y="56"/>
                  <a:pt x="104" y="55"/>
                </a:cubicBezTo>
                <a:cubicBezTo>
                  <a:pt x="93" y="49"/>
                  <a:pt x="82" y="42"/>
                  <a:pt x="71" y="36"/>
                </a:cubicBezTo>
                <a:cubicBezTo>
                  <a:pt x="70" y="36"/>
                  <a:pt x="69" y="35"/>
                  <a:pt x="67" y="35"/>
                </a:cubicBezTo>
                <a:cubicBezTo>
                  <a:pt x="66" y="33"/>
                  <a:pt x="63" y="32"/>
                  <a:pt x="60" y="31"/>
                </a:cubicBezTo>
                <a:cubicBezTo>
                  <a:pt x="60" y="30"/>
                  <a:pt x="60" y="30"/>
                  <a:pt x="60" y="30"/>
                </a:cubicBezTo>
                <a:cubicBezTo>
                  <a:pt x="60" y="30"/>
                  <a:pt x="59" y="30"/>
                  <a:pt x="59" y="29"/>
                </a:cubicBezTo>
                <a:cubicBezTo>
                  <a:pt x="57" y="28"/>
                  <a:pt x="55" y="27"/>
                  <a:pt x="52" y="25"/>
                </a:cubicBezTo>
                <a:cubicBezTo>
                  <a:pt x="51" y="24"/>
                  <a:pt x="51" y="23"/>
                  <a:pt x="44" y="20"/>
                </a:cubicBezTo>
                <a:cubicBezTo>
                  <a:pt x="37" y="18"/>
                  <a:pt x="34" y="15"/>
                  <a:pt x="35" y="13"/>
                </a:cubicBezTo>
                <a:cubicBezTo>
                  <a:pt x="35" y="12"/>
                  <a:pt x="37" y="12"/>
                  <a:pt x="36" y="11"/>
                </a:cubicBezTo>
                <a:cubicBezTo>
                  <a:pt x="33" y="11"/>
                  <a:pt x="30" y="10"/>
                  <a:pt x="27" y="10"/>
                </a:cubicBezTo>
                <a:cubicBezTo>
                  <a:pt x="25" y="9"/>
                  <a:pt x="24" y="8"/>
                  <a:pt x="23" y="8"/>
                </a:cubicBezTo>
                <a:cubicBezTo>
                  <a:pt x="23" y="7"/>
                  <a:pt x="22" y="7"/>
                  <a:pt x="22" y="7"/>
                </a:cubicBezTo>
                <a:cubicBezTo>
                  <a:pt x="19" y="5"/>
                  <a:pt x="17" y="4"/>
                  <a:pt x="14" y="2"/>
                </a:cubicBezTo>
                <a:cubicBezTo>
                  <a:pt x="13" y="2"/>
                  <a:pt x="12" y="1"/>
                  <a:pt x="9" y="0"/>
                </a:cubicBezTo>
                <a:cubicBezTo>
                  <a:pt x="9" y="1"/>
                  <a:pt x="11" y="2"/>
                  <a:pt x="13" y="2"/>
                </a:cubicBezTo>
                <a:cubicBezTo>
                  <a:pt x="13" y="3"/>
                  <a:pt x="13" y="3"/>
                  <a:pt x="13" y="3"/>
                </a:cubicBezTo>
                <a:cubicBezTo>
                  <a:pt x="13" y="3"/>
                  <a:pt x="12" y="3"/>
                  <a:pt x="12" y="3"/>
                </a:cubicBezTo>
                <a:cubicBezTo>
                  <a:pt x="11" y="3"/>
                  <a:pt x="11" y="3"/>
                  <a:pt x="11" y="3"/>
                </a:cubicBezTo>
                <a:cubicBezTo>
                  <a:pt x="9" y="2"/>
                  <a:pt x="9" y="1"/>
                  <a:pt x="5" y="0"/>
                </a:cubicBezTo>
                <a:cubicBezTo>
                  <a:pt x="5" y="0"/>
                  <a:pt x="7" y="1"/>
                  <a:pt x="10" y="3"/>
                </a:cubicBezTo>
                <a:cubicBezTo>
                  <a:pt x="11" y="3"/>
                  <a:pt x="12" y="4"/>
                  <a:pt x="14" y="5"/>
                </a:cubicBezTo>
                <a:cubicBezTo>
                  <a:pt x="13" y="5"/>
                  <a:pt x="16" y="6"/>
                  <a:pt x="17" y="7"/>
                </a:cubicBezTo>
                <a:cubicBezTo>
                  <a:pt x="17" y="7"/>
                  <a:pt x="17" y="8"/>
                  <a:pt x="18" y="8"/>
                </a:cubicBezTo>
                <a:cubicBezTo>
                  <a:pt x="21" y="9"/>
                  <a:pt x="22" y="11"/>
                  <a:pt x="25" y="12"/>
                </a:cubicBezTo>
                <a:cubicBezTo>
                  <a:pt x="25" y="13"/>
                  <a:pt x="28" y="14"/>
                  <a:pt x="30" y="15"/>
                </a:cubicBezTo>
                <a:cubicBezTo>
                  <a:pt x="31" y="16"/>
                  <a:pt x="33" y="17"/>
                  <a:pt x="33" y="18"/>
                </a:cubicBezTo>
                <a:cubicBezTo>
                  <a:pt x="33" y="18"/>
                  <a:pt x="33" y="18"/>
                  <a:pt x="33" y="18"/>
                </a:cubicBezTo>
                <a:cubicBezTo>
                  <a:pt x="32" y="18"/>
                  <a:pt x="31" y="18"/>
                  <a:pt x="32" y="18"/>
                </a:cubicBezTo>
                <a:cubicBezTo>
                  <a:pt x="33" y="19"/>
                  <a:pt x="35" y="19"/>
                  <a:pt x="36" y="19"/>
                </a:cubicBezTo>
                <a:cubicBezTo>
                  <a:pt x="42" y="22"/>
                  <a:pt x="41" y="23"/>
                  <a:pt x="46" y="26"/>
                </a:cubicBezTo>
                <a:cubicBezTo>
                  <a:pt x="47" y="27"/>
                  <a:pt x="51" y="28"/>
                  <a:pt x="51" y="29"/>
                </a:cubicBezTo>
                <a:cubicBezTo>
                  <a:pt x="42" y="25"/>
                  <a:pt x="34" y="21"/>
                  <a:pt x="28" y="18"/>
                </a:cubicBezTo>
                <a:cubicBezTo>
                  <a:pt x="28" y="17"/>
                  <a:pt x="28" y="17"/>
                  <a:pt x="26" y="16"/>
                </a:cubicBezTo>
                <a:cubicBezTo>
                  <a:pt x="24" y="15"/>
                  <a:pt x="22" y="14"/>
                  <a:pt x="19" y="13"/>
                </a:cubicBezTo>
                <a:cubicBezTo>
                  <a:pt x="20" y="14"/>
                  <a:pt x="21" y="15"/>
                  <a:pt x="23" y="16"/>
                </a:cubicBezTo>
                <a:cubicBezTo>
                  <a:pt x="24" y="16"/>
                  <a:pt x="25" y="17"/>
                  <a:pt x="26" y="17"/>
                </a:cubicBezTo>
                <a:cubicBezTo>
                  <a:pt x="26" y="18"/>
                  <a:pt x="29" y="19"/>
                  <a:pt x="29" y="20"/>
                </a:cubicBezTo>
                <a:cubicBezTo>
                  <a:pt x="28" y="19"/>
                  <a:pt x="27" y="19"/>
                  <a:pt x="25" y="18"/>
                </a:cubicBezTo>
                <a:cubicBezTo>
                  <a:pt x="23" y="18"/>
                  <a:pt x="25" y="19"/>
                  <a:pt x="26" y="20"/>
                </a:cubicBezTo>
                <a:cubicBezTo>
                  <a:pt x="28" y="21"/>
                  <a:pt x="31" y="22"/>
                  <a:pt x="35" y="23"/>
                </a:cubicBezTo>
                <a:cubicBezTo>
                  <a:pt x="37" y="25"/>
                  <a:pt x="41" y="28"/>
                  <a:pt x="46" y="30"/>
                </a:cubicBezTo>
                <a:cubicBezTo>
                  <a:pt x="50" y="32"/>
                  <a:pt x="43" y="31"/>
                  <a:pt x="43" y="33"/>
                </a:cubicBezTo>
                <a:cubicBezTo>
                  <a:pt x="42" y="33"/>
                  <a:pt x="41" y="33"/>
                  <a:pt x="39" y="32"/>
                </a:cubicBezTo>
                <a:cubicBezTo>
                  <a:pt x="35" y="30"/>
                  <a:pt x="31" y="28"/>
                  <a:pt x="29" y="26"/>
                </a:cubicBezTo>
                <a:cubicBezTo>
                  <a:pt x="31" y="25"/>
                  <a:pt x="33" y="27"/>
                  <a:pt x="35" y="27"/>
                </a:cubicBezTo>
                <a:cubicBezTo>
                  <a:pt x="33" y="26"/>
                  <a:pt x="32" y="24"/>
                  <a:pt x="28" y="24"/>
                </a:cubicBezTo>
                <a:cubicBezTo>
                  <a:pt x="25" y="23"/>
                  <a:pt x="28" y="25"/>
                  <a:pt x="27" y="25"/>
                </a:cubicBezTo>
                <a:cubicBezTo>
                  <a:pt x="22" y="24"/>
                  <a:pt x="22" y="25"/>
                  <a:pt x="24" y="26"/>
                </a:cubicBezTo>
                <a:cubicBezTo>
                  <a:pt x="28" y="28"/>
                  <a:pt x="32" y="30"/>
                  <a:pt x="36" y="32"/>
                </a:cubicBezTo>
                <a:cubicBezTo>
                  <a:pt x="37" y="33"/>
                  <a:pt x="41" y="34"/>
                  <a:pt x="40" y="35"/>
                </a:cubicBezTo>
                <a:cubicBezTo>
                  <a:pt x="36" y="34"/>
                  <a:pt x="40" y="36"/>
                  <a:pt x="39" y="36"/>
                </a:cubicBezTo>
                <a:cubicBezTo>
                  <a:pt x="36" y="36"/>
                  <a:pt x="35" y="35"/>
                  <a:pt x="33" y="35"/>
                </a:cubicBezTo>
                <a:cubicBezTo>
                  <a:pt x="27" y="33"/>
                  <a:pt x="26" y="31"/>
                  <a:pt x="19" y="29"/>
                </a:cubicBezTo>
                <a:cubicBezTo>
                  <a:pt x="20" y="30"/>
                  <a:pt x="25" y="31"/>
                  <a:pt x="25" y="32"/>
                </a:cubicBezTo>
                <a:cubicBezTo>
                  <a:pt x="25" y="34"/>
                  <a:pt x="35" y="37"/>
                  <a:pt x="32" y="38"/>
                </a:cubicBezTo>
                <a:cubicBezTo>
                  <a:pt x="31" y="38"/>
                  <a:pt x="30" y="37"/>
                  <a:pt x="29" y="37"/>
                </a:cubicBezTo>
                <a:cubicBezTo>
                  <a:pt x="29" y="35"/>
                  <a:pt x="21" y="33"/>
                  <a:pt x="18" y="31"/>
                </a:cubicBezTo>
                <a:cubicBezTo>
                  <a:pt x="19" y="33"/>
                  <a:pt x="21" y="34"/>
                  <a:pt x="25" y="36"/>
                </a:cubicBezTo>
                <a:cubicBezTo>
                  <a:pt x="29" y="38"/>
                  <a:pt x="34" y="40"/>
                  <a:pt x="38" y="43"/>
                </a:cubicBezTo>
                <a:cubicBezTo>
                  <a:pt x="33" y="41"/>
                  <a:pt x="29" y="40"/>
                  <a:pt x="24" y="38"/>
                </a:cubicBezTo>
                <a:cubicBezTo>
                  <a:pt x="24" y="37"/>
                  <a:pt x="23" y="36"/>
                  <a:pt x="21" y="35"/>
                </a:cubicBezTo>
                <a:cubicBezTo>
                  <a:pt x="19" y="35"/>
                  <a:pt x="19" y="36"/>
                  <a:pt x="21" y="37"/>
                </a:cubicBezTo>
                <a:cubicBezTo>
                  <a:pt x="22" y="38"/>
                  <a:pt x="22" y="38"/>
                  <a:pt x="22" y="38"/>
                </a:cubicBezTo>
                <a:cubicBezTo>
                  <a:pt x="28" y="44"/>
                  <a:pt x="35" y="49"/>
                  <a:pt x="44" y="55"/>
                </a:cubicBezTo>
                <a:cubicBezTo>
                  <a:pt x="43" y="55"/>
                  <a:pt x="43" y="55"/>
                  <a:pt x="42" y="54"/>
                </a:cubicBezTo>
                <a:cubicBezTo>
                  <a:pt x="34" y="50"/>
                  <a:pt x="25" y="45"/>
                  <a:pt x="17" y="40"/>
                </a:cubicBezTo>
                <a:cubicBezTo>
                  <a:pt x="12" y="37"/>
                  <a:pt x="6" y="34"/>
                  <a:pt x="0" y="31"/>
                </a:cubicBezTo>
                <a:cubicBezTo>
                  <a:pt x="0" y="84"/>
                  <a:pt x="0" y="84"/>
                  <a:pt x="0" y="84"/>
                </a:cubicBezTo>
                <a:cubicBezTo>
                  <a:pt x="0" y="84"/>
                  <a:pt x="1" y="85"/>
                  <a:pt x="1" y="85"/>
                </a:cubicBezTo>
                <a:cubicBezTo>
                  <a:pt x="2" y="86"/>
                  <a:pt x="3" y="86"/>
                  <a:pt x="4" y="87"/>
                </a:cubicBezTo>
                <a:cubicBezTo>
                  <a:pt x="4" y="87"/>
                  <a:pt x="5" y="88"/>
                  <a:pt x="6" y="88"/>
                </a:cubicBezTo>
                <a:cubicBezTo>
                  <a:pt x="4" y="88"/>
                  <a:pt x="2" y="88"/>
                  <a:pt x="0" y="88"/>
                </a:cubicBezTo>
                <a:cubicBezTo>
                  <a:pt x="0" y="107"/>
                  <a:pt x="0" y="107"/>
                  <a:pt x="0" y="107"/>
                </a:cubicBezTo>
                <a:cubicBezTo>
                  <a:pt x="0" y="107"/>
                  <a:pt x="0" y="107"/>
                  <a:pt x="1" y="107"/>
                </a:cubicBezTo>
                <a:cubicBezTo>
                  <a:pt x="1" y="108"/>
                  <a:pt x="1" y="108"/>
                  <a:pt x="2" y="109"/>
                </a:cubicBezTo>
                <a:cubicBezTo>
                  <a:pt x="1" y="109"/>
                  <a:pt x="1" y="109"/>
                  <a:pt x="0" y="109"/>
                </a:cubicBezTo>
                <a:cubicBezTo>
                  <a:pt x="0" y="109"/>
                  <a:pt x="0" y="109"/>
                  <a:pt x="0" y="108"/>
                </a:cubicBezTo>
                <a:cubicBezTo>
                  <a:pt x="0" y="126"/>
                  <a:pt x="0" y="126"/>
                  <a:pt x="0" y="126"/>
                </a:cubicBezTo>
                <a:cubicBezTo>
                  <a:pt x="0" y="127"/>
                  <a:pt x="0" y="127"/>
                  <a:pt x="0" y="127"/>
                </a:cubicBezTo>
                <a:cubicBezTo>
                  <a:pt x="0" y="127"/>
                  <a:pt x="0" y="127"/>
                  <a:pt x="0" y="127"/>
                </a:cubicBezTo>
                <a:cubicBezTo>
                  <a:pt x="0" y="158"/>
                  <a:pt x="0" y="158"/>
                  <a:pt x="0" y="158"/>
                </a:cubicBezTo>
                <a:cubicBezTo>
                  <a:pt x="0" y="158"/>
                  <a:pt x="0" y="158"/>
                  <a:pt x="0" y="158"/>
                </a:cubicBezTo>
                <a:cubicBezTo>
                  <a:pt x="0" y="159"/>
                  <a:pt x="0" y="159"/>
                  <a:pt x="0" y="159"/>
                </a:cubicBezTo>
                <a:cubicBezTo>
                  <a:pt x="0" y="159"/>
                  <a:pt x="0" y="159"/>
                  <a:pt x="0" y="159"/>
                </a:cubicBezTo>
                <a:cubicBezTo>
                  <a:pt x="0" y="173"/>
                  <a:pt x="0" y="173"/>
                  <a:pt x="0" y="173"/>
                </a:cubicBezTo>
                <a:cubicBezTo>
                  <a:pt x="0" y="173"/>
                  <a:pt x="0" y="173"/>
                  <a:pt x="0" y="173"/>
                </a:cubicBezTo>
                <a:cubicBezTo>
                  <a:pt x="0" y="173"/>
                  <a:pt x="0" y="173"/>
                  <a:pt x="0" y="173"/>
                </a:cubicBezTo>
                <a:cubicBezTo>
                  <a:pt x="0" y="173"/>
                  <a:pt x="0" y="173"/>
                  <a:pt x="0" y="173"/>
                </a:cubicBezTo>
                <a:cubicBezTo>
                  <a:pt x="0" y="220"/>
                  <a:pt x="0" y="220"/>
                  <a:pt x="0" y="220"/>
                </a:cubicBezTo>
                <a:cubicBezTo>
                  <a:pt x="1" y="220"/>
                  <a:pt x="2" y="220"/>
                  <a:pt x="3" y="221"/>
                </a:cubicBezTo>
                <a:cubicBezTo>
                  <a:pt x="3" y="221"/>
                  <a:pt x="3" y="221"/>
                  <a:pt x="3" y="221"/>
                </a:cubicBezTo>
                <a:cubicBezTo>
                  <a:pt x="3" y="221"/>
                  <a:pt x="3" y="221"/>
                  <a:pt x="3" y="221"/>
                </a:cubicBezTo>
                <a:cubicBezTo>
                  <a:pt x="3" y="221"/>
                  <a:pt x="3" y="221"/>
                  <a:pt x="3" y="221"/>
                </a:cubicBezTo>
                <a:cubicBezTo>
                  <a:pt x="2" y="221"/>
                  <a:pt x="1" y="220"/>
                  <a:pt x="0" y="220"/>
                </a:cubicBezTo>
                <a:cubicBezTo>
                  <a:pt x="0" y="220"/>
                  <a:pt x="0" y="220"/>
                  <a:pt x="0" y="220"/>
                </a:cubicBezTo>
                <a:cubicBezTo>
                  <a:pt x="0" y="220"/>
                  <a:pt x="0" y="220"/>
                  <a:pt x="0" y="220"/>
                </a:cubicBezTo>
                <a:cubicBezTo>
                  <a:pt x="0" y="223"/>
                  <a:pt x="0" y="223"/>
                  <a:pt x="0" y="223"/>
                </a:cubicBezTo>
                <a:cubicBezTo>
                  <a:pt x="0" y="223"/>
                  <a:pt x="0" y="223"/>
                  <a:pt x="0" y="223"/>
                </a:cubicBezTo>
                <a:cubicBezTo>
                  <a:pt x="0" y="223"/>
                  <a:pt x="0" y="223"/>
                  <a:pt x="0" y="223"/>
                </a:cubicBezTo>
                <a:cubicBezTo>
                  <a:pt x="0" y="223"/>
                  <a:pt x="0" y="223"/>
                  <a:pt x="0" y="223"/>
                </a:cubicBezTo>
                <a:cubicBezTo>
                  <a:pt x="0" y="229"/>
                  <a:pt x="0" y="229"/>
                  <a:pt x="0" y="229"/>
                </a:cubicBezTo>
                <a:cubicBezTo>
                  <a:pt x="13" y="229"/>
                  <a:pt x="13" y="229"/>
                  <a:pt x="13" y="229"/>
                </a:cubicBezTo>
                <a:cubicBezTo>
                  <a:pt x="18" y="231"/>
                  <a:pt x="23" y="234"/>
                  <a:pt x="28" y="236"/>
                </a:cubicBezTo>
                <a:cubicBezTo>
                  <a:pt x="42" y="243"/>
                  <a:pt x="57" y="249"/>
                  <a:pt x="70" y="256"/>
                </a:cubicBezTo>
                <a:cubicBezTo>
                  <a:pt x="70" y="256"/>
                  <a:pt x="70" y="256"/>
                  <a:pt x="70" y="256"/>
                </a:cubicBezTo>
                <a:cubicBezTo>
                  <a:pt x="72" y="257"/>
                  <a:pt x="73" y="258"/>
                  <a:pt x="76" y="258"/>
                </a:cubicBezTo>
                <a:cubicBezTo>
                  <a:pt x="78" y="259"/>
                  <a:pt x="79" y="260"/>
                  <a:pt x="81" y="261"/>
                </a:cubicBezTo>
                <a:cubicBezTo>
                  <a:pt x="80" y="260"/>
                  <a:pt x="77" y="259"/>
                  <a:pt x="77" y="258"/>
                </a:cubicBezTo>
                <a:cubicBezTo>
                  <a:pt x="76" y="258"/>
                  <a:pt x="75" y="257"/>
                  <a:pt x="75" y="257"/>
                </a:cubicBezTo>
                <a:cubicBezTo>
                  <a:pt x="74" y="256"/>
                  <a:pt x="72" y="256"/>
                  <a:pt x="72" y="255"/>
                </a:cubicBezTo>
                <a:cubicBezTo>
                  <a:pt x="74" y="255"/>
                  <a:pt x="70" y="254"/>
                  <a:pt x="71" y="254"/>
                </a:cubicBezTo>
                <a:cubicBezTo>
                  <a:pt x="72" y="254"/>
                  <a:pt x="73" y="254"/>
                  <a:pt x="73" y="254"/>
                </a:cubicBezTo>
                <a:cubicBezTo>
                  <a:pt x="73" y="254"/>
                  <a:pt x="71" y="253"/>
                  <a:pt x="70" y="253"/>
                </a:cubicBezTo>
                <a:cubicBezTo>
                  <a:pt x="69" y="252"/>
                  <a:pt x="67" y="252"/>
                  <a:pt x="67" y="251"/>
                </a:cubicBezTo>
                <a:cubicBezTo>
                  <a:pt x="68" y="252"/>
                  <a:pt x="70" y="252"/>
                  <a:pt x="71" y="253"/>
                </a:cubicBezTo>
                <a:cubicBezTo>
                  <a:pt x="72" y="253"/>
                  <a:pt x="72" y="253"/>
                  <a:pt x="72" y="253"/>
                </a:cubicBezTo>
                <a:cubicBezTo>
                  <a:pt x="70" y="252"/>
                  <a:pt x="69" y="251"/>
                  <a:pt x="67" y="251"/>
                </a:cubicBezTo>
                <a:cubicBezTo>
                  <a:pt x="66" y="250"/>
                  <a:pt x="65" y="249"/>
                  <a:pt x="63" y="249"/>
                </a:cubicBezTo>
                <a:cubicBezTo>
                  <a:pt x="63" y="248"/>
                  <a:pt x="64" y="248"/>
                  <a:pt x="64" y="248"/>
                </a:cubicBezTo>
                <a:cubicBezTo>
                  <a:pt x="66" y="249"/>
                  <a:pt x="68" y="250"/>
                  <a:pt x="70" y="251"/>
                </a:cubicBezTo>
                <a:cubicBezTo>
                  <a:pt x="74" y="253"/>
                  <a:pt x="79" y="255"/>
                  <a:pt x="84" y="258"/>
                </a:cubicBezTo>
                <a:cubicBezTo>
                  <a:pt x="84" y="258"/>
                  <a:pt x="85" y="258"/>
                  <a:pt x="85" y="258"/>
                </a:cubicBezTo>
                <a:cubicBezTo>
                  <a:pt x="86" y="259"/>
                  <a:pt x="88" y="259"/>
                  <a:pt x="89" y="260"/>
                </a:cubicBezTo>
                <a:cubicBezTo>
                  <a:pt x="90" y="260"/>
                  <a:pt x="91" y="261"/>
                  <a:pt x="93" y="261"/>
                </a:cubicBezTo>
                <a:cubicBezTo>
                  <a:pt x="95" y="262"/>
                  <a:pt x="96" y="263"/>
                  <a:pt x="99" y="264"/>
                </a:cubicBezTo>
                <a:cubicBezTo>
                  <a:pt x="99" y="263"/>
                  <a:pt x="97" y="262"/>
                  <a:pt x="94" y="261"/>
                </a:cubicBezTo>
                <a:cubicBezTo>
                  <a:pt x="90" y="258"/>
                  <a:pt x="86" y="257"/>
                  <a:pt x="82" y="256"/>
                </a:cubicBezTo>
                <a:cubicBezTo>
                  <a:pt x="77" y="254"/>
                  <a:pt x="73" y="252"/>
                  <a:pt x="68" y="250"/>
                </a:cubicBezTo>
                <a:cubicBezTo>
                  <a:pt x="65" y="248"/>
                  <a:pt x="61" y="247"/>
                  <a:pt x="58" y="245"/>
                </a:cubicBezTo>
                <a:cubicBezTo>
                  <a:pt x="56" y="244"/>
                  <a:pt x="54" y="243"/>
                  <a:pt x="52" y="242"/>
                </a:cubicBezTo>
                <a:cubicBezTo>
                  <a:pt x="51" y="241"/>
                  <a:pt x="49" y="240"/>
                  <a:pt x="48" y="240"/>
                </a:cubicBezTo>
                <a:cubicBezTo>
                  <a:pt x="50" y="240"/>
                  <a:pt x="51" y="241"/>
                  <a:pt x="53" y="242"/>
                </a:cubicBezTo>
                <a:cubicBezTo>
                  <a:pt x="53" y="242"/>
                  <a:pt x="54" y="242"/>
                  <a:pt x="55" y="242"/>
                </a:cubicBezTo>
                <a:cubicBezTo>
                  <a:pt x="55" y="242"/>
                  <a:pt x="55" y="242"/>
                  <a:pt x="55" y="242"/>
                </a:cubicBezTo>
                <a:cubicBezTo>
                  <a:pt x="55" y="242"/>
                  <a:pt x="53" y="241"/>
                  <a:pt x="51" y="240"/>
                </a:cubicBezTo>
                <a:cubicBezTo>
                  <a:pt x="51" y="240"/>
                  <a:pt x="50" y="240"/>
                  <a:pt x="50" y="239"/>
                </a:cubicBezTo>
                <a:cubicBezTo>
                  <a:pt x="48" y="239"/>
                  <a:pt x="47" y="238"/>
                  <a:pt x="46" y="237"/>
                </a:cubicBezTo>
                <a:cubicBezTo>
                  <a:pt x="44" y="237"/>
                  <a:pt x="43" y="237"/>
                  <a:pt x="41" y="236"/>
                </a:cubicBezTo>
                <a:cubicBezTo>
                  <a:pt x="41" y="236"/>
                  <a:pt x="41" y="235"/>
                  <a:pt x="41" y="235"/>
                </a:cubicBezTo>
                <a:cubicBezTo>
                  <a:pt x="39" y="234"/>
                  <a:pt x="38" y="233"/>
                  <a:pt x="35" y="233"/>
                </a:cubicBezTo>
                <a:cubicBezTo>
                  <a:pt x="33" y="232"/>
                  <a:pt x="31" y="230"/>
                  <a:pt x="28" y="229"/>
                </a:cubicBezTo>
                <a:cubicBezTo>
                  <a:pt x="28" y="229"/>
                  <a:pt x="28" y="229"/>
                  <a:pt x="28" y="229"/>
                </a:cubicBezTo>
                <a:cubicBezTo>
                  <a:pt x="33" y="229"/>
                  <a:pt x="33" y="229"/>
                  <a:pt x="33" y="229"/>
                </a:cubicBezTo>
                <a:cubicBezTo>
                  <a:pt x="41" y="233"/>
                  <a:pt x="49" y="236"/>
                  <a:pt x="57" y="240"/>
                </a:cubicBezTo>
                <a:cubicBezTo>
                  <a:pt x="58" y="240"/>
                  <a:pt x="59" y="240"/>
                  <a:pt x="60" y="241"/>
                </a:cubicBezTo>
                <a:cubicBezTo>
                  <a:pt x="63" y="242"/>
                  <a:pt x="66" y="244"/>
                  <a:pt x="69" y="245"/>
                </a:cubicBezTo>
                <a:cubicBezTo>
                  <a:pt x="70" y="246"/>
                  <a:pt x="71" y="246"/>
                  <a:pt x="71" y="246"/>
                </a:cubicBezTo>
                <a:cubicBezTo>
                  <a:pt x="72" y="246"/>
                  <a:pt x="73" y="246"/>
                  <a:pt x="74" y="246"/>
                </a:cubicBezTo>
                <a:cubicBezTo>
                  <a:pt x="87" y="252"/>
                  <a:pt x="98" y="259"/>
                  <a:pt x="112" y="265"/>
                </a:cubicBezTo>
                <a:cubicBezTo>
                  <a:pt x="112" y="266"/>
                  <a:pt x="114" y="267"/>
                  <a:pt x="116" y="268"/>
                </a:cubicBezTo>
                <a:cubicBezTo>
                  <a:pt x="117" y="268"/>
                  <a:pt x="117" y="269"/>
                  <a:pt x="121" y="269"/>
                </a:cubicBezTo>
                <a:cubicBezTo>
                  <a:pt x="122" y="269"/>
                  <a:pt x="124" y="270"/>
                  <a:pt x="125" y="271"/>
                </a:cubicBezTo>
                <a:cubicBezTo>
                  <a:pt x="130" y="273"/>
                  <a:pt x="133" y="275"/>
                  <a:pt x="139" y="277"/>
                </a:cubicBezTo>
                <a:cubicBezTo>
                  <a:pt x="137" y="276"/>
                  <a:pt x="133" y="274"/>
                  <a:pt x="133" y="273"/>
                </a:cubicBezTo>
                <a:cubicBezTo>
                  <a:pt x="143" y="277"/>
                  <a:pt x="152" y="281"/>
                  <a:pt x="160" y="286"/>
                </a:cubicBezTo>
                <a:cubicBezTo>
                  <a:pt x="162" y="287"/>
                  <a:pt x="164" y="288"/>
                  <a:pt x="168" y="289"/>
                </a:cubicBezTo>
                <a:cubicBezTo>
                  <a:pt x="168" y="289"/>
                  <a:pt x="169" y="290"/>
                  <a:pt x="169" y="290"/>
                </a:cubicBezTo>
                <a:cubicBezTo>
                  <a:pt x="171" y="291"/>
                  <a:pt x="176" y="293"/>
                  <a:pt x="178" y="295"/>
                </a:cubicBezTo>
                <a:cubicBezTo>
                  <a:pt x="179" y="295"/>
                  <a:pt x="179" y="295"/>
                  <a:pt x="179" y="295"/>
                </a:cubicBezTo>
                <a:cubicBezTo>
                  <a:pt x="179" y="295"/>
                  <a:pt x="179" y="295"/>
                  <a:pt x="179" y="295"/>
                </a:cubicBezTo>
                <a:cubicBezTo>
                  <a:pt x="179" y="295"/>
                  <a:pt x="179" y="295"/>
                  <a:pt x="178" y="295"/>
                </a:cubicBezTo>
                <a:cubicBezTo>
                  <a:pt x="181" y="297"/>
                  <a:pt x="186" y="299"/>
                  <a:pt x="190" y="301"/>
                </a:cubicBezTo>
                <a:cubicBezTo>
                  <a:pt x="195" y="303"/>
                  <a:pt x="200" y="306"/>
                  <a:pt x="202" y="308"/>
                </a:cubicBezTo>
                <a:cubicBezTo>
                  <a:pt x="203" y="309"/>
                  <a:pt x="204" y="309"/>
                  <a:pt x="204" y="309"/>
                </a:cubicBezTo>
                <a:cubicBezTo>
                  <a:pt x="208" y="311"/>
                  <a:pt x="214" y="314"/>
                  <a:pt x="218" y="316"/>
                </a:cubicBezTo>
                <a:cubicBezTo>
                  <a:pt x="219" y="317"/>
                  <a:pt x="221" y="318"/>
                  <a:pt x="224" y="318"/>
                </a:cubicBezTo>
                <a:cubicBezTo>
                  <a:pt x="225" y="318"/>
                  <a:pt x="226" y="319"/>
                  <a:pt x="228" y="320"/>
                </a:cubicBezTo>
                <a:cubicBezTo>
                  <a:pt x="228" y="320"/>
                  <a:pt x="229" y="320"/>
                  <a:pt x="229" y="320"/>
                </a:cubicBezTo>
                <a:cubicBezTo>
                  <a:pt x="229" y="320"/>
                  <a:pt x="229" y="320"/>
                  <a:pt x="229" y="320"/>
                </a:cubicBezTo>
                <a:cubicBezTo>
                  <a:pt x="226" y="317"/>
                  <a:pt x="221" y="315"/>
                  <a:pt x="216" y="313"/>
                </a:cubicBezTo>
                <a:cubicBezTo>
                  <a:pt x="214" y="312"/>
                  <a:pt x="211" y="311"/>
                  <a:pt x="211" y="310"/>
                </a:cubicBezTo>
                <a:cubicBezTo>
                  <a:pt x="204" y="309"/>
                  <a:pt x="209" y="308"/>
                  <a:pt x="204" y="306"/>
                </a:cubicBezTo>
                <a:cubicBezTo>
                  <a:pt x="204" y="306"/>
                  <a:pt x="204" y="306"/>
                  <a:pt x="204" y="306"/>
                </a:cubicBezTo>
                <a:cubicBezTo>
                  <a:pt x="203" y="305"/>
                  <a:pt x="203" y="304"/>
                  <a:pt x="200" y="303"/>
                </a:cubicBezTo>
                <a:cubicBezTo>
                  <a:pt x="197" y="302"/>
                  <a:pt x="193" y="300"/>
                  <a:pt x="191" y="299"/>
                </a:cubicBezTo>
                <a:cubicBezTo>
                  <a:pt x="189" y="297"/>
                  <a:pt x="188" y="298"/>
                  <a:pt x="186" y="298"/>
                </a:cubicBezTo>
                <a:cubicBezTo>
                  <a:pt x="186" y="297"/>
                  <a:pt x="188" y="297"/>
                  <a:pt x="185" y="296"/>
                </a:cubicBezTo>
                <a:cubicBezTo>
                  <a:pt x="185" y="295"/>
                  <a:pt x="181" y="294"/>
                  <a:pt x="181" y="293"/>
                </a:cubicBezTo>
                <a:cubicBezTo>
                  <a:pt x="181" y="293"/>
                  <a:pt x="182" y="293"/>
                  <a:pt x="182" y="293"/>
                </a:cubicBezTo>
                <a:cubicBezTo>
                  <a:pt x="184" y="293"/>
                  <a:pt x="183" y="293"/>
                  <a:pt x="183" y="292"/>
                </a:cubicBezTo>
                <a:cubicBezTo>
                  <a:pt x="187" y="293"/>
                  <a:pt x="190" y="295"/>
                  <a:pt x="190" y="295"/>
                </a:cubicBezTo>
                <a:cubicBezTo>
                  <a:pt x="190" y="297"/>
                  <a:pt x="192" y="297"/>
                  <a:pt x="196" y="298"/>
                </a:cubicBezTo>
                <a:cubicBezTo>
                  <a:pt x="198" y="299"/>
                  <a:pt x="200" y="300"/>
                  <a:pt x="201" y="301"/>
                </a:cubicBezTo>
                <a:cubicBezTo>
                  <a:pt x="202" y="301"/>
                  <a:pt x="204" y="302"/>
                  <a:pt x="206" y="302"/>
                </a:cubicBezTo>
                <a:cubicBezTo>
                  <a:pt x="206" y="303"/>
                  <a:pt x="206" y="303"/>
                  <a:pt x="207" y="303"/>
                </a:cubicBezTo>
                <a:cubicBezTo>
                  <a:pt x="210" y="304"/>
                  <a:pt x="214" y="306"/>
                  <a:pt x="218" y="308"/>
                </a:cubicBezTo>
                <a:cubicBezTo>
                  <a:pt x="218" y="308"/>
                  <a:pt x="218" y="308"/>
                  <a:pt x="218" y="308"/>
                </a:cubicBezTo>
                <a:cubicBezTo>
                  <a:pt x="218" y="308"/>
                  <a:pt x="218" y="308"/>
                  <a:pt x="218" y="308"/>
                </a:cubicBezTo>
                <a:cubicBezTo>
                  <a:pt x="218" y="308"/>
                  <a:pt x="218" y="308"/>
                  <a:pt x="218" y="308"/>
                </a:cubicBezTo>
                <a:cubicBezTo>
                  <a:pt x="220" y="309"/>
                  <a:pt x="223" y="310"/>
                  <a:pt x="225" y="311"/>
                </a:cubicBezTo>
                <a:cubicBezTo>
                  <a:pt x="229" y="312"/>
                  <a:pt x="232" y="314"/>
                  <a:pt x="236" y="316"/>
                </a:cubicBezTo>
                <a:cubicBezTo>
                  <a:pt x="235" y="314"/>
                  <a:pt x="225" y="311"/>
                  <a:pt x="227" y="310"/>
                </a:cubicBezTo>
                <a:cubicBezTo>
                  <a:pt x="228" y="310"/>
                  <a:pt x="228" y="309"/>
                  <a:pt x="228" y="309"/>
                </a:cubicBezTo>
                <a:cubicBezTo>
                  <a:pt x="228" y="309"/>
                  <a:pt x="228" y="308"/>
                  <a:pt x="227" y="308"/>
                </a:cubicBezTo>
                <a:cubicBezTo>
                  <a:pt x="225" y="308"/>
                  <a:pt x="223" y="307"/>
                  <a:pt x="220" y="306"/>
                </a:cubicBezTo>
                <a:cubicBezTo>
                  <a:pt x="220" y="306"/>
                  <a:pt x="219" y="305"/>
                  <a:pt x="218" y="305"/>
                </a:cubicBezTo>
                <a:cubicBezTo>
                  <a:pt x="217" y="305"/>
                  <a:pt x="216" y="304"/>
                  <a:pt x="216" y="304"/>
                </a:cubicBezTo>
                <a:cubicBezTo>
                  <a:pt x="210" y="301"/>
                  <a:pt x="206" y="298"/>
                  <a:pt x="202" y="296"/>
                </a:cubicBezTo>
                <a:cubicBezTo>
                  <a:pt x="204" y="296"/>
                  <a:pt x="206" y="297"/>
                  <a:pt x="208" y="298"/>
                </a:cubicBezTo>
                <a:cubicBezTo>
                  <a:pt x="208" y="297"/>
                  <a:pt x="204" y="296"/>
                  <a:pt x="203" y="295"/>
                </a:cubicBezTo>
                <a:cubicBezTo>
                  <a:pt x="203" y="295"/>
                  <a:pt x="203" y="295"/>
                  <a:pt x="204" y="295"/>
                </a:cubicBezTo>
                <a:cubicBezTo>
                  <a:pt x="204" y="295"/>
                  <a:pt x="204" y="295"/>
                  <a:pt x="204" y="295"/>
                </a:cubicBezTo>
                <a:cubicBezTo>
                  <a:pt x="204" y="295"/>
                  <a:pt x="204" y="294"/>
                  <a:pt x="205" y="295"/>
                </a:cubicBezTo>
                <a:cubicBezTo>
                  <a:pt x="208" y="296"/>
                  <a:pt x="209" y="296"/>
                  <a:pt x="210" y="296"/>
                </a:cubicBezTo>
                <a:cubicBezTo>
                  <a:pt x="211" y="295"/>
                  <a:pt x="209" y="295"/>
                  <a:pt x="208" y="294"/>
                </a:cubicBezTo>
                <a:cubicBezTo>
                  <a:pt x="205" y="293"/>
                  <a:pt x="202" y="292"/>
                  <a:pt x="201" y="291"/>
                </a:cubicBezTo>
                <a:cubicBezTo>
                  <a:pt x="199" y="289"/>
                  <a:pt x="197" y="289"/>
                  <a:pt x="195" y="289"/>
                </a:cubicBezTo>
                <a:cubicBezTo>
                  <a:pt x="193" y="288"/>
                  <a:pt x="191" y="287"/>
                  <a:pt x="187" y="285"/>
                </a:cubicBezTo>
                <a:cubicBezTo>
                  <a:pt x="189" y="287"/>
                  <a:pt x="191" y="288"/>
                  <a:pt x="195" y="289"/>
                </a:cubicBezTo>
                <a:cubicBezTo>
                  <a:pt x="197" y="290"/>
                  <a:pt x="199" y="291"/>
                  <a:pt x="201" y="292"/>
                </a:cubicBezTo>
                <a:cubicBezTo>
                  <a:pt x="203" y="293"/>
                  <a:pt x="203" y="294"/>
                  <a:pt x="201" y="294"/>
                </a:cubicBezTo>
                <a:cubicBezTo>
                  <a:pt x="199" y="293"/>
                  <a:pt x="196" y="291"/>
                  <a:pt x="195" y="293"/>
                </a:cubicBezTo>
                <a:cubicBezTo>
                  <a:pt x="195" y="292"/>
                  <a:pt x="194" y="292"/>
                  <a:pt x="193" y="292"/>
                </a:cubicBezTo>
                <a:cubicBezTo>
                  <a:pt x="193" y="291"/>
                  <a:pt x="191" y="290"/>
                  <a:pt x="189" y="290"/>
                </a:cubicBezTo>
                <a:cubicBezTo>
                  <a:pt x="184" y="287"/>
                  <a:pt x="178" y="284"/>
                  <a:pt x="172" y="281"/>
                </a:cubicBezTo>
                <a:cubicBezTo>
                  <a:pt x="169" y="279"/>
                  <a:pt x="167" y="277"/>
                  <a:pt x="162" y="275"/>
                </a:cubicBezTo>
                <a:cubicBezTo>
                  <a:pt x="160" y="273"/>
                  <a:pt x="154" y="271"/>
                  <a:pt x="152" y="269"/>
                </a:cubicBezTo>
                <a:cubicBezTo>
                  <a:pt x="151" y="269"/>
                  <a:pt x="149" y="268"/>
                  <a:pt x="148" y="267"/>
                </a:cubicBezTo>
                <a:cubicBezTo>
                  <a:pt x="147" y="266"/>
                  <a:pt x="146" y="266"/>
                  <a:pt x="146" y="265"/>
                </a:cubicBezTo>
                <a:cubicBezTo>
                  <a:pt x="145" y="265"/>
                  <a:pt x="145" y="264"/>
                  <a:pt x="144" y="264"/>
                </a:cubicBezTo>
                <a:cubicBezTo>
                  <a:pt x="146" y="265"/>
                  <a:pt x="148" y="266"/>
                  <a:pt x="150" y="267"/>
                </a:cubicBezTo>
                <a:cubicBezTo>
                  <a:pt x="152" y="267"/>
                  <a:pt x="152" y="268"/>
                  <a:pt x="154" y="268"/>
                </a:cubicBezTo>
                <a:cubicBezTo>
                  <a:pt x="155" y="269"/>
                  <a:pt x="157" y="269"/>
                  <a:pt x="158" y="270"/>
                </a:cubicBezTo>
                <a:cubicBezTo>
                  <a:pt x="158" y="269"/>
                  <a:pt x="158" y="269"/>
                  <a:pt x="159" y="269"/>
                </a:cubicBezTo>
                <a:cubicBezTo>
                  <a:pt x="162" y="270"/>
                  <a:pt x="164" y="272"/>
                  <a:pt x="168" y="273"/>
                </a:cubicBezTo>
                <a:cubicBezTo>
                  <a:pt x="170" y="274"/>
                  <a:pt x="172" y="275"/>
                  <a:pt x="173" y="276"/>
                </a:cubicBezTo>
                <a:cubicBezTo>
                  <a:pt x="173" y="276"/>
                  <a:pt x="172" y="276"/>
                  <a:pt x="173" y="277"/>
                </a:cubicBezTo>
                <a:cubicBezTo>
                  <a:pt x="175" y="277"/>
                  <a:pt x="175" y="277"/>
                  <a:pt x="176" y="277"/>
                </a:cubicBezTo>
                <a:cubicBezTo>
                  <a:pt x="177" y="277"/>
                  <a:pt x="178" y="278"/>
                  <a:pt x="180" y="279"/>
                </a:cubicBezTo>
                <a:cubicBezTo>
                  <a:pt x="180" y="279"/>
                  <a:pt x="180" y="279"/>
                  <a:pt x="180" y="279"/>
                </a:cubicBezTo>
                <a:cubicBezTo>
                  <a:pt x="186" y="283"/>
                  <a:pt x="196" y="287"/>
                  <a:pt x="204" y="291"/>
                </a:cubicBezTo>
                <a:cubicBezTo>
                  <a:pt x="208" y="293"/>
                  <a:pt x="212" y="296"/>
                  <a:pt x="216" y="298"/>
                </a:cubicBezTo>
                <a:cubicBezTo>
                  <a:pt x="218" y="299"/>
                  <a:pt x="221" y="301"/>
                  <a:pt x="224" y="302"/>
                </a:cubicBezTo>
                <a:cubicBezTo>
                  <a:pt x="225" y="303"/>
                  <a:pt x="225" y="304"/>
                  <a:pt x="228" y="304"/>
                </a:cubicBezTo>
                <a:cubicBezTo>
                  <a:pt x="233" y="305"/>
                  <a:pt x="230" y="303"/>
                  <a:pt x="230" y="303"/>
                </a:cubicBezTo>
                <a:cubicBezTo>
                  <a:pt x="231" y="303"/>
                  <a:pt x="232" y="304"/>
                  <a:pt x="234" y="304"/>
                </a:cubicBezTo>
                <a:cubicBezTo>
                  <a:pt x="232" y="303"/>
                  <a:pt x="229" y="301"/>
                  <a:pt x="226" y="299"/>
                </a:cubicBezTo>
                <a:cubicBezTo>
                  <a:pt x="227" y="299"/>
                  <a:pt x="228" y="299"/>
                  <a:pt x="226" y="298"/>
                </a:cubicBezTo>
                <a:cubicBezTo>
                  <a:pt x="223" y="297"/>
                  <a:pt x="221" y="296"/>
                  <a:pt x="217" y="294"/>
                </a:cubicBezTo>
                <a:cubicBezTo>
                  <a:pt x="217" y="294"/>
                  <a:pt x="217" y="294"/>
                  <a:pt x="217" y="294"/>
                </a:cubicBezTo>
                <a:cubicBezTo>
                  <a:pt x="217" y="294"/>
                  <a:pt x="217" y="294"/>
                  <a:pt x="217" y="294"/>
                </a:cubicBezTo>
                <a:cubicBezTo>
                  <a:pt x="217" y="294"/>
                  <a:pt x="217" y="294"/>
                  <a:pt x="217" y="294"/>
                </a:cubicBezTo>
                <a:cubicBezTo>
                  <a:pt x="217" y="294"/>
                  <a:pt x="220" y="294"/>
                  <a:pt x="215" y="293"/>
                </a:cubicBezTo>
                <a:cubicBezTo>
                  <a:pt x="214" y="292"/>
                  <a:pt x="212" y="291"/>
                  <a:pt x="214" y="291"/>
                </a:cubicBezTo>
                <a:cubicBezTo>
                  <a:pt x="214" y="291"/>
                  <a:pt x="214" y="291"/>
                  <a:pt x="214" y="291"/>
                </a:cubicBezTo>
                <a:cubicBezTo>
                  <a:pt x="214" y="291"/>
                  <a:pt x="214" y="291"/>
                  <a:pt x="214" y="291"/>
                </a:cubicBezTo>
                <a:cubicBezTo>
                  <a:pt x="214" y="291"/>
                  <a:pt x="214" y="291"/>
                  <a:pt x="214" y="291"/>
                </a:cubicBezTo>
                <a:cubicBezTo>
                  <a:pt x="219" y="293"/>
                  <a:pt x="223" y="296"/>
                  <a:pt x="230" y="298"/>
                </a:cubicBezTo>
                <a:cubicBezTo>
                  <a:pt x="231" y="299"/>
                  <a:pt x="232" y="299"/>
                  <a:pt x="233" y="300"/>
                </a:cubicBezTo>
                <a:cubicBezTo>
                  <a:pt x="236" y="300"/>
                  <a:pt x="232" y="299"/>
                  <a:pt x="232" y="299"/>
                </a:cubicBezTo>
                <a:cubicBezTo>
                  <a:pt x="233" y="299"/>
                  <a:pt x="234" y="298"/>
                  <a:pt x="235" y="298"/>
                </a:cubicBezTo>
                <a:cubicBezTo>
                  <a:pt x="239" y="300"/>
                  <a:pt x="241" y="301"/>
                  <a:pt x="244" y="303"/>
                </a:cubicBezTo>
                <a:cubicBezTo>
                  <a:pt x="246" y="304"/>
                  <a:pt x="248" y="305"/>
                  <a:pt x="250" y="305"/>
                </a:cubicBezTo>
                <a:cubicBezTo>
                  <a:pt x="253" y="306"/>
                  <a:pt x="247" y="304"/>
                  <a:pt x="246" y="303"/>
                </a:cubicBezTo>
                <a:cubicBezTo>
                  <a:pt x="246" y="303"/>
                  <a:pt x="246" y="303"/>
                  <a:pt x="246" y="302"/>
                </a:cubicBezTo>
                <a:cubicBezTo>
                  <a:pt x="246" y="302"/>
                  <a:pt x="246" y="302"/>
                  <a:pt x="246" y="302"/>
                </a:cubicBezTo>
                <a:cubicBezTo>
                  <a:pt x="247" y="302"/>
                  <a:pt x="247" y="302"/>
                  <a:pt x="248" y="302"/>
                </a:cubicBezTo>
                <a:cubicBezTo>
                  <a:pt x="245" y="301"/>
                  <a:pt x="240" y="299"/>
                  <a:pt x="238" y="298"/>
                </a:cubicBezTo>
                <a:cubicBezTo>
                  <a:pt x="237" y="297"/>
                  <a:pt x="237" y="297"/>
                  <a:pt x="236" y="296"/>
                </a:cubicBezTo>
                <a:cubicBezTo>
                  <a:pt x="236" y="296"/>
                  <a:pt x="237" y="296"/>
                  <a:pt x="238" y="296"/>
                </a:cubicBezTo>
                <a:cubicBezTo>
                  <a:pt x="238" y="296"/>
                  <a:pt x="238" y="296"/>
                  <a:pt x="237" y="295"/>
                </a:cubicBezTo>
                <a:cubicBezTo>
                  <a:pt x="231" y="292"/>
                  <a:pt x="231" y="292"/>
                  <a:pt x="237" y="292"/>
                </a:cubicBezTo>
                <a:cubicBezTo>
                  <a:pt x="239" y="292"/>
                  <a:pt x="239" y="293"/>
                  <a:pt x="242" y="293"/>
                </a:cubicBezTo>
                <a:cubicBezTo>
                  <a:pt x="244" y="293"/>
                  <a:pt x="241" y="292"/>
                  <a:pt x="240" y="292"/>
                </a:cubicBezTo>
                <a:cubicBezTo>
                  <a:pt x="239" y="291"/>
                  <a:pt x="239" y="290"/>
                  <a:pt x="241" y="291"/>
                </a:cubicBezTo>
                <a:cubicBezTo>
                  <a:pt x="247" y="293"/>
                  <a:pt x="253" y="294"/>
                  <a:pt x="258" y="297"/>
                </a:cubicBezTo>
                <a:cubicBezTo>
                  <a:pt x="258" y="297"/>
                  <a:pt x="259" y="297"/>
                  <a:pt x="258" y="297"/>
                </a:cubicBezTo>
                <a:cubicBezTo>
                  <a:pt x="258" y="297"/>
                  <a:pt x="256" y="296"/>
                  <a:pt x="255" y="297"/>
                </a:cubicBezTo>
                <a:cubicBezTo>
                  <a:pt x="260" y="300"/>
                  <a:pt x="270" y="302"/>
                  <a:pt x="275" y="305"/>
                </a:cubicBezTo>
                <a:cubicBezTo>
                  <a:pt x="277" y="307"/>
                  <a:pt x="280" y="308"/>
                  <a:pt x="284" y="310"/>
                </a:cubicBezTo>
                <a:cubicBezTo>
                  <a:pt x="285" y="311"/>
                  <a:pt x="286" y="311"/>
                  <a:pt x="288" y="311"/>
                </a:cubicBezTo>
                <a:cubicBezTo>
                  <a:pt x="290" y="311"/>
                  <a:pt x="289" y="310"/>
                  <a:pt x="287" y="310"/>
                </a:cubicBezTo>
                <a:cubicBezTo>
                  <a:pt x="283" y="308"/>
                  <a:pt x="287" y="309"/>
                  <a:pt x="287" y="308"/>
                </a:cubicBezTo>
                <a:cubicBezTo>
                  <a:pt x="288" y="308"/>
                  <a:pt x="289" y="308"/>
                  <a:pt x="289" y="309"/>
                </a:cubicBezTo>
                <a:cubicBezTo>
                  <a:pt x="287" y="308"/>
                  <a:pt x="287" y="306"/>
                  <a:pt x="282" y="306"/>
                </a:cubicBezTo>
                <a:cubicBezTo>
                  <a:pt x="281" y="306"/>
                  <a:pt x="283" y="307"/>
                  <a:pt x="283" y="307"/>
                </a:cubicBezTo>
                <a:cubicBezTo>
                  <a:pt x="280" y="307"/>
                  <a:pt x="280" y="306"/>
                  <a:pt x="278" y="305"/>
                </a:cubicBezTo>
                <a:cubicBezTo>
                  <a:pt x="273" y="303"/>
                  <a:pt x="273" y="302"/>
                  <a:pt x="268" y="300"/>
                </a:cubicBezTo>
                <a:cubicBezTo>
                  <a:pt x="266" y="299"/>
                  <a:pt x="264" y="298"/>
                  <a:pt x="262" y="297"/>
                </a:cubicBezTo>
                <a:cubicBezTo>
                  <a:pt x="262" y="296"/>
                  <a:pt x="263" y="296"/>
                  <a:pt x="262" y="295"/>
                </a:cubicBezTo>
                <a:cubicBezTo>
                  <a:pt x="260" y="294"/>
                  <a:pt x="258" y="293"/>
                  <a:pt x="256" y="292"/>
                </a:cubicBezTo>
                <a:cubicBezTo>
                  <a:pt x="256" y="292"/>
                  <a:pt x="255" y="292"/>
                  <a:pt x="255" y="292"/>
                </a:cubicBezTo>
                <a:cubicBezTo>
                  <a:pt x="257" y="293"/>
                  <a:pt x="259" y="294"/>
                  <a:pt x="261" y="295"/>
                </a:cubicBezTo>
                <a:cubicBezTo>
                  <a:pt x="256" y="294"/>
                  <a:pt x="255" y="293"/>
                  <a:pt x="252" y="292"/>
                </a:cubicBezTo>
                <a:cubicBezTo>
                  <a:pt x="251" y="290"/>
                  <a:pt x="245" y="288"/>
                  <a:pt x="242" y="287"/>
                </a:cubicBezTo>
                <a:cubicBezTo>
                  <a:pt x="242" y="286"/>
                  <a:pt x="241" y="286"/>
                  <a:pt x="240" y="286"/>
                </a:cubicBezTo>
                <a:cubicBezTo>
                  <a:pt x="240" y="286"/>
                  <a:pt x="240" y="286"/>
                  <a:pt x="240" y="286"/>
                </a:cubicBezTo>
                <a:cubicBezTo>
                  <a:pt x="240" y="286"/>
                  <a:pt x="240" y="286"/>
                  <a:pt x="240" y="286"/>
                </a:cubicBezTo>
                <a:cubicBezTo>
                  <a:pt x="240" y="286"/>
                  <a:pt x="240" y="286"/>
                  <a:pt x="240" y="286"/>
                </a:cubicBezTo>
                <a:cubicBezTo>
                  <a:pt x="236" y="285"/>
                  <a:pt x="234" y="283"/>
                  <a:pt x="229" y="281"/>
                </a:cubicBezTo>
                <a:cubicBezTo>
                  <a:pt x="229" y="281"/>
                  <a:pt x="229" y="281"/>
                  <a:pt x="229" y="281"/>
                </a:cubicBezTo>
                <a:cubicBezTo>
                  <a:pt x="229" y="281"/>
                  <a:pt x="229" y="281"/>
                  <a:pt x="229" y="281"/>
                </a:cubicBezTo>
                <a:cubicBezTo>
                  <a:pt x="228" y="280"/>
                  <a:pt x="226" y="279"/>
                  <a:pt x="224" y="279"/>
                </a:cubicBezTo>
                <a:cubicBezTo>
                  <a:pt x="223" y="277"/>
                  <a:pt x="220" y="276"/>
                  <a:pt x="217" y="275"/>
                </a:cubicBezTo>
                <a:cubicBezTo>
                  <a:pt x="215" y="274"/>
                  <a:pt x="214" y="273"/>
                  <a:pt x="212" y="273"/>
                </a:cubicBezTo>
                <a:cubicBezTo>
                  <a:pt x="212" y="272"/>
                  <a:pt x="212" y="272"/>
                  <a:pt x="212" y="272"/>
                </a:cubicBezTo>
                <a:cubicBezTo>
                  <a:pt x="210" y="271"/>
                  <a:pt x="207" y="270"/>
                  <a:pt x="208" y="269"/>
                </a:cubicBezTo>
                <a:cubicBezTo>
                  <a:pt x="214" y="271"/>
                  <a:pt x="218" y="274"/>
                  <a:pt x="225" y="276"/>
                </a:cubicBezTo>
                <a:cubicBezTo>
                  <a:pt x="236" y="282"/>
                  <a:pt x="246" y="287"/>
                  <a:pt x="257" y="292"/>
                </a:cubicBezTo>
                <a:cubicBezTo>
                  <a:pt x="258" y="292"/>
                  <a:pt x="260" y="293"/>
                  <a:pt x="261" y="293"/>
                </a:cubicBezTo>
                <a:cubicBezTo>
                  <a:pt x="262" y="294"/>
                  <a:pt x="262" y="294"/>
                  <a:pt x="263" y="294"/>
                </a:cubicBezTo>
                <a:cubicBezTo>
                  <a:pt x="269" y="297"/>
                  <a:pt x="274" y="300"/>
                  <a:pt x="280" y="302"/>
                </a:cubicBezTo>
                <a:cubicBezTo>
                  <a:pt x="286" y="305"/>
                  <a:pt x="293" y="308"/>
                  <a:pt x="297" y="311"/>
                </a:cubicBezTo>
                <a:cubicBezTo>
                  <a:pt x="298" y="312"/>
                  <a:pt x="301" y="313"/>
                  <a:pt x="303" y="315"/>
                </a:cubicBezTo>
                <a:cubicBezTo>
                  <a:pt x="302" y="314"/>
                  <a:pt x="301" y="314"/>
                  <a:pt x="300" y="314"/>
                </a:cubicBezTo>
                <a:cubicBezTo>
                  <a:pt x="301" y="315"/>
                  <a:pt x="302" y="315"/>
                  <a:pt x="304" y="316"/>
                </a:cubicBezTo>
                <a:cubicBezTo>
                  <a:pt x="305" y="316"/>
                  <a:pt x="304" y="315"/>
                  <a:pt x="304" y="315"/>
                </a:cubicBezTo>
                <a:cubicBezTo>
                  <a:pt x="305" y="315"/>
                  <a:pt x="306" y="316"/>
                  <a:pt x="309" y="316"/>
                </a:cubicBezTo>
                <a:cubicBezTo>
                  <a:pt x="304" y="314"/>
                  <a:pt x="303" y="313"/>
                  <a:pt x="299" y="311"/>
                </a:cubicBezTo>
                <a:cubicBezTo>
                  <a:pt x="297" y="310"/>
                  <a:pt x="296" y="309"/>
                  <a:pt x="294" y="308"/>
                </a:cubicBezTo>
                <a:cubicBezTo>
                  <a:pt x="290" y="306"/>
                  <a:pt x="284" y="303"/>
                  <a:pt x="280" y="300"/>
                </a:cubicBezTo>
                <a:cubicBezTo>
                  <a:pt x="281" y="300"/>
                  <a:pt x="280" y="300"/>
                  <a:pt x="280" y="299"/>
                </a:cubicBezTo>
                <a:cubicBezTo>
                  <a:pt x="279" y="299"/>
                  <a:pt x="279" y="298"/>
                  <a:pt x="280" y="298"/>
                </a:cubicBezTo>
                <a:cubicBezTo>
                  <a:pt x="282" y="298"/>
                  <a:pt x="284" y="299"/>
                  <a:pt x="285" y="300"/>
                </a:cubicBezTo>
                <a:cubicBezTo>
                  <a:pt x="288" y="301"/>
                  <a:pt x="292" y="302"/>
                  <a:pt x="296" y="303"/>
                </a:cubicBezTo>
                <a:cubicBezTo>
                  <a:pt x="300" y="305"/>
                  <a:pt x="302" y="304"/>
                  <a:pt x="304" y="304"/>
                </a:cubicBezTo>
                <a:cubicBezTo>
                  <a:pt x="304" y="304"/>
                  <a:pt x="306" y="304"/>
                  <a:pt x="307" y="304"/>
                </a:cubicBezTo>
                <a:cubicBezTo>
                  <a:pt x="308" y="305"/>
                  <a:pt x="308" y="305"/>
                  <a:pt x="306" y="305"/>
                </a:cubicBezTo>
                <a:cubicBezTo>
                  <a:pt x="303" y="305"/>
                  <a:pt x="304" y="306"/>
                  <a:pt x="302" y="306"/>
                </a:cubicBezTo>
                <a:cubicBezTo>
                  <a:pt x="306" y="307"/>
                  <a:pt x="310" y="308"/>
                  <a:pt x="314" y="310"/>
                </a:cubicBezTo>
                <a:cubicBezTo>
                  <a:pt x="313" y="309"/>
                  <a:pt x="312" y="308"/>
                  <a:pt x="312" y="307"/>
                </a:cubicBezTo>
                <a:cubicBezTo>
                  <a:pt x="314" y="308"/>
                  <a:pt x="319" y="309"/>
                  <a:pt x="318" y="307"/>
                </a:cubicBezTo>
                <a:cubicBezTo>
                  <a:pt x="317" y="305"/>
                  <a:pt x="317" y="305"/>
                  <a:pt x="321" y="305"/>
                </a:cubicBezTo>
                <a:cubicBezTo>
                  <a:pt x="317" y="304"/>
                  <a:pt x="314" y="302"/>
                  <a:pt x="310" y="302"/>
                </a:cubicBezTo>
                <a:cubicBezTo>
                  <a:pt x="310" y="302"/>
                  <a:pt x="309" y="302"/>
                  <a:pt x="309" y="302"/>
                </a:cubicBezTo>
                <a:cubicBezTo>
                  <a:pt x="309" y="301"/>
                  <a:pt x="309" y="301"/>
                  <a:pt x="310" y="301"/>
                </a:cubicBezTo>
                <a:cubicBezTo>
                  <a:pt x="312" y="301"/>
                  <a:pt x="310" y="300"/>
                  <a:pt x="309" y="300"/>
                </a:cubicBezTo>
                <a:cubicBezTo>
                  <a:pt x="308" y="300"/>
                  <a:pt x="308" y="300"/>
                  <a:pt x="308" y="299"/>
                </a:cubicBezTo>
                <a:cubicBezTo>
                  <a:pt x="308" y="299"/>
                  <a:pt x="308" y="299"/>
                  <a:pt x="306" y="298"/>
                </a:cubicBezTo>
                <a:cubicBezTo>
                  <a:pt x="304" y="297"/>
                  <a:pt x="304" y="297"/>
                  <a:pt x="306" y="297"/>
                </a:cubicBezTo>
                <a:cubicBezTo>
                  <a:pt x="307" y="297"/>
                  <a:pt x="304" y="296"/>
                  <a:pt x="305" y="295"/>
                </a:cubicBezTo>
                <a:cubicBezTo>
                  <a:pt x="306" y="296"/>
                  <a:pt x="307" y="297"/>
                  <a:pt x="308" y="297"/>
                </a:cubicBezTo>
                <a:cubicBezTo>
                  <a:pt x="310" y="299"/>
                  <a:pt x="314" y="300"/>
                  <a:pt x="317" y="302"/>
                </a:cubicBezTo>
                <a:cubicBezTo>
                  <a:pt x="318" y="303"/>
                  <a:pt x="320" y="304"/>
                  <a:pt x="322" y="305"/>
                </a:cubicBezTo>
                <a:cubicBezTo>
                  <a:pt x="323" y="305"/>
                  <a:pt x="324" y="306"/>
                  <a:pt x="325" y="306"/>
                </a:cubicBezTo>
                <a:cubicBezTo>
                  <a:pt x="326" y="306"/>
                  <a:pt x="327" y="307"/>
                  <a:pt x="327" y="307"/>
                </a:cubicBezTo>
                <a:cubicBezTo>
                  <a:pt x="327" y="307"/>
                  <a:pt x="328" y="308"/>
                  <a:pt x="329" y="308"/>
                </a:cubicBezTo>
                <a:cubicBezTo>
                  <a:pt x="330" y="308"/>
                  <a:pt x="331" y="309"/>
                  <a:pt x="332" y="309"/>
                </a:cubicBezTo>
                <a:cubicBezTo>
                  <a:pt x="332" y="308"/>
                  <a:pt x="331" y="308"/>
                  <a:pt x="330" y="308"/>
                </a:cubicBezTo>
                <a:cubicBezTo>
                  <a:pt x="329" y="307"/>
                  <a:pt x="328" y="306"/>
                  <a:pt x="326" y="306"/>
                </a:cubicBezTo>
                <a:cubicBezTo>
                  <a:pt x="321" y="303"/>
                  <a:pt x="317" y="300"/>
                  <a:pt x="309" y="297"/>
                </a:cubicBezTo>
                <a:cubicBezTo>
                  <a:pt x="305" y="294"/>
                  <a:pt x="298" y="291"/>
                  <a:pt x="292" y="288"/>
                </a:cubicBezTo>
                <a:cubicBezTo>
                  <a:pt x="289" y="287"/>
                  <a:pt x="287" y="285"/>
                  <a:pt x="284" y="284"/>
                </a:cubicBezTo>
                <a:cubicBezTo>
                  <a:pt x="283" y="283"/>
                  <a:pt x="279" y="281"/>
                  <a:pt x="276" y="280"/>
                </a:cubicBezTo>
                <a:cubicBezTo>
                  <a:pt x="280" y="281"/>
                  <a:pt x="284" y="280"/>
                  <a:pt x="289" y="282"/>
                </a:cubicBezTo>
                <a:cubicBezTo>
                  <a:pt x="294" y="284"/>
                  <a:pt x="299" y="286"/>
                  <a:pt x="303" y="288"/>
                </a:cubicBezTo>
                <a:cubicBezTo>
                  <a:pt x="309" y="291"/>
                  <a:pt x="314" y="295"/>
                  <a:pt x="322" y="298"/>
                </a:cubicBezTo>
                <a:cubicBezTo>
                  <a:pt x="325" y="299"/>
                  <a:pt x="330" y="300"/>
                  <a:pt x="334" y="302"/>
                </a:cubicBezTo>
                <a:cubicBezTo>
                  <a:pt x="335" y="300"/>
                  <a:pt x="331" y="299"/>
                  <a:pt x="328" y="298"/>
                </a:cubicBezTo>
                <a:cubicBezTo>
                  <a:pt x="326" y="297"/>
                  <a:pt x="323" y="297"/>
                  <a:pt x="323" y="296"/>
                </a:cubicBezTo>
                <a:cubicBezTo>
                  <a:pt x="323" y="295"/>
                  <a:pt x="325" y="296"/>
                  <a:pt x="327" y="296"/>
                </a:cubicBezTo>
                <a:cubicBezTo>
                  <a:pt x="328" y="296"/>
                  <a:pt x="330" y="296"/>
                  <a:pt x="331" y="296"/>
                </a:cubicBezTo>
                <a:cubicBezTo>
                  <a:pt x="331" y="297"/>
                  <a:pt x="332" y="297"/>
                  <a:pt x="333" y="298"/>
                </a:cubicBezTo>
                <a:cubicBezTo>
                  <a:pt x="333" y="298"/>
                  <a:pt x="333" y="298"/>
                  <a:pt x="333" y="298"/>
                </a:cubicBezTo>
                <a:cubicBezTo>
                  <a:pt x="333" y="298"/>
                  <a:pt x="333" y="298"/>
                  <a:pt x="333" y="298"/>
                </a:cubicBezTo>
                <a:cubicBezTo>
                  <a:pt x="332" y="298"/>
                  <a:pt x="330" y="297"/>
                  <a:pt x="330" y="297"/>
                </a:cubicBezTo>
                <a:cubicBezTo>
                  <a:pt x="330" y="298"/>
                  <a:pt x="331" y="299"/>
                  <a:pt x="334" y="299"/>
                </a:cubicBezTo>
                <a:cubicBezTo>
                  <a:pt x="334" y="299"/>
                  <a:pt x="335" y="300"/>
                  <a:pt x="335" y="300"/>
                </a:cubicBezTo>
                <a:cubicBezTo>
                  <a:pt x="337" y="301"/>
                  <a:pt x="339" y="302"/>
                  <a:pt x="341" y="303"/>
                </a:cubicBezTo>
                <a:cubicBezTo>
                  <a:pt x="341" y="303"/>
                  <a:pt x="342" y="303"/>
                  <a:pt x="342" y="303"/>
                </a:cubicBezTo>
                <a:cubicBezTo>
                  <a:pt x="340" y="302"/>
                  <a:pt x="338" y="301"/>
                  <a:pt x="336" y="300"/>
                </a:cubicBezTo>
                <a:cubicBezTo>
                  <a:pt x="335" y="299"/>
                  <a:pt x="335" y="299"/>
                  <a:pt x="337" y="298"/>
                </a:cubicBezTo>
                <a:cubicBezTo>
                  <a:pt x="339" y="299"/>
                  <a:pt x="340" y="299"/>
                  <a:pt x="341" y="299"/>
                </a:cubicBezTo>
                <a:cubicBezTo>
                  <a:pt x="342" y="300"/>
                  <a:pt x="344" y="301"/>
                  <a:pt x="347" y="301"/>
                </a:cubicBezTo>
                <a:cubicBezTo>
                  <a:pt x="346" y="300"/>
                  <a:pt x="345" y="299"/>
                  <a:pt x="344" y="299"/>
                </a:cubicBezTo>
                <a:cubicBezTo>
                  <a:pt x="343" y="297"/>
                  <a:pt x="339" y="295"/>
                  <a:pt x="335" y="294"/>
                </a:cubicBezTo>
                <a:cubicBezTo>
                  <a:pt x="334" y="293"/>
                  <a:pt x="333" y="293"/>
                  <a:pt x="331" y="292"/>
                </a:cubicBezTo>
                <a:cubicBezTo>
                  <a:pt x="331" y="292"/>
                  <a:pt x="331" y="292"/>
                  <a:pt x="330" y="291"/>
                </a:cubicBezTo>
                <a:cubicBezTo>
                  <a:pt x="330" y="291"/>
                  <a:pt x="329" y="290"/>
                  <a:pt x="327" y="290"/>
                </a:cubicBezTo>
                <a:cubicBezTo>
                  <a:pt x="326" y="289"/>
                  <a:pt x="325" y="289"/>
                  <a:pt x="325" y="289"/>
                </a:cubicBezTo>
                <a:cubicBezTo>
                  <a:pt x="327" y="288"/>
                  <a:pt x="323" y="287"/>
                  <a:pt x="324" y="287"/>
                </a:cubicBezTo>
                <a:cubicBezTo>
                  <a:pt x="325" y="287"/>
                  <a:pt x="329" y="288"/>
                  <a:pt x="329" y="287"/>
                </a:cubicBezTo>
                <a:cubicBezTo>
                  <a:pt x="330" y="287"/>
                  <a:pt x="328" y="286"/>
                  <a:pt x="326" y="285"/>
                </a:cubicBezTo>
                <a:cubicBezTo>
                  <a:pt x="324" y="284"/>
                  <a:pt x="323" y="284"/>
                  <a:pt x="322" y="283"/>
                </a:cubicBezTo>
                <a:cubicBezTo>
                  <a:pt x="320" y="281"/>
                  <a:pt x="318" y="280"/>
                  <a:pt x="311" y="278"/>
                </a:cubicBezTo>
                <a:cubicBezTo>
                  <a:pt x="310" y="277"/>
                  <a:pt x="304" y="275"/>
                  <a:pt x="301" y="273"/>
                </a:cubicBezTo>
                <a:cubicBezTo>
                  <a:pt x="296" y="271"/>
                  <a:pt x="290" y="268"/>
                  <a:pt x="284" y="265"/>
                </a:cubicBezTo>
                <a:cubicBezTo>
                  <a:pt x="283" y="264"/>
                  <a:pt x="281" y="263"/>
                  <a:pt x="276" y="262"/>
                </a:cubicBezTo>
                <a:cubicBezTo>
                  <a:pt x="278" y="263"/>
                  <a:pt x="281" y="264"/>
                  <a:pt x="283" y="265"/>
                </a:cubicBezTo>
                <a:cubicBezTo>
                  <a:pt x="285" y="266"/>
                  <a:pt x="286" y="267"/>
                  <a:pt x="288" y="268"/>
                </a:cubicBezTo>
                <a:cubicBezTo>
                  <a:pt x="282" y="266"/>
                  <a:pt x="281" y="264"/>
                  <a:pt x="277" y="263"/>
                </a:cubicBezTo>
                <a:cubicBezTo>
                  <a:pt x="275" y="262"/>
                  <a:pt x="273" y="262"/>
                  <a:pt x="272" y="261"/>
                </a:cubicBezTo>
                <a:cubicBezTo>
                  <a:pt x="272" y="261"/>
                  <a:pt x="272" y="261"/>
                  <a:pt x="272" y="261"/>
                </a:cubicBezTo>
                <a:cubicBezTo>
                  <a:pt x="272" y="261"/>
                  <a:pt x="272" y="260"/>
                  <a:pt x="270" y="259"/>
                </a:cubicBezTo>
                <a:cubicBezTo>
                  <a:pt x="268" y="259"/>
                  <a:pt x="268" y="259"/>
                  <a:pt x="268" y="260"/>
                </a:cubicBezTo>
                <a:cubicBezTo>
                  <a:pt x="265" y="258"/>
                  <a:pt x="262" y="257"/>
                  <a:pt x="260" y="256"/>
                </a:cubicBezTo>
                <a:cubicBezTo>
                  <a:pt x="260" y="256"/>
                  <a:pt x="261" y="256"/>
                  <a:pt x="262" y="256"/>
                </a:cubicBezTo>
                <a:cubicBezTo>
                  <a:pt x="263" y="256"/>
                  <a:pt x="264" y="257"/>
                  <a:pt x="265" y="257"/>
                </a:cubicBezTo>
                <a:cubicBezTo>
                  <a:pt x="269" y="258"/>
                  <a:pt x="272" y="259"/>
                  <a:pt x="273" y="260"/>
                </a:cubicBezTo>
                <a:cubicBezTo>
                  <a:pt x="274" y="260"/>
                  <a:pt x="275" y="261"/>
                  <a:pt x="276" y="261"/>
                </a:cubicBezTo>
                <a:cubicBezTo>
                  <a:pt x="277" y="261"/>
                  <a:pt x="276" y="260"/>
                  <a:pt x="275" y="260"/>
                </a:cubicBezTo>
                <a:cubicBezTo>
                  <a:pt x="276" y="260"/>
                  <a:pt x="277" y="260"/>
                  <a:pt x="277" y="260"/>
                </a:cubicBezTo>
                <a:cubicBezTo>
                  <a:pt x="278" y="260"/>
                  <a:pt x="279" y="261"/>
                  <a:pt x="280" y="261"/>
                </a:cubicBezTo>
                <a:cubicBezTo>
                  <a:pt x="285" y="263"/>
                  <a:pt x="289" y="266"/>
                  <a:pt x="294" y="268"/>
                </a:cubicBezTo>
                <a:cubicBezTo>
                  <a:pt x="294" y="268"/>
                  <a:pt x="294" y="268"/>
                  <a:pt x="294" y="267"/>
                </a:cubicBezTo>
                <a:cubicBezTo>
                  <a:pt x="294" y="267"/>
                  <a:pt x="293" y="267"/>
                  <a:pt x="293" y="267"/>
                </a:cubicBezTo>
                <a:cubicBezTo>
                  <a:pt x="293" y="267"/>
                  <a:pt x="293" y="267"/>
                  <a:pt x="293" y="267"/>
                </a:cubicBezTo>
                <a:cubicBezTo>
                  <a:pt x="293" y="267"/>
                  <a:pt x="293" y="267"/>
                  <a:pt x="293" y="267"/>
                </a:cubicBezTo>
                <a:cubicBezTo>
                  <a:pt x="296" y="267"/>
                  <a:pt x="299" y="268"/>
                  <a:pt x="300" y="270"/>
                </a:cubicBezTo>
                <a:cubicBezTo>
                  <a:pt x="301" y="270"/>
                  <a:pt x="303" y="271"/>
                  <a:pt x="306" y="272"/>
                </a:cubicBezTo>
                <a:cubicBezTo>
                  <a:pt x="307" y="272"/>
                  <a:pt x="308" y="272"/>
                  <a:pt x="308" y="272"/>
                </a:cubicBezTo>
                <a:cubicBezTo>
                  <a:pt x="310" y="271"/>
                  <a:pt x="307" y="270"/>
                  <a:pt x="305" y="270"/>
                </a:cubicBezTo>
                <a:cubicBezTo>
                  <a:pt x="298" y="266"/>
                  <a:pt x="289" y="262"/>
                  <a:pt x="282" y="259"/>
                </a:cubicBezTo>
                <a:cubicBezTo>
                  <a:pt x="282" y="259"/>
                  <a:pt x="282" y="259"/>
                  <a:pt x="282" y="259"/>
                </a:cubicBezTo>
                <a:cubicBezTo>
                  <a:pt x="279" y="257"/>
                  <a:pt x="272" y="255"/>
                  <a:pt x="271" y="253"/>
                </a:cubicBezTo>
                <a:cubicBezTo>
                  <a:pt x="281" y="257"/>
                  <a:pt x="290" y="262"/>
                  <a:pt x="299" y="266"/>
                </a:cubicBezTo>
                <a:cubicBezTo>
                  <a:pt x="308" y="270"/>
                  <a:pt x="318" y="275"/>
                  <a:pt x="330" y="280"/>
                </a:cubicBezTo>
                <a:cubicBezTo>
                  <a:pt x="332" y="281"/>
                  <a:pt x="334" y="281"/>
                  <a:pt x="336" y="282"/>
                </a:cubicBezTo>
                <a:cubicBezTo>
                  <a:pt x="340" y="285"/>
                  <a:pt x="347" y="288"/>
                  <a:pt x="352" y="291"/>
                </a:cubicBezTo>
                <a:cubicBezTo>
                  <a:pt x="353" y="291"/>
                  <a:pt x="349" y="290"/>
                  <a:pt x="349" y="289"/>
                </a:cubicBezTo>
                <a:cubicBezTo>
                  <a:pt x="355" y="290"/>
                  <a:pt x="358" y="292"/>
                  <a:pt x="361" y="294"/>
                </a:cubicBezTo>
                <a:cubicBezTo>
                  <a:pt x="363" y="295"/>
                  <a:pt x="365" y="297"/>
                  <a:pt x="371" y="298"/>
                </a:cubicBezTo>
                <a:cubicBezTo>
                  <a:pt x="376" y="299"/>
                  <a:pt x="377" y="300"/>
                  <a:pt x="380" y="302"/>
                </a:cubicBezTo>
                <a:cubicBezTo>
                  <a:pt x="380" y="302"/>
                  <a:pt x="380" y="302"/>
                  <a:pt x="380" y="302"/>
                </a:cubicBezTo>
                <a:cubicBezTo>
                  <a:pt x="385" y="304"/>
                  <a:pt x="389" y="306"/>
                  <a:pt x="393" y="308"/>
                </a:cubicBezTo>
                <a:cubicBezTo>
                  <a:pt x="390" y="307"/>
                  <a:pt x="389" y="306"/>
                  <a:pt x="387" y="306"/>
                </a:cubicBezTo>
                <a:cubicBezTo>
                  <a:pt x="386" y="305"/>
                  <a:pt x="385" y="304"/>
                  <a:pt x="381" y="303"/>
                </a:cubicBezTo>
                <a:cubicBezTo>
                  <a:pt x="382" y="304"/>
                  <a:pt x="383" y="305"/>
                  <a:pt x="386" y="306"/>
                </a:cubicBezTo>
                <a:cubicBezTo>
                  <a:pt x="389" y="307"/>
                  <a:pt x="391" y="308"/>
                  <a:pt x="394" y="310"/>
                </a:cubicBezTo>
                <a:cubicBezTo>
                  <a:pt x="396" y="311"/>
                  <a:pt x="398" y="311"/>
                  <a:pt x="399" y="312"/>
                </a:cubicBezTo>
                <a:cubicBezTo>
                  <a:pt x="399" y="312"/>
                  <a:pt x="400" y="312"/>
                  <a:pt x="400" y="312"/>
                </a:cubicBezTo>
                <a:cubicBezTo>
                  <a:pt x="398" y="311"/>
                  <a:pt x="397" y="311"/>
                  <a:pt x="396" y="310"/>
                </a:cubicBezTo>
                <a:cubicBezTo>
                  <a:pt x="396" y="310"/>
                  <a:pt x="397" y="310"/>
                  <a:pt x="397" y="310"/>
                </a:cubicBezTo>
                <a:cubicBezTo>
                  <a:pt x="402" y="313"/>
                  <a:pt x="410" y="316"/>
                  <a:pt x="413" y="319"/>
                </a:cubicBezTo>
                <a:cubicBezTo>
                  <a:pt x="416" y="320"/>
                  <a:pt x="418" y="321"/>
                  <a:pt x="421" y="322"/>
                </a:cubicBezTo>
                <a:cubicBezTo>
                  <a:pt x="421" y="323"/>
                  <a:pt x="422" y="324"/>
                  <a:pt x="426" y="325"/>
                </a:cubicBezTo>
                <a:cubicBezTo>
                  <a:pt x="429" y="328"/>
                  <a:pt x="436" y="329"/>
                  <a:pt x="442" y="331"/>
                </a:cubicBezTo>
                <a:cubicBezTo>
                  <a:pt x="442" y="331"/>
                  <a:pt x="442" y="331"/>
                  <a:pt x="443" y="331"/>
                </a:cubicBezTo>
                <a:cubicBezTo>
                  <a:pt x="444" y="332"/>
                  <a:pt x="446" y="333"/>
                  <a:pt x="448" y="334"/>
                </a:cubicBezTo>
                <a:cubicBezTo>
                  <a:pt x="450" y="335"/>
                  <a:pt x="448" y="335"/>
                  <a:pt x="446" y="334"/>
                </a:cubicBezTo>
                <a:cubicBezTo>
                  <a:pt x="445" y="334"/>
                  <a:pt x="444" y="333"/>
                  <a:pt x="441" y="333"/>
                </a:cubicBezTo>
                <a:cubicBezTo>
                  <a:pt x="442" y="333"/>
                  <a:pt x="444" y="334"/>
                  <a:pt x="445" y="334"/>
                </a:cubicBezTo>
                <a:cubicBezTo>
                  <a:pt x="446" y="335"/>
                  <a:pt x="447" y="335"/>
                  <a:pt x="448" y="336"/>
                </a:cubicBezTo>
                <a:cubicBezTo>
                  <a:pt x="452" y="338"/>
                  <a:pt x="459" y="341"/>
                  <a:pt x="465" y="344"/>
                </a:cubicBezTo>
                <a:cubicBezTo>
                  <a:pt x="467" y="345"/>
                  <a:pt x="468" y="347"/>
                  <a:pt x="473" y="348"/>
                </a:cubicBezTo>
                <a:cubicBezTo>
                  <a:pt x="472" y="347"/>
                  <a:pt x="469" y="345"/>
                  <a:pt x="466" y="344"/>
                </a:cubicBezTo>
                <a:cubicBezTo>
                  <a:pt x="463" y="342"/>
                  <a:pt x="459" y="340"/>
                  <a:pt x="455" y="339"/>
                </a:cubicBezTo>
                <a:cubicBezTo>
                  <a:pt x="457" y="338"/>
                  <a:pt x="452" y="335"/>
                  <a:pt x="450" y="334"/>
                </a:cubicBezTo>
                <a:cubicBezTo>
                  <a:pt x="449" y="333"/>
                  <a:pt x="446" y="331"/>
                  <a:pt x="444" y="330"/>
                </a:cubicBezTo>
                <a:cubicBezTo>
                  <a:pt x="444" y="329"/>
                  <a:pt x="441" y="329"/>
                  <a:pt x="439" y="328"/>
                </a:cubicBezTo>
                <a:cubicBezTo>
                  <a:pt x="435" y="326"/>
                  <a:pt x="429" y="324"/>
                  <a:pt x="432" y="323"/>
                </a:cubicBezTo>
                <a:cubicBezTo>
                  <a:pt x="433" y="323"/>
                  <a:pt x="431" y="321"/>
                  <a:pt x="427" y="321"/>
                </a:cubicBezTo>
                <a:cubicBezTo>
                  <a:pt x="425" y="320"/>
                  <a:pt x="423" y="319"/>
                  <a:pt x="421" y="318"/>
                </a:cubicBezTo>
                <a:cubicBezTo>
                  <a:pt x="420" y="317"/>
                  <a:pt x="418" y="317"/>
                  <a:pt x="417" y="316"/>
                </a:cubicBezTo>
                <a:cubicBezTo>
                  <a:pt x="417" y="315"/>
                  <a:pt x="416" y="315"/>
                  <a:pt x="414" y="314"/>
                </a:cubicBezTo>
                <a:cubicBezTo>
                  <a:pt x="413" y="314"/>
                  <a:pt x="414" y="315"/>
                  <a:pt x="415" y="316"/>
                </a:cubicBezTo>
                <a:cubicBezTo>
                  <a:pt x="416" y="317"/>
                  <a:pt x="417" y="317"/>
                  <a:pt x="419" y="318"/>
                </a:cubicBezTo>
                <a:cubicBezTo>
                  <a:pt x="421" y="319"/>
                  <a:pt x="421" y="320"/>
                  <a:pt x="419" y="320"/>
                </a:cubicBezTo>
                <a:cubicBezTo>
                  <a:pt x="417" y="320"/>
                  <a:pt x="417" y="319"/>
                  <a:pt x="416" y="319"/>
                </a:cubicBezTo>
                <a:cubicBezTo>
                  <a:pt x="408" y="314"/>
                  <a:pt x="399" y="310"/>
                  <a:pt x="391" y="306"/>
                </a:cubicBezTo>
                <a:cubicBezTo>
                  <a:pt x="393" y="306"/>
                  <a:pt x="396" y="307"/>
                  <a:pt x="397" y="308"/>
                </a:cubicBezTo>
                <a:cubicBezTo>
                  <a:pt x="402" y="311"/>
                  <a:pt x="407" y="311"/>
                  <a:pt x="413" y="311"/>
                </a:cubicBezTo>
                <a:cubicBezTo>
                  <a:pt x="413" y="312"/>
                  <a:pt x="412" y="312"/>
                  <a:pt x="413" y="312"/>
                </a:cubicBezTo>
                <a:cubicBezTo>
                  <a:pt x="413" y="313"/>
                  <a:pt x="414" y="313"/>
                  <a:pt x="415" y="313"/>
                </a:cubicBezTo>
                <a:cubicBezTo>
                  <a:pt x="415" y="312"/>
                  <a:pt x="416" y="312"/>
                  <a:pt x="414" y="311"/>
                </a:cubicBezTo>
                <a:cubicBezTo>
                  <a:pt x="413" y="311"/>
                  <a:pt x="420" y="312"/>
                  <a:pt x="416" y="310"/>
                </a:cubicBezTo>
                <a:cubicBezTo>
                  <a:pt x="414" y="309"/>
                  <a:pt x="410" y="309"/>
                  <a:pt x="410" y="309"/>
                </a:cubicBezTo>
                <a:cubicBezTo>
                  <a:pt x="406" y="311"/>
                  <a:pt x="403" y="308"/>
                  <a:pt x="399" y="307"/>
                </a:cubicBezTo>
                <a:cubicBezTo>
                  <a:pt x="398" y="306"/>
                  <a:pt x="396" y="305"/>
                  <a:pt x="395" y="305"/>
                </a:cubicBezTo>
                <a:cubicBezTo>
                  <a:pt x="391" y="302"/>
                  <a:pt x="388" y="303"/>
                  <a:pt x="385" y="303"/>
                </a:cubicBezTo>
                <a:cubicBezTo>
                  <a:pt x="385" y="303"/>
                  <a:pt x="385" y="303"/>
                  <a:pt x="385" y="303"/>
                </a:cubicBezTo>
                <a:cubicBezTo>
                  <a:pt x="384" y="302"/>
                  <a:pt x="384" y="302"/>
                  <a:pt x="384" y="302"/>
                </a:cubicBezTo>
                <a:cubicBezTo>
                  <a:pt x="382" y="301"/>
                  <a:pt x="385" y="301"/>
                  <a:pt x="384" y="299"/>
                </a:cubicBezTo>
                <a:cubicBezTo>
                  <a:pt x="380" y="296"/>
                  <a:pt x="373" y="294"/>
                  <a:pt x="369" y="291"/>
                </a:cubicBezTo>
                <a:cubicBezTo>
                  <a:pt x="367" y="291"/>
                  <a:pt x="366" y="290"/>
                  <a:pt x="365" y="289"/>
                </a:cubicBezTo>
                <a:cubicBezTo>
                  <a:pt x="359" y="288"/>
                  <a:pt x="358" y="286"/>
                  <a:pt x="354" y="284"/>
                </a:cubicBezTo>
                <a:cubicBezTo>
                  <a:pt x="348" y="282"/>
                  <a:pt x="346" y="279"/>
                  <a:pt x="341" y="277"/>
                </a:cubicBezTo>
                <a:cubicBezTo>
                  <a:pt x="338" y="276"/>
                  <a:pt x="335" y="274"/>
                  <a:pt x="333" y="273"/>
                </a:cubicBezTo>
                <a:cubicBezTo>
                  <a:pt x="327" y="270"/>
                  <a:pt x="320" y="267"/>
                  <a:pt x="314" y="264"/>
                </a:cubicBezTo>
                <a:cubicBezTo>
                  <a:pt x="313" y="263"/>
                  <a:pt x="311" y="263"/>
                  <a:pt x="310" y="262"/>
                </a:cubicBezTo>
                <a:cubicBezTo>
                  <a:pt x="311" y="262"/>
                  <a:pt x="312" y="262"/>
                  <a:pt x="313" y="262"/>
                </a:cubicBezTo>
                <a:cubicBezTo>
                  <a:pt x="318" y="265"/>
                  <a:pt x="323" y="267"/>
                  <a:pt x="329" y="269"/>
                </a:cubicBezTo>
                <a:cubicBezTo>
                  <a:pt x="328" y="269"/>
                  <a:pt x="328" y="269"/>
                  <a:pt x="328" y="268"/>
                </a:cubicBezTo>
                <a:cubicBezTo>
                  <a:pt x="328" y="269"/>
                  <a:pt x="329" y="269"/>
                  <a:pt x="329" y="269"/>
                </a:cubicBezTo>
                <a:cubicBezTo>
                  <a:pt x="335" y="272"/>
                  <a:pt x="342" y="275"/>
                  <a:pt x="348" y="279"/>
                </a:cubicBezTo>
                <a:cubicBezTo>
                  <a:pt x="354" y="281"/>
                  <a:pt x="361" y="284"/>
                  <a:pt x="367" y="287"/>
                </a:cubicBezTo>
                <a:cubicBezTo>
                  <a:pt x="377" y="291"/>
                  <a:pt x="387" y="296"/>
                  <a:pt x="396" y="300"/>
                </a:cubicBezTo>
                <a:cubicBezTo>
                  <a:pt x="398" y="301"/>
                  <a:pt x="401" y="303"/>
                  <a:pt x="404" y="304"/>
                </a:cubicBezTo>
                <a:cubicBezTo>
                  <a:pt x="409" y="307"/>
                  <a:pt x="418" y="310"/>
                  <a:pt x="424" y="314"/>
                </a:cubicBezTo>
                <a:cubicBezTo>
                  <a:pt x="425" y="315"/>
                  <a:pt x="429" y="316"/>
                  <a:pt x="432" y="318"/>
                </a:cubicBezTo>
                <a:cubicBezTo>
                  <a:pt x="433" y="317"/>
                  <a:pt x="428" y="315"/>
                  <a:pt x="426" y="314"/>
                </a:cubicBezTo>
                <a:cubicBezTo>
                  <a:pt x="426" y="314"/>
                  <a:pt x="426" y="314"/>
                  <a:pt x="426" y="314"/>
                </a:cubicBezTo>
                <a:cubicBezTo>
                  <a:pt x="428" y="313"/>
                  <a:pt x="429" y="313"/>
                  <a:pt x="436" y="315"/>
                </a:cubicBezTo>
                <a:cubicBezTo>
                  <a:pt x="434" y="314"/>
                  <a:pt x="434" y="312"/>
                  <a:pt x="430" y="311"/>
                </a:cubicBezTo>
                <a:cubicBezTo>
                  <a:pt x="428" y="311"/>
                  <a:pt x="431" y="313"/>
                  <a:pt x="426" y="311"/>
                </a:cubicBezTo>
                <a:cubicBezTo>
                  <a:pt x="422" y="310"/>
                  <a:pt x="423" y="309"/>
                  <a:pt x="420" y="308"/>
                </a:cubicBezTo>
                <a:cubicBezTo>
                  <a:pt x="420" y="307"/>
                  <a:pt x="425" y="307"/>
                  <a:pt x="425" y="307"/>
                </a:cubicBezTo>
                <a:cubicBezTo>
                  <a:pt x="434" y="309"/>
                  <a:pt x="425" y="307"/>
                  <a:pt x="426" y="306"/>
                </a:cubicBezTo>
                <a:cubicBezTo>
                  <a:pt x="425" y="306"/>
                  <a:pt x="426" y="306"/>
                  <a:pt x="427" y="306"/>
                </a:cubicBezTo>
                <a:cubicBezTo>
                  <a:pt x="427" y="306"/>
                  <a:pt x="428" y="306"/>
                  <a:pt x="429" y="306"/>
                </a:cubicBezTo>
                <a:cubicBezTo>
                  <a:pt x="430" y="306"/>
                  <a:pt x="432" y="307"/>
                  <a:pt x="434" y="308"/>
                </a:cubicBezTo>
                <a:cubicBezTo>
                  <a:pt x="436" y="309"/>
                  <a:pt x="438" y="310"/>
                  <a:pt x="440" y="311"/>
                </a:cubicBezTo>
                <a:cubicBezTo>
                  <a:pt x="444" y="314"/>
                  <a:pt x="452" y="317"/>
                  <a:pt x="460" y="320"/>
                </a:cubicBezTo>
                <a:cubicBezTo>
                  <a:pt x="453" y="317"/>
                  <a:pt x="449" y="314"/>
                  <a:pt x="441" y="311"/>
                </a:cubicBezTo>
                <a:cubicBezTo>
                  <a:pt x="439" y="310"/>
                  <a:pt x="437" y="309"/>
                  <a:pt x="434" y="308"/>
                </a:cubicBezTo>
                <a:cubicBezTo>
                  <a:pt x="433" y="307"/>
                  <a:pt x="431" y="306"/>
                  <a:pt x="429" y="305"/>
                </a:cubicBezTo>
                <a:cubicBezTo>
                  <a:pt x="431" y="305"/>
                  <a:pt x="429" y="304"/>
                  <a:pt x="430" y="303"/>
                </a:cubicBezTo>
                <a:cubicBezTo>
                  <a:pt x="434" y="303"/>
                  <a:pt x="436" y="305"/>
                  <a:pt x="438" y="306"/>
                </a:cubicBezTo>
                <a:cubicBezTo>
                  <a:pt x="449" y="312"/>
                  <a:pt x="460" y="317"/>
                  <a:pt x="471" y="323"/>
                </a:cubicBezTo>
                <a:cubicBezTo>
                  <a:pt x="472" y="324"/>
                  <a:pt x="473" y="325"/>
                  <a:pt x="475" y="325"/>
                </a:cubicBezTo>
                <a:cubicBezTo>
                  <a:pt x="476" y="326"/>
                  <a:pt x="479" y="328"/>
                  <a:pt x="482" y="329"/>
                </a:cubicBezTo>
                <a:cubicBezTo>
                  <a:pt x="482" y="329"/>
                  <a:pt x="482" y="329"/>
                  <a:pt x="482" y="329"/>
                </a:cubicBezTo>
                <a:cubicBezTo>
                  <a:pt x="482" y="329"/>
                  <a:pt x="483" y="329"/>
                  <a:pt x="483" y="330"/>
                </a:cubicBezTo>
                <a:cubicBezTo>
                  <a:pt x="485" y="331"/>
                  <a:pt x="487" y="332"/>
                  <a:pt x="490" y="334"/>
                </a:cubicBezTo>
                <a:cubicBezTo>
                  <a:pt x="491" y="335"/>
                  <a:pt x="491" y="336"/>
                  <a:pt x="498" y="339"/>
                </a:cubicBezTo>
                <a:cubicBezTo>
                  <a:pt x="505" y="341"/>
                  <a:pt x="509" y="344"/>
                  <a:pt x="507" y="346"/>
                </a:cubicBezTo>
                <a:cubicBezTo>
                  <a:pt x="507" y="346"/>
                  <a:pt x="505" y="346"/>
                  <a:pt x="506" y="347"/>
                </a:cubicBezTo>
                <a:cubicBezTo>
                  <a:pt x="509" y="348"/>
                  <a:pt x="512" y="348"/>
                  <a:pt x="515" y="349"/>
                </a:cubicBezTo>
                <a:cubicBezTo>
                  <a:pt x="517" y="349"/>
                  <a:pt x="518" y="350"/>
                  <a:pt x="519" y="351"/>
                </a:cubicBezTo>
                <a:cubicBezTo>
                  <a:pt x="519" y="351"/>
                  <a:pt x="520" y="351"/>
                  <a:pt x="520" y="351"/>
                </a:cubicBezTo>
                <a:cubicBezTo>
                  <a:pt x="523" y="353"/>
                  <a:pt x="525" y="354"/>
                  <a:pt x="528" y="356"/>
                </a:cubicBezTo>
                <a:cubicBezTo>
                  <a:pt x="529" y="357"/>
                  <a:pt x="530" y="357"/>
                  <a:pt x="533" y="358"/>
                </a:cubicBezTo>
                <a:cubicBezTo>
                  <a:pt x="533" y="357"/>
                  <a:pt x="531" y="357"/>
                  <a:pt x="529" y="356"/>
                </a:cubicBezTo>
                <a:cubicBezTo>
                  <a:pt x="529" y="356"/>
                  <a:pt x="529" y="355"/>
                  <a:pt x="529" y="355"/>
                </a:cubicBezTo>
                <a:cubicBezTo>
                  <a:pt x="529" y="355"/>
                  <a:pt x="530" y="355"/>
                  <a:pt x="530" y="355"/>
                </a:cubicBezTo>
                <a:cubicBezTo>
                  <a:pt x="531" y="355"/>
                  <a:pt x="531" y="355"/>
                  <a:pt x="531" y="356"/>
                </a:cubicBezTo>
                <a:cubicBezTo>
                  <a:pt x="533" y="357"/>
                  <a:pt x="533" y="357"/>
                  <a:pt x="537" y="359"/>
                </a:cubicBezTo>
                <a:cubicBezTo>
                  <a:pt x="537" y="358"/>
                  <a:pt x="535" y="357"/>
                  <a:pt x="532" y="356"/>
                </a:cubicBezTo>
                <a:cubicBezTo>
                  <a:pt x="531" y="355"/>
                  <a:pt x="530" y="354"/>
                  <a:pt x="528" y="354"/>
                </a:cubicBezTo>
                <a:cubicBezTo>
                  <a:pt x="529" y="353"/>
                  <a:pt x="526" y="352"/>
                  <a:pt x="525" y="351"/>
                </a:cubicBezTo>
                <a:cubicBezTo>
                  <a:pt x="525" y="351"/>
                  <a:pt x="525" y="351"/>
                  <a:pt x="524" y="350"/>
                </a:cubicBezTo>
                <a:cubicBezTo>
                  <a:pt x="521" y="349"/>
                  <a:pt x="520" y="348"/>
                  <a:pt x="517" y="347"/>
                </a:cubicBezTo>
                <a:cubicBezTo>
                  <a:pt x="517" y="346"/>
                  <a:pt x="514" y="345"/>
                  <a:pt x="512" y="344"/>
                </a:cubicBezTo>
                <a:cubicBezTo>
                  <a:pt x="511" y="343"/>
                  <a:pt x="509" y="342"/>
                  <a:pt x="509" y="341"/>
                </a:cubicBezTo>
                <a:cubicBezTo>
                  <a:pt x="509" y="341"/>
                  <a:pt x="509" y="341"/>
                  <a:pt x="509" y="341"/>
                </a:cubicBezTo>
                <a:cubicBezTo>
                  <a:pt x="510" y="341"/>
                  <a:pt x="511" y="341"/>
                  <a:pt x="510" y="341"/>
                </a:cubicBezTo>
                <a:cubicBezTo>
                  <a:pt x="509" y="340"/>
                  <a:pt x="507" y="340"/>
                  <a:pt x="506" y="340"/>
                </a:cubicBezTo>
                <a:cubicBezTo>
                  <a:pt x="500" y="337"/>
                  <a:pt x="501" y="336"/>
                  <a:pt x="496" y="334"/>
                </a:cubicBezTo>
                <a:cubicBezTo>
                  <a:pt x="495" y="333"/>
                  <a:pt x="491" y="331"/>
                  <a:pt x="491" y="330"/>
                </a:cubicBezTo>
                <a:cubicBezTo>
                  <a:pt x="500" y="334"/>
                  <a:pt x="508" y="338"/>
                  <a:pt x="514" y="341"/>
                </a:cubicBezTo>
                <a:cubicBezTo>
                  <a:pt x="514" y="342"/>
                  <a:pt x="514" y="342"/>
                  <a:pt x="516" y="343"/>
                </a:cubicBezTo>
                <a:cubicBezTo>
                  <a:pt x="518" y="344"/>
                  <a:pt x="520" y="345"/>
                  <a:pt x="523" y="346"/>
                </a:cubicBezTo>
                <a:cubicBezTo>
                  <a:pt x="522" y="345"/>
                  <a:pt x="521" y="344"/>
                  <a:pt x="519" y="343"/>
                </a:cubicBezTo>
                <a:cubicBezTo>
                  <a:pt x="518" y="342"/>
                  <a:pt x="517" y="342"/>
                  <a:pt x="516" y="342"/>
                </a:cubicBezTo>
                <a:cubicBezTo>
                  <a:pt x="516" y="341"/>
                  <a:pt x="513" y="340"/>
                  <a:pt x="513" y="339"/>
                </a:cubicBezTo>
                <a:cubicBezTo>
                  <a:pt x="514" y="339"/>
                  <a:pt x="515" y="340"/>
                  <a:pt x="517" y="340"/>
                </a:cubicBezTo>
                <a:cubicBezTo>
                  <a:pt x="519" y="341"/>
                  <a:pt x="517" y="340"/>
                  <a:pt x="517" y="339"/>
                </a:cubicBezTo>
                <a:cubicBezTo>
                  <a:pt x="514" y="338"/>
                  <a:pt x="511" y="337"/>
                  <a:pt x="507" y="336"/>
                </a:cubicBezTo>
                <a:cubicBezTo>
                  <a:pt x="505" y="334"/>
                  <a:pt x="501" y="332"/>
                  <a:pt x="496" y="330"/>
                </a:cubicBezTo>
                <a:cubicBezTo>
                  <a:pt x="492" y="328"/>
                  <a:pt x="499" y="328"/>
                  <a:pt x="499" y="327"/>
                </a:cubicBezTo>
                <a:cubicBezTo>
                  <a:pt x="500" y="327"/>
                  <a:pt x="501" y="327"/>
                  <a:pt x="503" y="328"/>
                </a:cubicBezTo>
                <a:cubicBezTo>
                  <a:pt x="507" y="330"/>
                  <a:pt x="511" y="332"/>
                  <a:pt x="513" y="333"/>
                </a:cubicBezTo>
                <a:cubicBezTo>
                  <a:pt x="511" y="334"/>
                  <a:pt x="509" y="333"/>
                  <a:pt x="507" y="332"/>
                </a:cubicBezTo>
                <a:cubicBezTo>
                  <a:pt x="509" y="333"/>
                  <a:pt x="510" y="335"/>
                  <a:pt x="514" y="335"/>
                </a:cubicBezTo>
                <a:cubicBezTo>
                  <a:pt x="517" y="336"/>
                  <a:pt x="514" y="334"/>
                  <a:pt x="515" y="334"/>
                </a:cubicBezTo>
                <a:cubicBezTo>
                  <a:pt x="520" y="335"/>
                  <a:pt x="520" y="335"/>
                  <a:pt x="518" y="333"/>
                </a:cubicBezTo>
                <a:cubicBezTo>
                  <a:pt x="514" y="331"/>
                  <a:pt x="510" y="329"/>
                  <a:pt x="506" y="327"/>
                </a:cubicBezTo>
                <a:cubicBezTo>
                  <a:pt x="505" y="326"/>
                  <a:pt x="501" y="325"/>
                  <a:pt x="502" y="325"/>
                </a:cubicBezTo>
                <a:cubicBezTo>
                  <a:pt x="506" y="325"/>
                  <a:pt x="502" y="324"/>
                  <a:pt x="503" y="323"/>
                </a:cubicBezTo>
                <a:cubicBezTo>
                  <a:pt x="506" y="324"/>
                  <a:pt x="507" y="325"/>
                  <a:pt x="509" y="325"/>
                </a:cubicBezTo>
                <a:cubicBezTo>
                  <a:pt x="515" y="326"/>
                  <a:pt x="516" y="328"/>
                  <a:pt x="523" y="330"/>
                </a:cubicBezTo>
                <a:cubicBezTo>
                  <a:pt x="522" y="329"/>
                  <a:pt x="517" y="328"/>
                  <a:pt x="517" y="327"/>
                </a:cubicBezTo>
                <a:cubicBezTo>
                  <a:pt x="517" y="325"/>
                  <a:pt x="507" y="323"/>
                  <a:pt x="510" y="321"/>
                </a:cubicBezTo>
                <a:cubicBezTo>
                  <a:pt x="511" y="322"/>
                  <a:pt x="512" y="322"/>
                  <a:pt x="513" y="323"/>
                </a:cubicBezTo>
                <a:cubicBezTo>
                  <a:pt x="513" y="324"/>
                  <a:pt x="521" y="326"/>
                  <a:pt x="524" y="328"/>
                </a:cubicBezTo>
                <a:cubicBezTo>
                  <a:pt x="523" y="327"/>
                  <a:pt x="521" y="325"/>
                  <a:pt x="517" y="324"/>
                </a:cubicBezTo>
                <a:cubicBezTo>
                  <a:pt x="513" y="322"/>
                  <a:pt x="509" y="319"/>
                  <a:pt x="504" y="317"/>
                </a:cubicBezTo>
                <a:cubicBezTo>
                  <a:pt x="509" y="319"/>
                  <a:pt x="513" y="320"/>
                  <a:pt x="518" y="322"/>
                </a:cubicBezTo>
                <a:cubicBezTo>
                  <a:pt x="518" y="323"/>
                  <a:pt x="519" y="323"/>
                  <a:pt x="521" y="325"/>
                </a:cubicBezTo>
                <a:cubicBezTo>
                  <a:pt x="523" y="324"/>
                  <a:pt x="523" y="324"/>
                  <a:pt x="521" y="322"/>
                </a:cubicBezTo>
                <a:cubicBezTo>
                  <a:pt x="521" y="322"/>
                  <a:pt x="520" y="322"/>
                  <a:pt x="520" y="321"/>
                </a:cubicBezTo>
                <a:cubicBezTo>
                  <a:pt x="514" y="316"/>
                  <a:pt x="507" y="311"/>
                  <a:pt x="498" y="305"/>
                </a:cubicBezTo>
                <a:cubicBezTo>
                  <a:pt x="499" y="306"/>
                  <a:pt x="500" y="306"/>
                  <a:pt x="500" y="306"/>
                </a:cubicBezTo>
                <a:cubicBezTo>
                  <a:pt x="508" y="311"/>
                  <a:pt x="517" y="315"/>
                  <a:pt x="525" y="320"/>
                </a:cubicBezTo>
                <a:cubicBezTo>
                  <a:pt x="530" y="323"/>
                  <a:pt x="536" y="326"/>
                  <a:pt x="542" y="329"/>
                </a:cubicBezTo>
                <a:cubicBezTo>
                  <a:pt x="542" y="278"/>
                  <a:pt x="542" y="278"/>
                  <a:pt x="542" y="278"/>
                </a:cubicBezTo>
                <a:cubicBezTo>
                  <a:pt x="542" y="277"/>
                  <a:pt x="541" y="277"/>
                  <a:pt x="541" y="277"/>
                </a:cubicBezTo>
                <a:cubicBezTo>
                  <a:pt x="540" y="276"/>
                  <a:pt x="539" y="275"/>
                  <a:pt x="538" y="275"/>
                </a:cubicBezTo>
                <a:cubicBezTo>
                  <a:pt x="538" y="274"/>
                  <a:pt x="537" y="274"/>
                  <a:pt x="536" y="274"/>
                </a:cubicBezTo>
                <a:cubicBezTo>
                  <a:pt x="538" y="273"/>
                  <a:pt x="540" y="273"/>
                  <a:pt x="542" y="274"/>
                </a:cubicBezTo>
                <a:cubicBezTo>
                  <a:pt x="542" y="256"/>
                  <a:pt x="542" y="256"/>
                  <a:pt x="542" y="256"/>
                </a:cubicBezTo>
                <a:cubicBezTo>
                  <a:pt x="542" y="256"/>
                  <a:pt x="542" y="256"/>
                  <a:pt x="542" y="255"/>
                </a:cubicBezTo>
                <a:cubicBezTo>
                  <a:pt x="541" y="255"/>
                  <a:pt x="541" y="254"/>
                  <a:pt x="541" y="254"/>
                </a:cubicBezTo>
                <a:cubicBezTo>
                  <a:pt x="541" y="254"/>
                  <a:pt x="541" y="254"/>
                  <a:pt x="542" y="254"/>
                </a:cubicBezTo>
                <a:cubicBezTo>
                  <a:pt x="542" y="254"/>
                  <a:pt x="542" y="254"/>
                  <a:pt x="542" y="254"/>
                </a:cubicBezTo>
                <a:cubicBezTo>
                  <a:pt x="542" y="237"/>
                  <a:pt x="542" y="237"/>
                  <a:pt x="542" y="237"/>
                </a:cubicBezTo>
                <a:cubicBezTo>
                  <a:pt x="542" y="237"/>
                  <a:pt x="542" y="237"/>
                  <a:pt x="542" y="236"/>
                </a:cubicBezTo>
                <a:cubicBezTo>
                  <a:pt x="542" y="236"/>
                  <a:pt x="542" y="236"/>
                  <a:pt x="542" y="236"/>
                </a:cubicBezTo>
                <a:cubicBezTo>
                  <a:pt x="542" y="207"/>
                  <a:pt x="542" y="207"/>
                  <a:pt x="542" y="207"/>
                </a:cubicBezTo>
                <a:cubicBezTo>
                  <a:pt x="542" y="207"/>
                  <a:pt x="542" y="207"/>
                  <a:pt x="542" y="207"/>
                </a:cubicBezTo>
                <a:cubicBezTo>
                  <a:pt x="542" y="206"/>
                  <a:pt x="542" y="206"/>
                  <a:pt x="542" y="206"/>
                </a:cubicBezTo>
                <a:cubicBezTo>
                  <a:pt x="542" y="206"/>
                  <a:pt x="542" y="206"/>
                  <a:pt x="542" y="206"/>
                </a:cubicBezTo>
                <a:cubicBezTo>
                  <a:pt x="542" y="193"/>
                  <a:pt x="542" y="193"/>
                  <a:pt x="542" y="193"/>
                </a:cubicBezTo>
                <a:cubicBezTo>
                  <a:pt x="542" y="193"/>
                  <a:pt x="542" y="193"/>
                  <a:pt x="542" y="193"/>
                </a:cubicBezTo>
                <a:cubicBezTo>
                  <a:pt x="542" y="192"/>
                  <a:pt x="542" y="192"/>
                  <a:pt x="542" y="192"/>
                </a:cubicBezTo>
                <a:cubicBezTo>
                  <a:pt x="542" y="192"/>
                  <a:pt x="542" y="192"/>
                  <a:pt x="542" y="192"/>
                </a:cubicBezTo>
                <a:cubicBezTo>
                  <a:pt x="542" y="148"/>
                  <a:pt x="542" y="148"/>
                  <a:pt x="542" y="148"/>
                </a:cubicBezTo>
                <a:cubicBezTo>
                  <a:pt x="540" y="147"/>
                  <a:pt x="538" y="146"/>
                  <a:pt x="537" y="145"/>
                </a:cubicBezTo>
                <a:cubicBezTo>
                  <a:pt x="539" y="146"/>
                  <a:pt x="541" y="146"/>
                  <a:pt x="542" y="147"/>
                </a:cubicBezTo>
                <a:cubicBezTo>
                  <a:pt x="542" y="144"/>
                  <a:pt x="542" y="144"/>
                  <a:pt x="542" y="144"/>
                </a:cubicBezTo>
                <a:cubicBezTo>
                  <a:pt x="542" y="144"/>
                  <a:pt x="542" y="144"/>
                  <a:pt x="542" y="144"/>
                </a:cubicBezTo>
                <a:cubicBezTo>
                  <a:pt x="542" y="144"/>
                  <a:pt x="542" y="144"/>
                  <a:pt x="542" y="144"/>
                </a:cubicBezTo>
                <a:close/>
              </a:path>
            </a:pathLst>
          </a:custGeom>
          <a:solidFill>
            <a:schemeClr val="bg1">
              <a:lumMod val="95000"/>
              <a:alpha val="1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 Placeholder 1"/>
          <p:cNvSpPr txBox="1">
            <a:spLocks/>
          </p:cNvSpPr>
          <p:nvPr/>
        </p:nvSpPr>
        <p:spPr>
          <a:xfrm>
            <a:off x="2794000" y="3161235"/>
            <a:ext cx="6604000" cy="5355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D" sz="3200" dirty="0">
                <a:solidFill>
                  <a:schemeClr val="bg1"/>
                </a:solidFill>
                <a:latin typeface="+mj-lt"/>
              </a:rPr>
              <a:t>Consultants’ Bio-Data </a:t>
            </a:r>
            <a:endParaRPr lang="en-US" sz="3200" dirty="0">
              <a:solidFill>
                <a:schemeClr val="bg1"/>
              </a:solidFill>
              <a:latin typeface="+mj-lt"/>
            </a:endParaRPr>
          </a:p>
        </p:txBody>
      </p:sp>
    </p:spTree>
    <p:extLst>
      <p:ext uri="{BB962C8B-B14F-4D97-AF65-F5344CB8AC3E}">
        <p14:creationId xmlns:p14="http://schemas.microsoft.com/office/powerpoint/2010/main" val="109135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10">
            <a:extLst>
              <a:ext uri="{FF2B5EF4-FFF2-40B4-BE49-F238E27FC236}">
                <a16:creationId xmlns:a16="http://schemas.microsoft.com/office/drawing/2014/main" id="{CF2ED2B6-3038-4D46-B3F8-BFAA15FEE153}"/>
              </a:ext>
            </a:extLst>
          </p:cNvPr>
          <p:cNvGraphicFramePr>
            <a:graphicFrameLocks noGrp="1"/>
          </p:cNvGraphicFramePr>
          <p:nvPr>
            <p:extLst>
              <p:ext uri="{D42A27DB-BD31-4B8C-83A1-F6EECF244321}">
                <p14:modId xmlns:p14="http://schemas.microsoft.com/office/powerpoint/2010/main" val="536195368"/>
              </p:ext>
            </p:extLst>
          </p:nvPr>
        </p:nvGraphicFramePr>
        <p:xfrm>
          <a:off x="332704" y="179052"/>
          <a:ext cx="11526592" cy="6667535"/>
        </p:xfrm>
        <a:graphic>
          <a:graphicData uri="http://schemas.openxmlformats.org/drawingml/2006/table">
            <a:tbl>
              <a:tblPr firstRow="1" bandRow="1">
                <a:tableStyleId>{0660B408-B3CF-4A94-85FC-2B1E0A45F4A2}</a:tableStyleId>
              </a:tblPr>
              <a:tblGrid>
                <a:gridCol w="1596981">
                  <a:extLst>
                    <a:ext uri="{9D8B030D-6E8A-4147-A177-3AD203B41FA5}">
                      <a16:colId xmlns:a16="http://schemas.microsoft.com/office/drawing/2014/main" val="3647785224"/>
                    </a:ext>
                  </a:extLst>
                </a:gridCol>
                <a:gridCol w="9929611">
                  <a:extLst>
                    <a:ext uri="{9D8B030D-6E8A-4147-A177-3AD203B41FA5}">
                      <a16:colId xmlns:a16="http://schemas.microsoft.com/office/drawing/2014/main" val="3161925897"/>
                    </a:ext>
                  </a:extLst>
                </a:gridCol>
              </a:tblGrid>
              <a:tr h="367700">
                <a:tc>
                  <a:txBody>
                    <a:bodyPr/>
                    <a:lstStyle/>
                    <a:p>
                      <a:r>
                        <a:rPr lang="en-US" sz="1400" dirty="0">
                          <a:latin typeface="Century Gothic" panose="020B0502020202020204" pitchFamily="34" charset="0"/>
                        </a:rPr>
                        <a:t>Title </a:t>
                      </a:r>
                    </a:p>
                  </a:txBody>
                  <a:tcPr/>
                </a:tc>
                <a:tc>
                  <a:txBody>
                    <a:bodyPr/>
                    <a:lstStyle/>
                    <a:p>
                      <a:r>
                        <a:rPr lang="en-US" sz="1400" dirty="0">
                          <a:latin typeface="Century Gothic" panose="020B0502020202020204" pitchFamily="34" charset="0"/>
                        </a:rPr>
                        <a:t>Managing Director</a:t>
                      </a:r>
                    </a:p>
                  </a:txBody>
                  <a:tcPr/>
                </a:tc>
                <a:extLst>
                  <a:ext uri="{0D108BD9-81ED-4DB2-BD59-A6C34878D82A}">
                    <a16:rowId xmlns:a16="http://schemas.microsoft.com/office/drawing/2014/main" val="3776820578"/>
                  </a:ext>
                </a:extLst>
              </a:tr>
              <a:tr h="329011">
                <a:tc>
                  <a:txBody>
                    <a:bodyPr/>
                    <a:lstStyle/>
                    <a:p>
                      <a:r>
                        <a:rPr lang="en-US" sz="1400" dirty="0">
                          <a:latin typeface="Century Gothic" panose="020B0502020202020204" pitchFamily="34" charset="0"/>
                        </a:rPr>
                        <a:t>Name </a:t>
                      </a:r>
                    </a:p>
                  </a:txBody>
                  <a:tcPr/>
                </a:tc>
                <a:tc>
                  <a:txBody>
                    <a:bodyPr/>
                    <a:lstStyle/>
                    <a:p>
                      <a:r>
                        <a:rPr lang="en-US" sz="1400" dirty="0">
                          <a:latin typeface="Century Gothic" panose="020B0502020202020204" pitchFamily="34" charset="0"/>
                        </a:rPr>
                        <a:t>Jack </a:t>
                      </a:r>
                      <a:r>
                        <a:rPr lang="en-US" sz="1400" dirty="0" err="1">
                          <a:latin typeface="Century Gothic" panose="020B0502020202020204" pitchFamily="34" charset="0"/>
                        </a:rPr>
                        <a:t>Odero</a:t>
                      </a:r>
                      <a:r>
                        <a:rPr lang="en-US" sz="1400" dirty="0">
                          <a:latin typeface="Century Gothic" panose="020B0502020202020204" pitchFamily="34" charset="0"/>
                        </a:rPr>
                        <a:t> </a:t>
                      </a:r>
                    </a:p>
                    <a:p>
                      <a:endParaRPr lang="en-US" sz="1400" dirty="0">
                        <a:latin typeface="Century Gothic" panose="020B0502020202020204" pitchFamily="34" charset="0"/>
                      </a:endParaRPr>
                    </a:p>
                  </a:txBody>
                  <a:tcPr/>
                </a:tc>
                <a:extLst>
                  <a:ext uri="{0D108BD9-81ED-4DB2-BD59-A6C34878D82A}">
                    <a16:rowId xmlns:a16="http://schemas.microsoft.com/office/drawing/2014/main" val="2960565448"/>
                  </a:ext>
                </a:extLst>
              </a:tr>
              <a:tr h="685461">
                <a:tc>
                  <a:txBody>
                    <a:bodyPr/>
                    <a:lstStyle/>
                    <a:p>
                      <a:r>
                        <a:rPr lang="en-US" sz="1400" dirty="0">
                          <a:latin typeface="Century Gothic" panose="020B0502020202020204" pitchFamily="34" charset="0"/>
                        </a:rPr>
                        <a:t>General</a:t>
                      </a:r>
                    </a:p>
                    <a:p>
                      <a:r>
                        <a:rPr lang="en-US" sz="1400" dirty="0">
                          <a:latin typeface="Century Gothic" panose="020B0502020202020204" pitchFamily="34" charset="0"/>
                        </a:rPr>
                        <a:t>Information</a:t>
                      </a:r>
                    </a:p>
                  </a:txBody>
                  <a:tcPr/>
                </a:tc>
                <a:tc>
                  <a:txBody>
                    <a:bodyPr/>
                    <a:lstStyle/>
                    <a:p>
                      <a:r>
                        <a:rPr lang="en-US" sz="1400" dirty="0">
                          <a:latin typeface="Century Gothic" panose="020B0502020202020204" pitchFamily="34" charset="0"/>
                        </a:rPr>
                        <a:t>Nationality: Kenyan </a:t>
                      </a:r>
                    </a:p>
                    <a:p>
                      <a:r>
                        <a:rPr lang="en-US" sz="1400" dirty="0">
                          <a:latin typeface="Century Gothic" panose="020B0502020202020204" pitchFamily="34" charset="0"/>
                        </a:rPr>
                        <a:t>Gender: Male</a:t>
                      </a:r>
                    </a:p>
                    <a:p>
                      <a:r>
                        <a:rPr lang="en-US" sz="1400" dirty="0">
                          <a:latin typeface="Century Gothic" panose="020B0502020202020204" pitchFamily="34" charset="0"/>
                        </a:rPr>
                        <a:t>Languages: English, Kiswahili</a:t>
                      </a:r>
                    </a:p>
                  </a:txBody>
                  <a:tcPr/>
                </a:tc>
                <a:extLst>
                  <a:ext uri="{0D108BD9-81ED-4DB2-BD59-A6C34878D82A}">
                    <a16:rowId xmlns:a16="http://schemas.microsoft.com/office/drawing/2014/main" val="3953953259"/>
                  </a:ext>
                </a:extLst>
              </a:tr>
              <a:tr h="478155">
                <a:tc>
                  <a:txBody>
                    <a:bodyPr/>
                    <a:lstStyle/>
                    <a:p>
                      <a:r>
                        <a:rPr lang="en-US" sz="1400" dirty="0">
                          <a:latin typeface="Century Gothic" panose="020B0502020202020204" pitchFamily="34" charset="0"/>
                        </a:rPr>
                        <a:t>Education Level</a:t>
                      </a:r>
                    </a:p>
                  </a:txBody>
                  <a:tcPr/>
                </a:tc>
                <a:tc>
                  <a:txBody>
                    <a:bodyPr/>
                    <a:lstStyle/>
                    <a:p>
                      <a:r>
                        <a:rPr lang="en-US" sz="1400" dirty="0" err="1">
                          <a:latin typeface="Century Gothic" panose="020B0502020202020204" pitchFamily="34" charset="0"/>
                        </a:rPr>
                        <a:t>M.Sc</a:t>
                      </a:r>
                      <a:r>
                        <a:rPr lang="en-US" sz="1400" dirty="0">
                          <a:latin typeface="Century Gothic" panose="020B0502020202020204" pitchFamily="34" charset="0"/>
                        </a:rPr>
                        <a:t> Health Economics and Policy, </a:t>
                      </a:r>
                      <a:r>
                        <a:rPr lang="en-US" sz="1400" dirty="0" err="1">
                          <a:latin typeface="Century Gothic" panose="020B0502020202020204" pitchFamily="34" charset="0"/>
                        </a:rPr>
                        <a:t>B.Sc</a:t>
                      </a:r>
                      <a:r>
                        <a:rPr lang="en-US" sz="1400" dirty="0">
                          <a:latin typeface="Century Gothic" panose="020B0502020202020204" pitchFamily="34" charset="0"/>
                        </a:rPr>
                        <a:t> Agricultural Economics</a:t>
                      </a:r>
                    </a:p>
                  </a:txBody>
                  <a:tcPr/>
                </a:tc>
                <a:extLst>
                  <a:ext uri="{0D108BD9-81ED-4DB2-BD59-A6C34878D82A}">
                    <a16:rowId xmlns:a16="http://schemas.microsoft.com/office/drawing/2014/main" val="2547510550"/>
                  </a:ext>
                </a:extLst>
              </a:tr>
              <a:tr h="1148715">
                <a:tc>
                  <a:txBody>
                    <a:bodyPr/>
                    <a:lstStyle/>
                    <a:p>
                      <a:r>
                        <a:rPr lang="en-US" sz="1400" dirty="0">
                          <a:latin typeface="Century Gothic" panose="020B0502020202020204" pitchFamily="34" charset="0"/>
                        </a:rPr>
                        <a:t>Biodata </a:t>
                      </a:r>
                    </a:p>
                  </a:txBody>
                  <a:tcPr/>
                </a:tc>
                <a:tc>
                  <a:txBody>
                    <a:bodyPr/>
                    <a:lstStyle/>
                    <a:p>
                      <a:pPr algn="just"/>
                      <a:r>
                        <a:rPr lang="en-US" sz="1400" dirty="0">
                          <a:latin typeface="Century Gothic" panose="020B0502020202020204" pitchFamily="34" charset="0"/>
                        </a:rPr>
                        <a:t>Jack is an accomplished Research Economist with a proven experience in managing and leading performance measurement and monitoring initiatives that have informed policy decisions by Multilateral Agencies of both technical and development nature. Jack is recognized as highly adept in designing M&amp;E systems, data management and econometric analysis with key credential of generating highly resourceful project and monitoring reports.  Currently an independent consultant for FSD Trust-Kenya and the leading M &amp; E Expert for FAO Somalia’s third-party monitoring activities (through Savana consultancy and research services). Jack has been managing evidence based social and economic research to support Programs of the governments and private sector agencies in the areas of Financing, Agriculture, disaster risk recovery and resilience, Health and Sanitation. Some of his roles in this position have included but have not been limited to the following;</a:t>
                      </a:r>
                    </a:p>
                    <a:p>
                      <a:pPr algn="just"/>
                      <a:endParaRPr lang="en-US" sz="1400" dirty="0">
                        <a:latin typeface="Century Gothic" panose="020B0502020202020204" pitchFamily="34" charset="0"/>
                      </a:endParaRPr>
                    </a:p>
                    <a:p>
                      <a:r>
                        <a:rPr lang="en-US" sz="1400" b="1" dirty="0">
                          <a:latin typeface="Century Gothic" panose="020B0502020202020204" pitchFamily="34" charset="0"/>
                        </a:rPr>
                        <a:t>Project manager- FSD Trust-Kenya </a:t>
                      </a:r>
                      <a:r>
                        <a:rPr lang="en-US" sz="1400" dirty="0">
                          <a:latin typeface="Century Gothic" panose="020B0502020202020204" pitchFamily="34" charset="0"/>
                        </a:rPr>
                        <a:t>– An audit of digital loan Services and service providers in Kenya and evaluation of their impact on financial inclusion.</a:t>
                      </a:r>
                    </a:p>
                    <a:p>
                      <a:r>
                        <a:rPr lang="en-US" sz="1400" dirty="0">
                          <a:latin typeface="Century Gothic" panose="020B0502020202020204" pitchFamily="34" charset="0"/>
                        </a:rPr>
                        <a:t>Independent Consultant research Manager- Mercy Corps-Kenya (AFA project)</a:t>
                      </a:r>
                    </a:p>
                    <a:p>
                      <a:r>
                        <a:rPr lang="en-US" sz="1400" b="1" dirty="0">
                          <a:latin typeface="Century Gothic" panose="020B0502020202020204" pitchFamily="34" charset="0"/>
                        </a:rPr>
                        <a:t>Performance Measurement Expert- FSD </a:t>
                      </a:r>
                      <a:r>
                        <a:rPr lang="en-US" sz="1400" dirty="0">
                          <a:latin typeface="Century Gothic" panose="020B0502020202020204" pitchFamily="34" charset="0"/>
                        </a:rPr>
                        <a:t>(Financial Sector Deepening trust- Kenya- Financial Access Price Index Project. </a:t>
                      </a:r>
                    </a:p>
                    <a:p>
                      <a:r>
                        <a:rPr lang="en-US" sz="1400" b="1" dirty="0">
                          <a:latin typeface="Century Gothic" panose="020B0502020202020204" pitchFamily="34" charset="0"/>
                        </a:rPr>
                        <a:t>Third party Monitoring Expert-   FAO Somalia- </a:t>
                      </a:r>
                      <a:r>
                        <a:rPr lang="en-US" sz="1400" dirty="0">
                          <a:latin typeface="Century Gothic" panose="020B0502020202020204" pitchFamily="34" charset="0"/>
                        </a:rPr>
                        <a:t>Crop, livestock, Fisheries and cash-based Interventions impact assessments</a:t>
                      </a:r>
                    </a:p>
                    <a:p>
                      <a:r>
                        <a:rPr lang="en-US" sz="1400" b="1" dirty="0">
                          <a:latin typeface="Century Gothic" panose="020B0502020202020204" pitchFamily="34" charset="0"/>
                        </a:rPr>
                        <a:t>Research economist -International Water Management Institute </a:t>
                      </a:r>
                      <a:r>
                        <a:rPr lang="en-US" sz="1400" dirty="0">
                          <a:latin typeface="Century Gothic" panose="020B0502020202020204" pitchFamily="34" charset="0"/>
                        </a:rPr>
                        <a:t>(IWMI) - Assessing the investment climate for RRR businesses in Kenya (Waste-to-value ventures). </a:t>
                      </a:r>
                    </a:p>
                    <a:p>
                      <a:r>
                        <a:rPr lang="en-US" sz="1400" b="1" dirty="0">
                          <a:latin typeface="Century Gothic" panose="020B0502020202020204" pitchFamily="34" charset="0"/>
                        </a:rPr>
                        <a:t>Research economist -International Water Management Institute </a:t>
                      </a:r>
                      <a:r>
                        <a:rPr lang="en-US" sz="1400" dirty="0">
                          <a:latin typeface="Century Gothic" panose="020B0502020202020204" pitchFamily="34" charset="0"/>
                        </a:rPr>
                        <a:t>(IWMI) – Nature positive solutions for shifting agri-food systems to more resilient and sustainable pathways</a:t>
                      </a:r>
                    </a:p>
                  </a:txBody>
                  <a:tcPr/>
                </a:tc>
                <a:extLst>
                  <a:ext uri="{0D108BD9-81ED-4DB2-BD59-A6C34878D82A}">
                    <a16:rowId xmlns:a16="http://schemas.microsoft.com/office/drawing/2014/main" val="2837436911"/>
                  </a:ext>
                </a:extLst>
              </a:tr>
            </a:tbl>
          </a:graphicData>
        </a:graphic>
      </p:graphicFrame>
    </p:spTree>
    <p:extLst>
      <p:ext uri="{BB962C8B-B14F-4D97-AF65-F5344CB8AC3E}">
        <p14:creationId xmlns:p14="http://schemas.microsoft.com/office/powerpoint/2010/main" val="1092662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10">
            <a:extLst>
              <a:ext uri="{FF2B5EF4-FFF2-40B4-BE49-F238E27FC236}">
                <a16:creationId xmlns:a16="http://schemas.microsoft.com/office/drawing/2014/main" id="{CF2ED2B6-3038-4D46-B3F8-BFAA15FEE153}"/>
              </a:ext>
            </a:extLst>
          </p:cNvPr>
          <p:cNvGraphicFramePr>
            <a:graphicFrameLocks noGrp="1"/>
          </p:cNvGraphicFramePr>
          <p:nvPr>
            <p:extLst>
              <p:ext uri="{D42A27DB-BD31-4B8C-83A1-F6EECF244321}">
                <p14:modId xmlns:p14="http://schemas.microsoft.com/office/powerpoint/2010/main" val="2805266029"/>
              </p:ext>
            </p:extLst>
          </p:nvPr>
        </p:nvGraphicFramePr>
        <p:xfrm>
          <a:off x="332704" y="1162032"/>
          <a:ext cx="11526592" cy="4533935"/>
        </p:xfrm>
        <a:graphic>
          <a:graphicData uri="http://schemas.openxmlformats.org/drawingml/2006/table">
            <a:tbl>
              <a:tblPr firstRow="1" bandRow="1">
                <a:tableStyleId>{0660B408-B3CF-4A94-85FC-2B1E0A45F4A2}</a:tableStyleId>
              </a:tblPr>
              <a:tblGrid>
                <a:gridCol w="1596981">
                  <a:extLst>
                    <a:ext uri="{9D8B030D-6E8A-4147-A177-3AD203B41FA5}">
                      <a16:colId xmlns:a16="http://schemas.microsoft.com/office/drawing/2014/main" val="3647785224"/>
                    </a:ext>
                  </a:extLst>
                </a:gridCol>
                <a:gridCol w="9929611">
                  <a:extLst>
                    <a:ext uri="{9D8B030D-6E8A-4147-A177-3AD203B41FA5}">
                      <a16:colId xmlns:a16="http://schemas.microsoft.com/office/drawing/2014/main" val="3161925897"/>
                    </a:ext>
                  </a:extLst>
                </a:gridCol>
              </a:tblGrid>
              <a:tr h="367700">
                <a:tc>
                  <a:txBody>
                    <a:bodyPr/>
                    <a:lstStyle/>
                    <a:p>
                      <a:r>
                        <a:rPr lang="en-US" sz="1400" dirty="0">
                          <a:latin typeface="Century Gothic" panose="020B0502020202020204" pitchFamily="34" charset="0"/>
                        </a:rPr>
                        <a:t>Title </a:t>
                      </a:r>
                    </a:p>
                  </a:txBody>
                  <a:tcPr/>
                </a:tc>
                <a:tc>
                  <a:txBody>
                    <a:bodyPr/>
                    <a:lstStyle/>
                    <a:p>
                      <a:r>
                        <a:rPr lang="en-US" sz="1400" dirty="0">
                          <a:latin typeface="Century Gothic" panose="020B0502020202020204" pitchFamily="34" charset="0"/>
                        </a:rPr>
                        <a:t> Director –Research and analytics</a:t>
                      </a:r>
                    </a:p>
                  </a:txBody>
                  <a:tcPr/>
                </a:tc>
                <a:extLst>
                  <a:ext uri="{0D108BD9-81ED-4DB2-BD59-A6C34878D82A}">
                    <a16:rowId xmlns:a16="http://schemas.microsoft.com/office/drawing/2014/main" val="3776820578"/>
                  </a:ext>
                </a:extLst>
              </a:tr>
              <a:tr h="329011">
                <a:tc>
                  <a:txBody>
                    <a:bodyPr/>
                    <a:lstStyle/>
                    <a:p>
                      <a:r>
                        <a:rPr lang="en-US" sz="1400" dirty="0">
                          <a:latin typeface="Century Gothic" panose="020B0502020202020204" pitchFamily="34" charset="0"/>
                        </a:rPr>
                        <a:t>Name </a:t>
                      </a:r>
                    </a:p>
                  </a:txBody>
                  <a:tcPr/>
                </a:tc>
                <a:tc>
                  <a:txBody>
                    <a:bodyPr/>
                    <a:lstStyle/>
                    <a:p>
                      <a:r>
                        <a:rPr lang="en-US" sz="1400" dirty="0">
                          <a:latin typeface="Century Gothic" panose="020B0502020202020204" pitchFamily="34" charset="0"/>
                        </a:rPr>
                        <a:t>Timothy Kimaiyo </a:t>
                      </a:r>
                    </a:p>
                    <a:p>
                      <a:endParaRPr lang="en-US" sz="1400" dirty="0">
                        <a:latin typeface="Century Gothic" panose="020B0502020202020204" pitchFamily="34" charset="0"/>
                      </a:endParaRPr>
                    </a:p>
                  </a:txBody>
                  <a:tcPr/>
                </a:tc>
                <a:extLst>
                  <a:ext uri="{0D108BD9-81ED-4DB2-BD59-A6C34878D82A}">
                    <a16:rowId xmlns:a16="http://schemas.microsoft.com/office/drawing/2014/main" val="2960565448"/>
                  </a:ext>
                </a:extLst>
              </a:tr>
              <a:tr h="685461">
                <a:tc>
                  <a:txBody>
                    <a:bodyPr/>
                    <a:lstStyle/>
                    <a:p>
                      <a:r>
                        <a:rPr lang="en-US" sz="1400" dirty="0">
                          <a:latin typeface="Century Gothic" panose="020B0502020202020204" pitchFamily="34" charset="0"/>
                        </a:rPr>
                        <a:t>General</a:t>
                      </a:r>
                    </a:p>
                    <a:p>
                      <a:r>
                        <a:rPr lang="en-US" sz="1400" dirty="0">
                          <a:latin typeface="Century Gothic" panose="020B0502020202020204" pitchFamily="34" charset="0"/>
                        </a:rPr>
                        <a:t>Information</a:t>
                      </a:r>
                    </a:p>
                  </a:txBody>
                  <a:tcPr/>
                </a:tc>
                <a:tc>
                  <a:txBody>
                    <a:bodyPr/>
                    <a:lstStyle/>
                    <a:p>
                      <a:r>
                        <a:rPr lang="en-US" sz="1400" dirty="0">
                          <a:latin typeface="Century Gothic" panose="020B0502020202020204" pitchFamily="34" charset="0"/>
                        </a:rPr>
                        <a:t>Nationality: Kenyan </a:t>
                      </a:r>
                    </a:p>
                    <a:p>
                      <a:r>
                        <a:rPr lang="en-US" sz="1400" dirty="0">
                          <a:latin typeface="Century Gothic" panose="020B0502020202020204" pitchFamily="34" charset="0"/>
                        </a:rPr>
                        <a:t>Gender: Male</a:t>
                      </a:r>
                    </a:p>
                    <a:p>
                      <a:r>
                        <a:rPr lang="en-US" sz="1400" dirty="0">
                          <a:latin typeface="Century Gothic" panose="020B0502020202020204" pitchFamily="34" charset="0"/>
                        </a:rPr>
                        <a:t>Languages: English, Kiswahili</a:t>
                      </a:r>
                    </a:p>
                  </a:txBody>
                  <a:tcPr/>
                </a:tc>
                <a:extLst>
                  <a:ext uri="{0D108BD9-81ED-4DB2-BD59-A6C34878D82A}">
                    <a16:rowId xmlns:a16="http://schemas.microsoft.com/office/drawing/2014/main" val="3953953259"/>
                  </a:ext>
                </a:extLst>
              </a:tr>
              <a:tr h="478155">
                <a:tc>
                  <a:txBody>
                    <a:bodyPr/>
                    <a:lstStyle/>
                    <a:p>
                      <a:r>
                        <a:rPr lang="en-US" sz="1400" dirty="0">
                          <a:latin typeface="Century Gothic" panose="020B0502020202020204" pitchFamily="34" charset="0"/>
                        </a:rPr>
                        <a:t>Education Level</a:t>
                      </a:r>
                    </a:p>
                  </a:txBody>
                  <a:tcPr/>
                </a:tc>
                <a:tc>
                  <a:txBody>
                    <a:bodyPr/>
                    <a:lstStyle/>
                    <a:p>
                      <a:r>
                        <a:rPr lang="en-US" sz="1400" dirty="0">
                          <a:latin typeface="Century Gothic" panose="020B0502020202020204" pitchFamily="34" charset="0"/>
                        </a:rPr>
                        <a:t>PhD Economics (on going), MA in Economics </a:t>
                      </a:r>
                    </a:p>
                  </a:txBody>
                  <a:tcPr/>
                </a:tc>
                <a:extLst>
                  <a:ext uri="{0D108BD9-81ED-4DB2-BD59-A6C34878D82A}">
                    <a16:rowId xmlns:a16="http://schemas.microsoft.com/office/drawing/2014/main" val="2547510550"/>
                  </a:ext>
                </a:extLst>
              </a:tr>
              <a:tr h="1148715">
                <a:tc>
                  <a:txBody>
                    <a:bodyPr/>
                    <a:lstStyle/>
                    <a:p>
                      <a:r>
                        <a:rPr lang="en-US" sz="1400" dirty="0">
                          <a:latin typeface="Century Gothic" panose="020B0502020202020204" pitchFamily="34" charset="0"/>
                        </a:rPr>
                        <a:t>Biodata </a:t>
                      </a:r>
                    </a:p>
                  </a:txBody>
                  <a:tcPr/>
                </a:tc>
                <a:tc>
                  <a:txBody>
                    <a:bodyPr/>
                    <a:lstStyle/>
                    <a:p>
                      <a:pPr algn="just"/>
                      <a:r>
                        <a:rPr lang="en-US" sz="1400" dirty="0">
                          <a:latin typeface="Century Gothic" panose="020B0502020202020204" pitchFamily="34" charset="0"/>
                        </a:rPr>
                        <a:t>Timothy has extensive skills in managing and leading research and monitoring and evaluation (M&amp;E) in the field of development economics, governance, and state-building. His competencies include econometrics, quantitative and qualitative analysis as well as proficiency in the use of data statistical software such as STATA and SPSS. He is particularly passionate about exploring the use of evidence-based solutions to influence policy and development. He holds a Master of Arts in Economics and Bachelor of Economics (First Class </a:t>
                      </a:r>
                      <a:r>
                        <a:rPr lang="en-US" sz="1400" dirty="0" err="1">
                          <a:latin typeface="Century Gothic" panose="020B0502020202020204" pitchFamily="34" charset="0"/>
                        </a:rPr>
                        <a:t>Honours</a:t>
                      </a:r>
                      <a:r>
                        <a:rPr lang="en-US" sz="1400" dirty="0">
                          <a:latin typeface="Century Gothic" panose="020B0502020202020204" pitchFamily="34" charset="0"/>
                        </a:rPr>
                        <a:t>) both from the University of Nairobi Kenya.</a:t>
                      </a:r>
                    </a:p>
                    <a:p>
                      <a:pPr algn="just"/>
                      <a:endParaRPr lang="en-US" sz="1400" dirty="0">
                        <a:latin typeface="Century Gothic" panose="020B0502020202020204" pitchFamily="34" charset="0"/>
                      </a:endParaRPr>
                    </a:p>
                    <a:p>
                      <a:pPr algn="just"/>
                      <a:r>
                        <a:rPr lang="en-US" sz="1400" dirty="0">
                          <a:latin typeface="Century Gothic" panose="020B0502020202020204" pitchFamily="34" charset="0"/>
                        </a:rPr>
                        <a:t>Timothy has previously worked at the </a:t>
                      </a:r>
                      <a:r>
                        <a:rPr lang="en-US" sz="1400" dirty="0" err="1">
                          <a:latin typeface="Century Gothic" panose="020B0502020202020204" pitchFamily="34" charset="0"/>
                        </a:rPr>
                        <a:t>Busara</a:t>
                      </a:r>
                      <a:r>
                        <a:rPr lang="en-US" sz="1400" dirty="0">
                          <a:latin typeface="Century Gothic" panose="020B0502020202020204" pitchFamily="34" charset="0"/>
                        </a:rPr>
                        <a:t> Center for Behavioral Economics, a research and advisory firm focused on applying Behavioral Science in the global south, and Royal United Services Institute (RUSI) Nairobi where he conducted research, monitoring and evaluation of </a:t>
                      </a:r>
                      <a:r>
                        <a:rPr lang="en-US" sz="1400" dirty="0" err="1">
                          <a:latin typeface="Century Gothic" panose="020B0502020202020204" pitchFamily="34" charset="0"/>
                        </a:rPr>
                        <a:t>programmes</a:t>
                      </a:r>
                      <a:r>
                        <a:rPr lang="en-US" sz="1400" dirty="0">
                          <a:latin typeface="Century Gothic" panose="020B0502020202020204" pitchFamily="34" charset="0"/>
                        </a:rPr>
                        <a:t> in situations of fragility, conflict, and violence (FCV).</a:t>
                      </a:r>
                    </a:p>
                  </a:txBody>
                  <a:tcPr/>
                </a:tc>
                <a:extLst>
                  <a:ext uri="{0D108BD9-81ED-4DB2-BD59-A6C34878D82A}">
                    <a16:rowId xmlns:a16="http://schemas.microsoft.com/office/drawing/2014/main" val="2837436911"/>
                  </a:ext>
                </a:extLst>
              </a:tr>
            </a:tbl>
          </a:graphicData>
        </a:graphic>
      </p:graphicFrame>
    </p:spTree>
    <p:extLst>
      <p:ext uri="{BB962C8B-B14F-4D97-AF65-F5344CB8AC3E}">
        <p14:creationId xmlns:p14="http://schemas.microsoft.com/office/powerpoint/2010/main" val="2380423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10">
            <a:extLst>
              <a:ext uri="{FF2B5EF4-FFF2-40B4-BE49-F238E27FC236}">
                <a16:creationId xmlns:a16="http://schemas.microsoft.com/office/drawing/2014/main" id="{CF2ED2B6-3038-4D46-B3F8-BFAA15FEE153}"/>
              </a:ext>
            </a:extLst>
          </p:cNvPr>
          <p:cNvGraphicFramePr>
            <a:graphicFrameLocks noGrp="1"/>
          </p:cNvGraphicFramePr>
          <p:nvPr>
            <p:extLst>
              <p:ext uri="{D42A27DB-BD31-4B8C-83A1-F6EECF244321}">
                <p14:modId xmlns:p14="http://schemas.microsoft.com/office/powerpoint/2010/main" val="412495404"/>
              </p:ext>
            </p:extLst>
          </p:nvPr>
        </p:nvGraphicFramePr>
        <p:xfrm>
          <a:off x="332704" y="1162032"/>
          <a:ext cx="11526592" cy="5387375"/>
        </p:xfrm>
        <a:graphic>
          <a:graphicData uri="http://schemas.openxmlformats.org/drawingml/2006/table">
            <a:tbl>
              <a:tblPr firstRow="1" bandRow="1">
                <a:tableStyleId>{0660B408-B3CF-4A94-85FC-2B1E0A45F4A2}</a:tableStyleId>
              </a:tblPr>
              <a:tblGrid>
                <a:gridCol w="1596981">
                  <a:extLst>
                    <a:ext uri="{9D8B030D-6E8A-4147-A177-3AD203B41FA5}">
                      <a16:colId xmlns:a16="http://schemas.microsoft.com/office/drawing/2014/main" val="3647785224"/>
                    </a:ext>
                  </a:extLst>
                </a:gridCol>
                <a:gridCol w="9929611">
                  <a:extLst>
                    <a:ext uri="{9D8B030D-6E8A-4147-A177-3AD203B41FA5}">
                      <a16:colId xmlns:a16="http://schemas.microsoft.com/office/drawing/2014/main" val="3161925897"/>
                    </a:ext>
                  </a:extLst>
                </a:gridCol>
              </a:tblGrid>
              <a:tr h="367700">
                <a:tc>
                  <a:txBody>
                    <a:bodyPr/>
                    <a:lstStyle/>
                    <a:p>
                      <a:r>
                        <a:rPr lang="en-US" sz="1400" dirty="0">
                          <a:latin typeface="Century Gothic" panose="020B0502020202020204" pitchFamily="34" charset="0"/>
                        </a:rPr>
                        <a:t>Title </a:t>
                      </a:r>
                    </a:p>
                  </a:txBody>
                  <a:tcPr/>
                </a:tc>
                <a:tc>
                  <a:txBody>
                    <a:bodyPr/>
                    <a:lstStyle/>
                    <a:p>
                      <a:r>
                        <a:rPr lang="en-US" sz="1400" dirty="0">
                          <a:latin typeface="Century Gothic" panose="020B0502020202020204" pitchFamily="34" charset="0"/>
                        </a:rPr>
                        <a:t> Projects manager</a:t>
                      </a:r>
                    </a:p>
                  </a:txBody>
                  <a:tcPr/>
                </a:tc>
                <a:extLst>
                  <a:ext uri="{0D108BD9-81ED-4DB2-BD59-A6C34878D82A}">
                    <a16:rowId xmlns:a16="http://schemas.microsoft.com/office/drawing/2014/main" val="3776820578"/>
                  </a:ext>
                </a:extLst>
              </a:tr>
              <a:tr h="329011">
                <a:tc>
                  <a:txBody>
                    <a:bodyPr/>
                    <a:lstStyle/>
                    <a:p>
                      <a:r>
                        <a:rPr lang="en-US" sz="1400" dirty="0">
                          <a:latin typeface="Century Gothic" panose="020B0502020202020204" pitchFamily="34" charset="0"/>
                        </a:rPr>
                        <a:t>Name </a:t>
                      </a:r>
                    </a:p>
                  </a:txBody>
                  <a:tcPr/>
                </a:tc>
                <a:tc>
                  <a:txBody>
                    <a:bodyPr/>
                    <a:lstStyle/>
                    <a:p>
                      <a:r>
                        <a:rPr lang="en-US" sz="1400" dirty="0">
                          <a:latin typeface="Century Gothic" panose="020B0502020202020204" pitchFamily="34" charset="0"/>
                        </a:rPr>
                        <a:t>Nicholas </a:t>
                      </a:r>
                      <a:r>
                        <a:rPr lang="en-US" sz="1400" dirty="0" err="1">
                          <a:latin typeface="Century Gothic" panose="020B0502020202020204" pitchFamily="34" charset="0"/>
                        </a:rPr>
                        <a:t>Pacho</a:t>
                      </a:r>
                      <a:endParaRPr lang="en-US" sz="1400" dirty="0">
                        <a:latin typeface="Century Gothic" panose="020B0502020202020204" pitchFamily="34" charset="0"/>
                      </a:endParaRPr>
                    </a:p>
                    <a:p>
                      <a:endParaRPr lang="en-US" sz="1400" dirty="0">
                        <a:latin typeface="Century Gothic" panose="020B0502020202020204" pitchFamily="34" charset="0"/>
                      </a:endParaRPr>
                    </a:p>
                  </a:txBody>
                  <a:tcPr/>
                </a:tc>
                <a:extLst>
                  <a:ext uri="{0D108BD9-81ED-4DB2-BD59-A6C34878D82A}">
                    <a16:rowId xmlns:a16="http://schemas.microsoft.com/office/drawing/2014/main" val="2960565448"/>
                  </a:ext>
                </a:extLst>
              </a:tr>
              <a:tr h="685461">
                <a:tc>
                  <a:txBody>
                    <a:bodyPr/>
                    <a:lstStyle/>
                    <a:p>
                      <a:r>
                        <a:rPr lang="en-US" sz="1400" dirty="0">
                          <a:latin typeface="Century Gothic" panose="020B0502020202020204" pitchFamily="34" charset="0"/>
                        </a:rPr>
                        <a:t>General</a:t>
                      </a:r>
                    </a:p>
                    <a:p>
                      <a:r>
                        <a:rPr lang="en-US" sz="1400" dirty="0">
                          <a:latin typeface="Century Gothic" panose="020B0502020202020204" pitchFamily="34" charset="0"/>
                        </a:rPr>
                        <a:t>Information</a:t>
                      </a:r>
                    </a:p>
                  </a:txBody>
                  <a:tcPr/>
                </a:tc>
                <a:tc>
                  <a:txBody>
                    <a:bodyPr/>
                    <a:lstStyle/>
                    <a:p>
                      <a:r>
                        <a:rPr lang="en-US" sz="1400" dirty="0">
                          <a:latin typeface="Century Gothic" panose="020B0502020202020204" pitchFamily="34" charset="0"/>
                        </a:rPr>
                        <a:t>Nationality: Kenyan </a:t>
                      </a:r>
                    </a:p>
                    <a:p>
                      <a:r>
                        <a:rPr lang="en-US" sz="1400" dirty="0">
                          <a:latin typeface="Century Gothic" panose="020B0502020202020204" pitchFamily="34" charset="0"/>
                        </a:rPr>
                        <a:t>Gender: Male</a:t>
                      </a:r>
                    </a:p>
                    <a:p>
                      <a:r>
                        <a:rPr lang="en-US" sz="1400" dirty="0">
                          <a:latin typeface="Century Gothic" panose="020B0502020202020204" pitchFamily="34" charset="0"/>
                        </a:rPr>
                        <a:t>Languages: English, Kiswahili</a:t>
                      </a:r>
                    </a:p>
                    <a:p>
                      <a:endParaRPr lang="en-US" sz="1400" dirty="0">
                        <a:latin typeface="Century Gothic" panose="020B0502020202020204" pitchFamily="34" charset="0"/>
                      </a:endParaRPr>
                    </a:p>
                  </a:txBody>
                  <a:tcPr/>
                </a:tc>
                <a:extLst>
                  <a:ext uri="{0D108BD9-81ED-4DB2-BD59-A6C34878D82A}">
                    <a16:rowId xmlns:a16="http://schemas.microsoft.com/office/drawing/2014/main" val="3953953259"/>
                  </a:ext>
                </a:extLst>
              </a:tr>
              <a:tr h="478155">
                <a:tc>
                  <a:txBody>
                    <a:bodyPr/>
                    <a:lstStyle/>
                    <a:p>
                      <a:r>
                        <a:rPr lang="en-US" sz="1400" dirty="0">
                          <a:latin typeface="Century Gothic" panose="020B0502020202020204" pitchFamily="34" charset="0"/>
                        </a:rPr>
                        <a:t>Education Level</a:t>
                      </a:r>
                    </a:p>
                  </a:txBody>
                  <a:tcPr/>
                </a:tc>
                <a:tc>
                  <a:txBody>
                    <a:bodyPr/>
                    <a:lstStyle/>
                    <a:p>
                      <a:r>
                        <a:rPr lang="en-US" sz="1400" dirty="0">
                          <a:latin typeface="Century Gothic" panose="020B0502020202020204" pitchFamily="34" charset="0"/>
                        </a:rPr>
                        <a:t> M. Sc. Knowledge management (ongoing), </a:t>
                      </a:r>
                      <a:r>
                        <a:rPr lang="en-US" sz="1400" dirty="0" err="1">
                          <a:latin typeface="Century Gothic" panose="020B0502020202020204" pitchFamily="34" charset="0"/>
                        </a:rPr>
                        <a:t>Bsc</a:t>
                      </a:r>
                      <a:r>
                        <a:rPr lang="en-US" sz="1400" dirty="0">
                          <a:latin typeface="Century Gothic" panose="020B0502020202020204" pitchFamily="34" charset="0"/>
                        </a:rPr>
                        <a:t>. Information Science</a:t>
                      </a:r>
                    </a:p>
                  </a:txBody>
                  <a:tcPr/>
                </a:tc>
                <a:extLst>
                  <a:ext uri="{0D108BD9-81ED-4DB2-BD59-A6C34878D82A}">
                    <a16:rowId xmlns:a16="http://schemas.microsoft.com/office/drawing/2014/main" val="2547510550"/>
                  </a:ext>
                </a:extLst>
              </a:tr>
              <a:tr h="1148715">
                <a:tc>
                  <a:txBody>
                    <a:bodyPr/>
                    <a:lstStyle/>
                    <a:p>
                      <a:r>
                        <a:rPr lang="en-US" sz="1400" dirty="0">
                          <a:latin typeface="Century Gothic" panose="020B0502020202020204" pitchFamily="34" charset="0"/>
                        </a:rPr>
                        <a:t>Biodata </a:t>
                      </a:r>
                    </a:p>
                  </a:txBody>
                  <a:tcPr/>
                </a:tc>
                <a:tc>
                  <a:txBody>
                    <a:bodyPr/>
                    <a:lstStyle/>
                    <a:p>
                      <a:pPr algn="just"/>
                      <a:r>
                        <a:rPr lang="en-US" sz="1400" dirty="0">
                          <a:latin typeface="Century Gothic" panose="020B0502020202020204" pitchFamily="34" charset="0"/>
                        </a:rPr>
                        <a:t>Nicholas is the Projects manager for Revolve Research Consulting Group based in Kenya. He has a diverse set of interests: impact measurement, M&amp;E, and humanitarianism, and is an enthusiast of humanitarian knowledge management and dissemination. Nicholas has previously supported various assessments in the financial inclusion space with financial sector deepening Kenya trust (FSDK) in their flagship Cost of Banking in Kenya Study project as well as other studies on digital credit conduct and practices in Kenya and New York University’s Small Firm Diaries project. Beyond his work in the financial inclusion space, Nicholas has contributed capacity to humanitarian initiatives, most notably the “Out-of-Camps Shelter assessment in </a:t>
                      </a:r>
                      <a:r>
                        <a:rPr lang="en-US" sz="1400" dirty="0" err="1">
                          <a:latin typeface="Century Gothic" panose="020B0502020202020204" pitchFamily="34" charset="0"/>
                        </a:rPr>
                        <a:t>Borno</a:t>
                      </a:r>
                      <a:r>
                        <a:rPr lang="en-US" sz="1400" dirty="0">
                          <a:latin typeface="Century Gothic" panose="020B0502020202020204" pitchFamily="34" charset="0"/>
                        </a:rPr>
                        <a:t> State, Nigeria by IOM and Shelter Centre based in Geneva to assess the housing needs and challenges of internally displaced persons as a result of the armed conflict in Northern Nigeria.  </a:t>
                      </a:r>
                    </a:p>
                    <a:p>
                      <a:pPr algn="just"/>
                      <a:endParaRPr lang="en-US" sz="1400" dirty="0">
                        <a:latin typeface="Century Gothic" panose="020B0502020202020204" pitchFamily="34" charset="0"/>
                      </a:endParaRPr>
                    </a:p>
                    <a:p>
                      <a:pPr algn="just"/>
                      <a:r>
                        <a:rPr lang="en-US" sz="1400" dirty="0">
                          <a:latin typeface="Century Gothic" panose="020B0502020202020204" pitchFamily="34" charset="0"/>
                        </a:rPr>
                        <a:t>Nicholas is currently consulting for ACAPS (Assessment Capacities Project) in Geneva, Switzerland. He continues to consult for other organizations in his area of expertise. Nicholas holds a Bachelor’s degree in Information Science and is on course to complete an M.Sc. Knowledge Management at Kenyatta University, which was also his undergraduate alma mater. </a:t>
                      </a:r>
                    </a:p>
                  </a:txBody>
                  <a:tcPr/>
                </a:tc>
                <a:extLst>
                  <a:ext uri="{0D108BD9-81ED-4DB2-BD59-A6C34878D82A}">
                    <a16:rowId xmlns:a16="http://schemas.microsoft.com/office/drawing/2014/main" val="2837436911"/>
                  </a:ext>
                </a:extLst>
              </a:tr>
            </a:tbl>
          </a:graphicData>
        </a:graphic>
      </p:graphicFrame>
    </p:spTree>
    <p:extLst>
      <p:ext uri="{BB962C8B-B14F-4D97-AF65-F5344CB8AC3E}">
        <p14:creationId xmlns:p14="http://schemas.microsoft.com/office/powerpoint/2010/main" val="3874327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a:cxnSpLocks/>
          </p:cNvCxnSpPr>
          <p:nvPr/>
        </p:nvCxnSpPr>
        <p:spPr>
          <a:xfrm>
            <a:off x="1989995" y="2993693"/>
            <a:ext cx="0" cy="2351039"/>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909610" y="5312397"/>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sp>
        <p:nvSpPr>
          <p:cNvPr id="32" name="TextBox 31"/>
          <p:cNvSpPr txBox="1"/>
          <p:nvPr/>
        </p:nvSpPr>
        <p:spPr>
          <a:xfrm flipH="1">
            <a:off x="2300571" y="166377"/>
            <a:ext cx="4992022" cy="2369880"/>
          </a:xfrm>
          <a:prstGeom prst="rect">
            <a:avLst/>
          </a:prstGeom>
          <a:noFill/>
        </p:spPr>
        <p:txBody>
          <a:bodyPr wrap="square" lIns="0" tIns="0" rIns="0" bIns="0" rtlCol="0">
            <a:spAutoFit/>
          </a:bodyPr>
          <a:lstStyle/>
          <a:p>
            <a:r>
              <a:rPr lang="en-US" sz="1100" b="1" dirty="0">
                <a:solidFill>
                  <a:srgbClr val="FF0000"/>
                </a:solidFill>
                <a:latin typeface="Century Gothic" panose="020B0502020202020204" pitchFamily="34" charset="0"/>
              </a:rPr>
              <a:t>Tasks being handled currently include; </a:t>
            </a:r>
          </a:p>
          <a:p>
            <a:r>
              <a:rPr lang="en-US" sz="1100" b="1" dirty="0">
                <a:solidFill>
                  <a:srgbClr val="502310"/>
                </a:solidFill>
                <a:latin typeface="Century Gothic" panose="020B0502020202020204" pitchFamily="34" charset="0"/>
              </a:rPr>
              <a:t>A quasi experimental impact evaluation</a:t>
            </a:r>
            <a:r>
              <a:rPr lang="en-US" sz="1100" dirty="0">
                <a:solidFill>
                  <a:srgbClr val="502310"/>
                </a:solidFill>
                <a:latin typeface="Century Gothic" panose="020B0502020202020204" pitchFamily="34" charset="0"/>
              </a:rPr>
              <a:t> of the Joint Resilience Action program (JRP) in Somalia. JRP is being implemented by UNICEF, WFP and FAO for three years to 2025. </a:t>
            </a:r>
          </a:p>
          <a:p>
            <a:endParaRPr lang="en-US" sz="1100" dirty="0">
              <a:solidFill>
                <a:srgbClr val="502310"/>
              </a:solidFill>
              <a:latin typeface="Century Gothic" panose="020B0502020202020204" pitchFamily="34" charset="0"/>
            </a:endParaRPr>
          </a:p>
          <a:p>
            <a:r>
              <a:rPr lang="en-US" sz="1100" b="1" dirty="0">
                <a:solidFill>
                  <a:srgbClr val="502310"/>
                </a:solidFill>
                <a:latin typeface="Century Gothic" panose="020B0502020202020204" pitchFamily="34" charset="0"/>
              </a:rPr>
              <a:t>Third Party monitoring for FAO Somalia, </a:t>
            </a:r>
            <a:r>
              <a:rPr lang="en-US" sz="1100" dirty="0">
                <a:solidFill>
                  <a:srgbClr val="502310"/>
                </a:solidFill>
                <a:latin typeface="Century Gothic" panose="020B0502020202020204" pitchFamily="34" charset="0"/>
              </a:rPr>
              <a:t>assessing the impacts of both agriculture, livestock and cash based interventions with over 100,000 households.</a:t>
            </a:r>
          </a:p>
          <a:p>
            <a:r>
              <a:rPr lang="en-US" sz="1100" dirty="0">
                <a:solidFill>
                  <a:srgbClr val="502310"/>
                </a:solidFill>
                <a:latin typeface="Century Gothic" panose="020B0502020202020204" pitchFamily="34" charset="0"/>
              </a:rPr>
              <a:t>  </a:t>
            </a:r>
          </a:p>
          <a:p>
            <a:r>
              <a:rPr lang="en-US" sz="1100" b="1" dirty="0">
                <a:solidFill>
                  <a:srgbClr val="502310"/>
                </a:solidFill>
                <a:latin typeface="Century Gothic" panose="020B0502020202020204" pitchFamily="34" charset="0"/>
              </a:rPr>
              <a:t>Nature positive solutions for shifting agri-food systems to more resilient and sustainable pathways in Kenya</a:t>
            </a:r>
            <a:r>
              <a:rPr lang="en-US" sz="1100" dirty="0">
                <a:solidFill>
                  <a:srgbClr val="502310"/>
                </a:solidFill>
                <a:latin typeface="Century Gothic" panose="020B0502020202020204" pitchFamily="34" charset="0"/>
              </a:rPr>
              <a:t>. Led by International Water Management Institute-IWMI). RRCG has developed a catalogue of waste to value enterprises and is supporting the structuring and formation of an innovation hub to enhance circularity in Kenya </a:t>
            </a:r>
          </a:p>
        </p:txBody>
      </p:sp>
      <p:sp>
        <p:nvSpPr>
          <p:cNvPr id="80" name="Oval 79"/>
          <p:cNvSpPr/>
          <p:nvPr/>
        </p:nvSpPr>
        <p:spPr>
          <a:xfrm>
            <a:off x="2077729" y="166922"/>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cxnSp>
        <p:nvCxnSpPr>
          <p:cNvPr id="88" name="Straight Connector 87"/>
          <p:cNvCxnSpPr>
            <a:cxnSpLocks/>
          </p:cNvCxnSpPr>
          <p:nvPr/>
        </p:nvCxnSpPr>
        <p:spPr>
          <a:xfrm>
            <a:off x="2174300" y="360063"/>
            <a:ext cx="0" cy="2304681"/>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cxnSpLocks/>
          </p:cNvCxnSpPr>
          <p:nvPr/>
        </p:nvCxnSpPr>
        <p:spPr>
          <a:xfrm>
            <a:off x="6392315" y="2936031"/>
            <a:ext cx="0" cy="2962539"/>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sp>
        <p:nvSpPr>
          <p:cNvPr id="94" name="Oval 93"/>
          <p:cNvSpPr/>
          <p:nvPr/>
        </p:nvSpPr>
        <p:spPr>
          <a:xfrm>
            <a:off x="6295744" y="5866235"/>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sp>
        <p:nvSpPr>
          <p:cNvPr id="100" name="Oval 99"/>
          <p:cNvSpPr/>
          <p:nvPr/>
        </p:nvSpPr>
        <p:spPr>
          <a:xfrm>
            <a:off x="7299054" y="134298"/>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cxnSp>
        <p:nvCxnSpPr>
          <p:cNvPr id="108" name="Straight Connector 107"/>
          <p:cNvCxnSpPr>
            <a:cxnSpLocks/>
          </p:cNvCxnSpPr>
          <p:nvPr/>
        </p:nvCxnSpPr>
        <p:spPr>
          <a:xfrm>
            <a:off x="7389163" y="230869"/>
            <a:ext cx="22147" cy="2935331"/>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511B1A9A-60D1-4EC2-9382-C3E766BF8921}"/>
              </a:ext>
            </a:extLst>
          </p:cNvPr>
          <p:cNvGrpSpPr/>
          <p:nvPr/>
        </p:nvGrpSpPr>
        <p:grpSpPr>
          <a:xfrm>
            <a:off x="237006" y="2614949"/>
            <a:ext cx="11348419" cy="770636"/>
            <a:chOff x="478704" y="3032467"/>
            <a:chExt cx="12989440" cy="882073"/>
          </a:xfrm>
        </p:grpSpPr>
        <p:sp>
          <p:nvSpPr>
            <p:cNvPr id="35" name="Rectangle 34"/>
            <p:cNvSpPr/>
            <p:nvPr/>
          </p:nvSpPr>
          <p:spPr>
            <a:xfrm>
              <a:off x="901712" y="3032467"/>
              <a:ext cx="12172486" cy="882072"/>
            </a:xfrm>
            <a:prstGeom prst="rect">
              <a:avLst/>
            </a:prstGeom>
            <a:gradFill flip="none" rotWithShape="1">
              <a:gsLst>
                <a:gs pos="0">
                  <a:srgbClr val="2C81A6"/>
                </a:gs>
                <a:gs pos="100000">
                  <a:srgbClr val="C00000"/>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entury Gothic" panose="020B0502020202020204" pitchFamily="34" charset="0"/>
              </a:endParaRPr>
            </a:p>
          </p:txBody>
        </p:sp>
        <p:cxnSp>
          <p:nvCxnSpPr>
            <p:cNvPr id="10" name="Straight Connector 9"/>
            <p:cNvCxnSpPr>
              <a:cxnSpLocks/>
            </p:cNvCxnSpPr>
            <p:nvPr/>
          </p:nvCxnSpPr>
          <p:spPr>
            <a:xfrm>
              <a:off x="478704" y="3473503"/>
              <a:ext cx="125954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2586073" y="3032467"/>
              <a:ext cx="882071" cy="882072"/>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Century Gothic" panose="020B0502020202020204" pitchFamily="34" charset="0"/>
              </a:endParaRPr>
            </a:p>
          </p:txBody>
        </p:sp>
        <p:sp>
          <p:nvSpPr>
            <p:cNvPr id="19" name="Oval 18"/>
            <p:cNvSpPr/>
            <p:nvPr/>
          </p:nvSpPr>
          <p:spPr>
            <a:xfrm>
              <a:off x="478704" y="3032468"/>
              <a:ext cx="882082" cy="882072"/>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sp>
          <p:nvSpPr>
            <p:cNvPr id="22" name="Oval 21"/>
            <p:cNvSpPr/>
            <p:nvPr/>
          </p:nvSpPr>
          <p:spPr>
            <a:xfrm>
              <a:off x="2084928" y="3140117"/>
              <a:ext cx="666771"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1</a:t>
              </a:r>
            </a:p>
          </p:txBody>
        </p:sp>
        <p:sp>
          <p:nvSpPr>
            <p:cNvPr id="89" name="Oval 88"/>
            <p:cNvSpPr/>
            <p:nvPr/>
          </p:nvSpPr>
          <p:spPr>
            <a:xfrm>
              <a:off x="3698905" y="3140117"/>
              <a:ext cx="666771"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2</a:t>
              </a:r>
              <a:endParaRPr lang="en-US" sz="1400" b="1" dirty="0">
                <a:latin typeface="Century Gothic" panose="020B0502020202020204" pitchFamily="34" charset="0"/>
              </a:endParaRPr>
            </a:p>
          </p:txBody>
        </p:sp>
        <p:sp>
          <p:nvSpPr>
            <p:cNvPr id="92" name="Oval 91"/>
            <p:cNvSpPr/>
            <p:nvPr/>
          </p:nvSpPr>
          <p:spPr>
            <a:xfrm>
              <a:off x="5181467" y="3140117"/>
              <a:ext cx="666771"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3</a:t>
              </a:r>
            </a:p>
          </p:txBody>
        </p:sp>
        <p:sp>
          <p:nvSpPr>
            <p:cNvPr id="112" name="Oval 111"/>
            <p:cNvSpPr/>
            <p:nvPr/>
          </p:nvSpPr>
          <p:spPr>
            <a:xfrm>
              <a:off x="8322586" y="3140117"/>
              <a:ext cx="666771"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4</a:t>
              </a:r>
              <a:endParaRPr lang="en-US" sz="1200" b="1" dirty="0">
                <a:latin typeface="Century Gothic" panose="020B0502020202020204" pitchFamily="34" charset="0"/>
              </a:endParaRPr>
            </a:p>
          </p:txBody>
        </p:sp>
      </p:grpSp>
      <p:sp>
        <p:nvSpPr>
          <p:cNvPr id="142" name="TextBox 141"/>
          <p:cNvSpPr txBox="1"/>
          <p:nvPr/>
        </p:nvSpPr>
        <p:spPr>
          <a:xfrm>
            <a:off x="590533" y="430663"/>
            <a:ext cx="1583767" cy="984885"/>
          </a:xfrm>
          <a:prstGeom prst="rect">
            <a:avLst/>
          </a:prstGeom>
          <a:noFill/>
        </p:spPr>
        <p:txBody>
          <a:bodyPr wrap="none" lIns="0" tIns="0" rIns="0" bIns="0" rtlCol="0">
            <a:spAutoFit/>
          </a:bodyPr>
          <a:lstStyle/>
          <a:p>
            <a:r>
              <a:rPr lang="en-US" sz="3200" b="1" dirty="0">
                <a:solidFill>
                  <a:srgbClr val="E2583D"/>
                </a:solidFill>
                <a:latin typeface="Century Gothic" panose="020B0502020202020204" pitchFamily="34" charset="0"/>
              </a:rPr>
              <a:t>Project </a:t>
            </a:r>
          </a:p>
          <a:p>
            <a:r>
              <a:rPr lang="en-US" sz="3200" b="1" dirty="0">
                <a:solidFill>
                  <a:srgbClr val="E2583D"/>
                </a:solidFill>
                <a:latin typeface="Century Gothic" panose="020B0502020202020204" pitchFamily="34" charset="0"/>
              </a:rPr>
              <a:t>Portfolio</a:t>
            </a:r>
          </a:p>
        </p:txBody>
      </p:sp>
      <p:cxnSp>
        <p:nvCxnSpPr>
          <p:cNvPr id="144" name="Straight Connector 143"/>
          <p:cNvCxnSpPr>
            <a:cxnSpLocks/>
          </p:cNvCxnSpPr>
          <p:nvPr/>
        </p:nvCxnSpPr>
        <p:spPr>
          <a:xfrm>
            <a:off x="624870" y="1482006"/>
            <a:ext cx="373420" cy="0"/>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1F237BA9-42E2-4B25-A773-9517B90FA289}"/>
              </a:ext>
            </a:extLst>
          </p:cNvPr>
          <p:cNvSpPr txBox="1"/>
          <p:nvPr/>
        </p:nvSpPr>
        <p:spPr>
          <a:xfrm flipH="1">
            <a:off x="2222842" y="4488154"/>
            <a:ext cx="2367722" cy="1184940"/>
          </a:xfrm>
          <a:prstGeom prst="rect">
            <a:avLst/>
          </a:prstGeom>
          <a:noFill/>
        </p:spPr>
        <p:txBody>
          <a:bodyPr wrap="square" lIns="0" tIns="0" rIns="0" bIns="0" rtlCol="0">
            <a:spAutoFit/>
          </a:bodyPr>
          <a:lstStyle/>
          <a:p>
            <a:r>
              <a:rPr lang="en-US" sz="1100" dirty="0">
                <a:solidFill>
                  <a:srgbClr val="502310"/>
                </a:solidFill>
                <a:latin typeface="Century Gothic" panose="020B0502020202020204" pitchFamily="34" charset="0"/>
              </a:rPr>
              <a:t>This exercise involved surveying financial institutions to enable</a:t>
            </a:r>
          </a:p>
          <a:p>
            <a:r>
              <a:rPr lang="en-US" sz="1100" dirty="0">
                <a:solidFill>
                  <a:srgbClr val="502310"/>
                </a:solidFill>
                <a:latin typeface="Century Gothic" panose="020B0502020202020204" pitchFamily="34" charset="0"/>
              </a:rPr>
              <a:t>the client understand the rate of electronic payments take up in Kenya and advice policy efforts directed at enhancing a cash light economy. </a:t>
            </a:r>
          </a:p>
        </p:txBody>
      </p:sp>
      <p:sp>
        <p:nvSpPr>
          <p:cNvPr id="65" name="TextBox 64">
            <a:extLst>
              <a:ext uri="{FF2B5EF4-FFF2-40B4-BE49-F238E27FC236}">
                <a16:creationId xmlns:a16="http://schemas.microsoft.com/office/drawing/2014/main" id="{D9B63F10-99E4-4B89-BE84-5F2C738C5B0B}"/>
              </a:ext>
            </a:extLst>
          </p:cNvPr>
          <p:cNvSpPr txBox="1"/>
          <p:nvPr/>
        </p:nvSpPr>
        <p:spPr>
          <a:xfrm flipH="1">
            <a:off x="2222842" y="3582801"/>
            <a:ext cx="2367722" cy="677108"/>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 E-payments scoping study. </a:t>
            </a:r>
          </a:p>
          <a:p>
            <a:pPr algn="l"/>
            <a:r>
              <a:rPr lang="en-US" sz="1100" b="1" dirty="0">
                <a:solidFill>
                  <a:srgbClr val="E2583D"/>
                </a:solidFill>
                <a:latin typeface="Century Gothic" panose="020B0502020202020204" pitchFamily="34" charset="0"/>
              </a:rPr>
              <a:t>(February-March 2015)</a:t>
            </a:r>
          </a:p>
          <a:p>
            <a:pPr algn="l"/>
            <a:r>
              <a:rPr lang="en-US" sz="1100" b="1" dirty="0">
                <a:solidFill>
                  <a:srgbClr val="E2583D"/>
                </a:solidFill>
                <a:latin typeface="Century Gothic" panose="020B0502020202020204" pitchFamily="34" charset="0"/>
              </a:rPr>
              <a:t>Client- FSD-Kenya</a:t>
            </a:r>
          </a:p>
          <a:p>
            <a:pPr algn="l"/>
            <a:r>
              <a:rPr lang="en-US" sz="1100" b="1" dirty="0">
                <a:solidFill>
                  <a:srgbClr val="E2583D"/>
                </a:solidFill>
                <a:latin typeface="Century Gothic" panose="020B0502020202020204" pitchFamily="34" charset="0"/>
              </a:rPr>
              <a:t>Lead Consultant(s): Jack </a:t>
            </a:r>
            <a:r>
              <a:rPr lang="en-US" sz="1100" b="1" dirty="0" err="1">
                <a:solidFill>
                  <a:srgbClr val="E2583D"/>
                </a:solidFill>
                <a:latin typeface="Century Gothic" panose="020B0502020202020204" pitchFamily="34" charset="0"/>
              </a:rPr>
              <a:t>Odero</a:t>
            </a:r>
            <a:r>
              <a:rPr lang="en-US" sz="1100" b="1" dirty="0">
                <a:solidFill>
                  <a:srgbClr val="E2583D"/>
                </a:solidFill>
                <a:latin typeface="Century Gothic" panose="020B0502020202020204" pitchFamily="34" charset="0"/>
              </a:rPr>
              <a:t>.</a:t>
            </a:r>
          </a:p>
        </p:txBody>
      </p:sp>
      <p:sp>
        <p:nvSpPr>
          <p:cNvPr id="67" name="TextBox 66">
            <a:extLst>
              <a:ext uri="{FF2B5EF4-FFF2-40B4-BE49-F238E27FC236}">
                <a16:creationId xmlns:a16="http://schemas.microsoft.com/office/drawing/2014/main" id="{E204A40A-94EA-4CA4-8823-A5A97CC3FA02}"/>
              </a:ext>
            </a:extLst>
          </p:cNvPr>
          <p:cNvSpPr txBox="1"/>
          <p:nvPr/>
        </p:nvSpPr>
        <p:spPr>
          <a:xfrm flipH="1">
            <a:off x="6629752" y="4461073"/>
            <a:ext cx="3459497" cy="1454244"/>
          </a:xfrm>
          <a:prstGeom prst="rect">
            <a:avLst/>
          </a:prstGeom>
          <a:noFill/>
        </p:spPr>
        <p:txBody>
          <a:bodyPr wrap="square" lIns="0" tIns="0" rIns="0" bIns="0" rtlCol="0">
            <a:spAutoFit/>
          </a:bodyPr>
          <a:lstStyle/>
          <a:p>
            <a:r>
              <a:rPr lang="en-US" sz="1050" dirty="0">
                <a:solidFill>
                  <a:srgbClr val="502310"/>
                </a:solidFill>
                <a:latin typeface="Century Gothic" panose="020B0502020202020204" pitchFamily="34" charset="0"/>
              </a:rPr>
              <a:t>The firm was contracted to undertake a comprehensive literature review and engage major stakeholders in the Kenyan fertilizer market to give a competitive market analysis of the compost market in Kenya. The objective was to advice the client on Market entry considerations. We also profiled smallholder farmers in three</a:t>
            </a:r>
          </a:p>
          <a:p>
            <a:r>
              <a:rPr lang="en-US" sz="1050" dirty="0">
                <a:solidFill>
                  <a:srgbClr val="502310"/>
                </a:solidFill>
                <a:latin typeface="Century Gothic" panose="020B0502020202020204" pitchFamily="34" charset="0"/>
              </a:rPr>
              <a:t>Counties of Kenya to help the farm understand compost client base. </a:t>
            </a:r>
          </a:p>
        </p:txBody>
      </p:sp>
      <p:sp>
        <p:nvSpPr>
          <p:cNvPr id="70" name="TextBox 69">
            <a:extLst>
              <a:ext uri="{FF2B5EF4-FFF2-40B4-BE49-F238E27FC236}">
                <a16:creationId xmlns:a16="http://schemas.microsoft.com/office/drawing/2014/main" id="{E0F50411-DC3D-4F54-96AE-CDC4B027C70C}"/>
              </a:ext>
            </a:extLst>
          </p:cNvPr>
          <p:cNvSpPr txBox="1"/>
          <p:nvPr/>
        </p:nvSpPr>
        <p:spPr>
          <a:xfrm flipH="1">
            <a:off x="6568943" y="3401638"/>
            <a:ext cx="3581117" cy="1015663"/>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Competitive Compost Market Analysis in Kenya and Smallholder farmer profiling in Kiambu, Machakos and Kajiado Counties of</a:t>
            </a:r>
          </a:p>
          <a:p>
            <a:pPr algn="l"/>
            <a:r>
              <a:rPr lang="en-US" sz="1100" b="1" dirty="0">
                <a:solidFill>
                  <a:srgbClr val="E2583D"/>
                </a:solidFill>
                <a:latin typeface="Century Gothic" panose="020B0502020202020204" pitchFamily="34" charset="0"/>
              </a:rPr>
              <a:t>Kenya. (September to December 2014)</a:t>
            </a:r>
          </a:p>
          <a:p>
            <a:pPr algn="l"/>
            <a:r>
              <a:rPr lang="en-US" sz="1100" b="1" dirty="0">
                <a:solidFill>
                  <a:srgbClr val="E2583D"/>
                </a:solidFill>
                <a:latin typeface="Century Gothic" panose="020B0502020202020204" pitchFamily="34" charset="0"/>
              </a:rPr>
              <a:t>Client- Taka </a:t>
            </a:r>
            <a:r>
              <a:rPr lang="en-US" sz="1100" b="1" dirty="0" err="1">
                <a:solidFill>
                  <a:srgbClr val="E2583D"/>
                </a:solidFill>
                <a:latin typeface="Century Gothic" panose="020B0502020202020204" pitchFamily="34" charset="0"/>
              </a:rPr>
              <a:t>Taka</a:t>
            </a:r>
            <a:r>
              <a:rPr lang="en-US" sz="1100" b="1" dirty="0">
                <a:solidFill>
                  <a:srgbClr val="E2583D"/>
                </a:solidFill>
                <a:latin typeface="Century Gothic" panose="020B0502020202020204" pitchFamily="34" charset="0"/>
              </a:rPr>
              <a:t> Solutions</a:t>
            </a:r>
          </a:p>
          <a:p>
            <a:pPr algn="l"/>
            <a:r>
              <a:rPr lang="en-US" sz="1100" b="1" dirty="0">
                <a:solidFill>
                  <a:srgbClr val="E2583D"/>
                </a:solidFill>
                <a:latin typeface="Century Gothic" panose="020B0502020202020204" pitchFamily="34" charset="0"/>
              </a:rPr>
              <a:t>Lead Consultant(s)- Jack </a:t>
            </a:r>
            <a:r>
              <a:rPr lang="en-US" sz="1100" b="1" dirty="0" err="1">
                <a:solidFill>
                  <a:srgbClr val="E2583D"/>
                </a:solidFill>
                <a:latin typeface="Century Gothic" panose="020B0502020202020204" pitchFamily="34" charset="0"/>
              </a:rPr>
              <a:t>Odero</a:t>
            </a:r>
            <a:r>
              <a:rPr lang="en-US" sz="1100" b="1" dirty="0">
                <a:solidFill>
                  <a:srgbClr val="E2583D"/>
                </a:solidFill>
                <a:latin typeface="Century Gothic" panose="020B0502020202020204" pitchFamily="34" charset="0"/>
              </a:rPr>
              <a:t>.</a:t>
            </a:r>
          </a:p>
        </p:txBody>
      </p:sp>
      <p:sp>
        <p:nvSpPr>
          <p:cNvPr id="74" name="TextBox 73">
            <a:extLst>
              <a:ext uri="{FF2B5EF4-FFF2-40B4-BE49-F238E27FC236}">
                <a16:creationId xmlns:a16="http://schemas.microsoft.com/office/drawing/2014/main" id="{54EA1023-3FA7-4175-A752-2D669D9FC994}"/>
              </a:ext>
            </a:extLst>
          </p:cNvPr>
          <p:cNvSpPr txBox="1"/>
          <p:nvPr/>
        </p:nvSpPr>
        <p:spPr>
          <a:xfrm flipH="1">
            <a:off x="7572776" y="1104620"/>
            <a:ext cx="4012650" cy="1354217"/>
          </a:xfrm>
          <a:prstGeom prst="rect">
            <a:avLst/>
          </a:prstGeom>
          <a:noFill/>
        </p:spPr>
        <p:txBody>
          <a:bodyPr wrap="square" lIns="0" tIns="0" rIns="0" bIns="0" rtlCol="0">
            <a:spAutoFit/>
          </a:bodyPr>
          <a:lstStyle/>
          <a:p>
            <a:r>
              <a:rPr lang="en-US" sz="1100" dirty="0">
                <a:solidFill>
                  <a:srgbClr val="502310"/>
                </a:solidFill>
                <a:latin typeface="Century Gothic" panose="020B0502020202020204" pitchFamily="34" charset="0"/>
              </a:rPr>
              <a:t>RRCG was contracted to run the </a:t>
            </a:r>
            <a:r>
              <a:rPr lang="en-US" sz="1100" dirty="0" err="1">
                <a:solidFill>
                  <a:srgbClr val="502310"/>
                </a:solidFill>
                <a:latin typeface="Century Gothic" panose="020B0502020202020204" pitchFamily="34" charset="0"/>
              </a:rPr>
              <a:t>RiceMAPP</a:t>
            </a:r>
            <a:r>
              <a:rPr lang="en-US" sz="1100" dirty="0">
                <a:solidFill>
                  <a:srgbClr val="502310"/>
                </a:solidFill>
                <a:latin typeface="Century Gothic" panose="020B0502020202020204" pitchFamily="34" charset="0"/>
              </a:rPr>
              <a:t> socio-economic survey of the </a:t>
            </a:r>
            <a:r>
              <a:rPr lang="en-US" sz="1100" dirty="0" err="1">
                <a:solidFill>
                  <a:srgbClr val="502310"/>
                </a:solidFill>
                <a:latin typeface="Century Gothic" panose="020B0502020202020204" pitchFamily="34" charset="0"/>
              </a:rPr>
              <a:t>Mwea</a:t>
            </a:r>
            <a:r>
              <a:rPr lang="en-US" sz="1100" dirty="0">
                <a:solidFill>
                  <a:srgbClr val="502310"/>
                </a:solidFill>
                <a:latin typeface="Century Gothic" panose="020B0502020202020204" pitchFamily="34" charset="0"/>
              </a:rPr>
              <a:t> Irrigation Scheme. The objectives of this survey were to clarify the agricultural management and economic status of farmers with different rice planting times, and of those farmers operating inside and outside the irrigation scheme. This was aimed at establishing the indicators for future monitoring and evaluation of project activities. </a:t>
            </a:r>
          </a:p>
        </p:txBody>
      </p:sp>
      <p:sp>
        <p:nvSpPr>
          <p:cNvPr id="75" name="TextBox 74">
            <a:extLst>
              <a:ext uri="{FF2B5EF4-FFF2-40B4-BE49-F238E27FC236}">
                <a16:creationId xmlns:a16="http://schemas.microsoft.com/office/drawing/2014/main" id="{344B5172-DEB0-4A3C-A437-168C82F18B66}"/>
              </a:ext>
            </a:extLst>
          </p:cNvPr>
          <p:cNvSpPr txBox="1"/>
          <p:nvPr/>
        </p:nvSpPr>
        <p:spPr>
          <a:xfrm flipH="1">
            <a:off x="7588764" y="333461"/>
            <a:ext cx="4405562" cy="677108"/>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Baseline Survey- Rice Based and Market-Oriented Agriculture Promotion Project (</a:t>
            </a:r>
            <a:r>
              <a:rPr lang="en-US" sz="1100" b="1" dirty="0" err="1">
                <a:solidFill>
                  <a:srgbClr val="E2583D"/>
                </a:solidFill>
                <a:latin typeface="Century Gothic" panose="020B0502020202020204" pitchFamily="34" charset="0"/>
              </a:rPr>
              <a:t>RiceMAPP</a:t>
            </a:r>
            <a:r>
              <a:rPr lang="en-US" sz="1100" b="1" dirty="0">
                <a:solidFill>
                  <a:srgbClr val="E2583D"/>
                </a:solidFill>
                <a:latin typeface="Century Gothic" panose="020B0502020202020204" pitchFamily="34" charset="0"/>
              </a:rPr>
              <a:t>) (May to September, 2013) </a:t>
            </a:r>
          </a:p>
          <a:p>
            <a:pPr algn="l"/>
            <a:r>
              <a:rPr lang="en-US" sz="1100" b="1" dirty="0">
                <a:solidFill>
                  <a:srgbClr val="E2583D"/>
                </a:solidFill>
                <a:latin typeface="Century Gothic" panose="020B0502020202020204" pitchFamily="34" charset="0"/>
              </a:rPr>
              <a:t>Client- JICA</a:t>
            </a:r>
          </a:p>
          <a:p>
            <a:pPr algn="l"/>
            <a:r>
              <a:rPr lang="en-US" sz="1100" b="1" dirty="0">
                <a:solidFill>
                  <a:srgbClr val="E2583D"/>
                </a:solidFill>
                <a:latin typeface="Century Gothic" panose="020B0502020202020204" pitchFamily="34" charset="0"/>
              </a:rPr>
              <a:t>Lead consultant(s): Timothy Kimaiyo</a:t>
            </a:r>
          </a:p>
        </p:txBody>
      </p:sp>
    </p:spTree>
    <p:extLst>
      <p:ext uri="{BB962C8B-B14F-4D97-AF65-F5344CB8AC3E}">
        <p14:creationId xmlns:p14="http://schemas.microsoft.com/office/powerpoint/2010/main" val="100480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F6D7FC58-6307-4A65-AD67-0DA70EA628FC}"/>
              </a:ext>
            </a:extLst>
          </p:cNvPr>
          <p:cNvCxnSpPr>
            <a:cxnSpLocks/>
          </p:cNvCxnSpPr>
          <p:nvPr/>
        </p:nvCxnSpPr>
        <p:spPr>
          <a:xfrm flipH="1">
            <a:off x="7372117" y="3317999"/>
            <a:ext cx="2114" cy="2604218"/>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4D46DD78-40BC-49FD-B29B-E6A03F2D527E}"/>
              </a:ext>
            </a:extLst>
          </p:cNvPr>
          <p:cNvSpPr/>
          <p:nvPr/>
        </p:nvSpPr>
        <p:spPr>
          <a:xfrm>
            <a:off x="7275546" y="5793728"/>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cxnSp>
        <p:nvCxnSpPr>
          <p:cNvPr id="29" name="Straight Connector 28">
            <a:extLst>
              <a:ext uri="{FF2B5EF4-FFF2-40B4-BE49-F238E27FC236}">
                <a16:creationId xmlns:a16="http://schemas.microsoft.com/office/drawing/2014/main" id="{F56D8D28-6EC3-4229-8B36-BDAD19B088BB}"/>
              </a:ext>
            </a:extLst>
          </p:cNvPr>
          <p:cNvCxnSpPr/>
          <p:nvPr/>
        </p:nvCxnSpPr>
        <p:spPr>
          <a:xfrm flipH="1">
            <a:off x="4640689" y="527948"/>
            <a:ext cx="2114" cy="2597448"/>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a:off x="1590151" y="3299526"/>
            <a:ext cx="2114" cy="2604218"/>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493580" y="5775255"/>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grpSp>
        <p:nvGrpSpPr>
          <p:cNvPr id="7" name="Group 6">
            <a:extLst>
              <a:ext uri="{FF2B5EF4-FFF2-40B4-BE49-F238E27FC236}">
                <a16:creationId xmlns:a16="http://schemas.microsoft.com/office/drawing/2014/main" id="{511B1A9A-60D1-4EC2-9382-C3E766BF8921}"/>
              </a:ext>
            </a:extLst>
          </p:cNvPr>
          <p:cNvGrpSpPr/>
          <p:nvPr/>
        </p:nvGrpSpPr>
        <p:grpSpPr>
          <a:xfrm>
            <a:off x="237006" y="2614949"/>
            <a:ext cx="11542383" cy="770636"/>
            <a:chOff x="478704" y="3032467"/>
            <a:chExt cx="13211455" cy="882073"/>
          </a:xfrm>
        </p:grpSpPr>
        <p:sp>
          <p:nvSpPr>
            <p:cNvPr id="35" name="Rectangle 34"/>
            <p:cNvSpPr/>
            <p:nvPr/>
          </p:nvSpPr>
          <p:spPr>
            <a:xfrm>
              <a:off x="901712" y="3032467"/>
              <a:ext cx="12404394" cy="882072"/>
            </a:xfrm>
            <a:prstGeom prst="rect">
              <a:avLst/>
            </a:prstGeom>
            <a:gradFill flip="none" rotWithShape="1">
              <a:gsLst>
                <a:gs pos="0">
                  <a:srgbClr val="2C81A6"/>
                </a:gs>
                <a:gs pos="100000">
                  <a:srgbClr val="C00000"/>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entury Gothic" panose="020B0502020202020204" pitchFamily="34" charset="0"/>
              </a:endParaRPr>
            </a:p>
          </p:txBody>
        </p:sp>
        <p:cxnSp>
          <p:nvCxnSpPr>
            <p:cNvPr id="10" name="Straight Connector 9"/>
            <p:cNvCxnSpPr>
              <a:cxnSpLocks/>
            </p:cNvCxnSpPr>
            <p:nvPr/>
          </p:nvCxnSpPr>
          <p:spPr>
            <a:xfrm>
              <a:off x="478704" y="3473503"/>
              <a:ext cx="125954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2808087" y="3032467"/>
              <a:ext cx="882072" cy="882072"/>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Century Gothic" panose="020B0502020202020204" pitchFamily="34" charset="0"/>
              </a:endParaRPr>
            </a:p>
          </p:txBody>
        </p:sp>
        <p:sp>
          <p:nvSpPr>
            <p:cNvPr id="19" name="Oval 18"/>
            <p:cNvSpPr/>
            <p:nvPr/>
          </p:nvSpPr>
          <p:spPr>
            <a:xfrm>
              <a:off x="478704" y="3032468"/>
              <a:ext cx="882082" cy="882072"/>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sp>
          <p:nvSpPr>
            <p:cNvPr id="22" name="Oval 21"/>
            <p:cNvSpPr/>
            <p:nvPr/>
          </p:nvSpPr>
          <p:spPr>
            <a:xfrm>
              <a:off x="1694133" y="3140117"/>
              <a:ext cx="666770"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5</a:t>
              </a:r>
            </a:p>
          </p:txBody>
        </p:sp>
        <p:sp>
          <p:nvSpPr>
            <p:cNvPr id="89" name="Oval 88"/>
            <p:cNvSpPr/>
            <p:nvPr/>
          </p:nvSpPr>
          <p:spPr>
            <a:xfrm>
              <a:off x="5178978" y="3140117"/>
              <a:ext cx="666770"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6</a:t>
              </a:r>
              <a:endParaRPr lang="en-US" sz="1400" b="1" dirty="0">
                <a:latin typeface="Century Gothic" panose="020B0502020202020204" pitchFamily="34" charset="0"/>
              </a:endParaRPr>
            </a:p>
          </p:txBody>
        </p:sp>
        <p:sp>
          <p:nvSpPr>
            <p:cNvPr id="112" name="Oval 111"/>
            <p:cNvSpPr/>
            <p:nvPr/>
          </p:nvSpPr>
          <p:spPr>
            <a:xfrm>
              <a:off x="8354306" y="3140117"/>
              <a:ext cx="666770"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7</a:t>
              </a:r>
              <a:endParaRPr lang="en-US" sz="1200" b="1" dirty="0">
                <a:latin typeface="Century Gothic" panose="020B0502020202020204" pitchFamily="34" charset="0"/>
              </a:endParaRPr>
            </a:p>
          </p:txBody>
        </p:sp>
      </p:grpSp>
      <p:sp>
        <p:nvSpPr>
          <p:cNvPr id="142" name="TextBox 141"/>
          <p:cNvSpPr txBox="1"/>
          <p:nvPr/>
        </p:nvSpPr>
        <p:spPr>
          <a:xfrm>
            <a:off x="590533" y="430663"/>
            <a:ext cx="2330766" cy="984885"/>
          </a:xfrm>
          <a:prstGeom prst="rect">
            <a:avLst/>
          </a:prstGeom>
          <a:noFill/>
        </p:spPr>
        <p:txBody>
          <a:bodyPr wrap="none" lIns="0" tIns="0" rIns="0" bIns="0" rtlCol="0">
            <a:spAutoFit/>
          </a:bodyPr>
          <a:lstStyle/>
          <a:p>
            <a:r>
              <a:rPr lang="en-US" sz="3200" b="1" dirty="0">
                <a:solidFill>
                  <a:srgbClr val="E2583D"/>
                </a:solidFill>
                <a:latin typeface="Century Gothic" panose="020B0502020202020204" pitchFamily="34" charset="0"/>
              </a:rPr>
              <a:t>Project </a:t>
            </a:r>
          </a:p>
          <a:p>
            <a:r>
              <a:rPr lang="en-US" sz="3200" b="1" dirty="0">
                <a:solidFill>
                  <a:srgbClr val="E2583D"/>
                </a:solidFill>
                <a:latin typeface="Century Gothic" panose="020B0502020202020204" pitchFamily="34" charset="0"/>
              </a:rPr>
              <a:t>Portfolio </a:t>
            </a:r>
            <a:r>
              <a:rPr lang="en-US" sz="1200" b="1" dirty="0">
                <a:solidFill>
                  <a:srgbClr val="E2583D"/>
                </a:solidFill>
                <a:latin typeface="Century Gothic" panose="020B0502020202020204" pitchFamily="34" charset="0"/>
              </a:rPr>
              <a:t>(Page 2)</a:t>
            </a:r>
          </a:p>
        </p:txBody>
      </p:sp>
      <p:cxnSp>
        <p:nvCxnSpPr>
          <p:cNvPr id="144" name="Straight Connector 143"/>
          <p:cNvCxnSpPr>
            <a:cxnSpLocks/>
          </p:cNvCxnSpPr>
          <p:nvPr/>
        </p:nvCxnSpPr>
        <p:spPr>
          <a:xfrm>
            <a:off x="624870" y="1482006"/>
            <a:ext cx="373420" cy="0"/>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E204A40A-94EA-4CA4-8823-A5A97CC3FA02}"/>
              </a:ext>
            </a:extLst>
          </p:cNvPr>
          <p:cNvSpPr txBox="1"/>
          <p:nvPr/>
        </p:nvSpPr>
        <p:spPr>
          <a:xfrm flipH="1">
            <a:off x="1759691" y="4353264"/>
            <a:ext cx="3459497" cy="1615827"/>
          </a:xfrm>
          <a:prstGeom prst="rect">
            <a:avLst/>
          </a:prstGeom>
          <a:noFill/>
        </p:spPr>
        <p:txBody>
          <a:bodyPr wrap="square" lIns="0" tIns="0" rIns="0" bIns="0" rtlCol="0">
            <a:spAutoFit/>
          </a:bodyPr>
          <a:lstStyle/>
          <a:p>
            <a:r>
              <a:rPr lang="en-US" sz="1050" dirty="0">
                <a:solidFill>
                  <a:srgbClr val="502310"/>
                </a:solidFill>
                <a:latin typeface="Century Gothic" panose="020B0502020202020204" pitchFamily="34" charset="0"/>
              </a:rPr>
              <a:t>This exercise involved conducting farmer and agro-dealer interviews in three states of South Sudan, to evaluate the impact of the S4D project’s voucher and agro-dealer development to build towards the</a:t>
            </a:r>
          </a:p>
          <a:p>
            <a:r>
              <a:rPr lang="en-US" sz="1050" dirty="0">
                <a:solidFill>
                  <a:srgbClr val="502310"/>
                </a:solidFill>
                <a:latin typeface="Century Gothic" panose="020B0502020202020204" pitchFamily="34" charset="0"/>
              </a:rPr>
              <a:t>final project report for the USAID. We were tasked with the responsibility of designing survey plans and tools, recruiting, training and supervising local data collection teams, and finally analyzing the data and providing the project’s Chief of Party with a preliminary and final assessment report.</a:t>
            </a:r>
          </a:p>
        </p:txBody>
      </p:sp>
      <p:sp>
        <p:nvSpPr>
          <p:cNvPr id="70" name="TextBox 69">
            <a:extLst>
              <a:ext uri="{FF2B5EF4-FFF2-40B4-BE49-F238E27FC236}">
                <a16:creationId xmlns:a16="http://schemas.microsoft.com/office/drawing/2014/main" id="{E0F50411-DC3D-4F54-96AE-CDC4B027C70C}"/>
              </a:ext>
            </a:extLst>
          </p:cNvPr>
          <p:cNvSpPr txBox="1"/>
          <p:nvPr/>
        </p:nvSpPr>
        <p:spPr>
          <a:xfrm flipH="1">
            <a:off x="1723583" y="3428914"/>
            <a:ext cx="3849375" cy="846386"/>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Project Evaluation and Impact Assessment-Seeds for Development (S4D) Project-South Sudan </a:t>
            </a:r>
          </a:p>
          <a:p>
            <a:pPr algn="l"/>
            <a:r>
              <a:rPr lang="en-US" sz="1100" b="1" dirty="0">
                <a:solidFill>
                  <a:srgbClr val="E2583D"/>
                </a:solidFill>
                <a:latin typeface="Century Gothic" panose="020B0502020202020204" pitchFamily="34" charset="0"/>
              </a:rPr>
              <a:t>(May to June, 2013).</a:t>
            </a:r>
          </a:p>
          <a:p>
            <a:pPr algn="l"/>
            <a:r>
              <a:rPr lang="en-US" sz="1100" b="1" dirty="0">
                <a:solidFill>
                  <a:srgbClr val="E2583D"/>
                </a:solidFill>
                <a:latin typeface="Century Gothic" panose="020B0502020202020204" pitchFamily="34" charset="0"/>
              </a:rPr>
              <a:t>Client: International Fertilizer Development Centre (IFDC)</a:t>
            </a:r>
          </a:p>
          <a:p>
            <a:pPr algn="l"/>
            <a:r>
              <a:rPr lang="en-US" sz="1100" b="1" dirty="0">
                <a:solidFill>
                  <a:srgbClr val="E2583D"/>
                </a:solidFill>
                <a:latin typeface="Century Gothic" panose="020B0502020202020204" pitchFamily="34" charset="0"/>
              </a:rPr>
              <a:t>Lead consultant(s): Jack </a:t>
            </a:r>
            <a:r>
              <a:rPr lang="en-US" sz="1100" b="1" dirty="0" err="1">
                <a:solidFill>
                  <a:srgbClr val="E2583D"/>
                </a:solidFill>
                <a:latin typeface="Century Gothic" panose="020B0502020202020204" pitchFamily="34" charset="0"/>
              </a:rPr>
              <a:t>Odero</a:t>
            </a:r>
            <a:endParaRPr lang="en-US" sz="1100" b="1" dirty="0">
              <a:solidFill>
                <a:srgbClr val="E2583D"/>
              </a:solidFill>
              <a:latin typeface="Century Gothic" panose="020B0502020202020204" pitchFamily="34" charset="0"/>
            </a:endParaRPr>
          </a:p>
        </p:txBody>
      </p:sp>
      <p:sp>
        <p:nvSpPr>
          <p:cNvPr id="28" name="Oval 27">
            <a:extLst>
              <a:ext uri="{FF2B5EF4-FFF2-40B4-BE49-F238E27FC236}">
                <a16:creationId xmlns:a16="http://schemas.microsoft.com/office/drawing/2014/main" id="{087067A0-3645-425D-BAD4-40C598B06E8B}"/>
              </a:ext>
            </a:extLst>
          </p:cNvPr>
          <p:cNvSpPr/>
          <p:nvPr/>
        </p:nvSpPr>
        <p:spPr>
          <a:xfrm>
            <a:off x="4547464" y="419572"/>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sp>
        <p:nvSpPr>
          <p:cNvPr id="30" name="TextBox 29">
            <a:extLst>
              <a:ext uri="{FF2B5EF4-FFF2-40B4-BE49-F238E27FC236}">
                <a16:creationId xmlns:a16="http://schemas.microsoft.com/office/drawing/2014/main" id="{C0FD7AA8-BFA5-4717-9A83-5AB583B2B9AF}"/>
              </a:ext>
            </a:extLst>
          </p:cNvPr>
          <p:cNvSpPr txBox="1"/>
          <p:nvPr/>
        </p:nvSpPr>
        <p:spPr>
          <a:xfrm flipH="1">
            <a:off x="4866522" y="1086148"/>
            <a:ext cx="4012650" cy="1523494"/>
          </a:xfrm>
          <a:prstGeom prst="rect">
            <a:avLst/>
          </a:prstGeom>
          <a:noFill/>
        </p:spPr>
        <p:txBody>
          <a:bodyPr wrap="square" lIns="0" tIns="0" rIns="0" bIns="0" rtlCol="0">
            <a:spAutoFit/>
          </a:bodyPr>
          <a:lstStyle/>
          <a:p>
            <a:r>
              <a:rPr lang="en-US" sz="1100" dirty="0">
                <a:solidFill>
                  <a:srgbClr val="502310"/>
                </a:solidFill>
                <a:latin typeface="Century Gothic" panose="020B0502020202020204" pitchFamily="34" charset="0"/>
              </a:rPr>
              <a:t>We were contracted to support this baseline study’s data collection and management exercise. This included designing and testing of data collection tools and databases, recruitment and training of field assistants, supervision of field work, and analysis of the data.</a:t>
            </a:r>
          </a:p>
          <a:p>
            <a:r>
              <a:rPr lang="en-US" sz="1100" dirty="0">
                <a:solidFill>
                  <a:srgbClr val="502310"/>
                </a:solidFill>
                <a:latin typeface="Century Gothic" panose="020B0502020202020204" pitchFamily="34" charset="0"/>
              </a:rPr>
              <a:t>This baseline study was conducted for over a month in Kenya’s arid and semi-arid Northern frontier province, from </a:t>
            </a:r>
            <a:r>
              <a:rPr lang="en-US" sz="1100" dirty="0" err="1">
                <a:solidFill>
                  <a:srgbClr val="502310"/>
                </a:solidFill>
                <a:latin typeface="Century Gothic" panose="020B0502020202020204" pitchFamily="34" charset="0"/>
              </a:rPr>
              <a:t>Isiolo</a:t>
            </a:r>
            <a:r>
              <a:rPr lang="en-US" sz="1100" dirty="0">
                <a:solidFill>
                  <a:srgbClr val="502310"/>
                </a:solidFill>
                <a:latin typeface="Century Gothic" panose="020B0502020202020204" pitchFamily="34" charset="0"/>
              </a:rPr>
              <a:t> to Moyale, and it mainly involved trader-to-trader, household interviews and focus group discussions.</a:t>
            </a:r>
          </a:p>
        </p:txBody>
      </p:sp>
      <p:sp>
        <p:nvSpPr>
          <p:cNvPr id="31" name="TextBox 30">
            <a:extLst>
              <a:ext uri="{FF2B5EF4-FFF2-40B4-BE49-F238E27FC236}">
                <a16:creationId xmlns:a16="http://schemas.microsoft.com/office/drawing/2014/main" id="{F4EA1E8B-2BAB-4AB6-A1E1-431D94D501CE}"/>
              </a:ext>
            </a:extLst>
          </p:cNvPr>
          <p:cNvSpPr txBox="1"/>
          <p:nvPr/>
        </p:nvSpPr>
        <p:spPr>
          <a:xfrm flipH="1">
            <a:off x="4866522" y="374297"/>
            <a:ext cx="4405562" cy="677108"/>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Baseline Survey - Project, ‘Assessing market response to cash</a:t>
            </a:r>
          </a:p>
          <a:p>
            <a:pPr algn="l"/>
            <a:r>
              <a:rPr lang="en-US" sz="1100" b="1" dirty="0">
                <a:solidFill>
                  <a:srgbClr val="E2583D"/>
                </a:solidFill>
                <a:latin typeface="Century Gothic" panose="020B0502020202020204" pitchFamily="34" charset="0"/>
              </a:rPr>
              <a:t>transfer possibilities in Kenyan ASALs’-(Aug, 2012-Sep, 2012}</a:t>
            </a:r>
          </a:p>
          <a:p>
            <a:pPr algn="l"/>
            <a:r>
              <a:rPr lang="en-US" sz="1100" b="1" dirty="0">
                <a:solidFill>
                  <a:srgbClr val="E2583D"/>
                </a:solidFill>
                <a:latin typeface="Century Gothic" panose="020B0502020202020204" pitchFamily="34" charset="0"/>
              </a:rPr>
              <a:t>Client: World Food </a:t>
            </a:r>
            <a:r>
              <a:rPr lang="en-US" sz="1100" b="1" dirty="0" err="1">
                <a:solidFill>
                  <a:srgbClr val="E2583D"/>
                </a:solidFill>
                <a:latin typeface="Century Gothic" panose="020B0502020202020204" pitchFamily="34" charset="0"/>
              </a:rPr>
              <a:t>Programme</a:t>
            </a:r>
            <a:r>
              <a:rPr lang="en-US" sz="1100" b="1" dirty="0">
                <a:solidFill>
                  <a:srgbClr val="E2583D"/>
                </a:solidFill>
                <a:latin typeface="Century Gothic" panose="020B0502020202020204" pitchFamily="34" charset="0"/>
              </a:rPr>
              <a:t> (WFP)</a:t>
            </a:r>
          </a:p>
          <a:p>
            <a:pPr algn="l"/>
            <a:r>
              <a:rPr lang="en-US" sz="1100" b="1" dirty="0">
                <a:solidFill>
                  <a:srgbClr val="E2583D"/>
                </a:solidFill>
                <a:latin typeface="Century Gothic" panose="020B0502020202020204" pitchFamily="34" charset="0"/>
              </a:rPr>
              <a:t>Lead consultant: Jack </a:t>
            </a:r>
            <a:r>
              <a:rPr lang="en-US" sz="1100" b="1" dirty="0" err="1">
                <a:solidFill>
                  <a:srgbClr val="E2583D"/>
                </a:solidFill>
                <a:latin typeface="Century Gothic" panose="020B0502020202020204" pitchFamily="34" charset="0"/>
              </a:rPr>
              <a:t>Odero</a:t>
            </a:r>
            <a:r>
              <a:rPr lang="en-US" sz="1100" b="1" dirty="0">
                <a:solidFill>
                  <a:srgbClr val="E2583D"/>
                </a:solidFill>
                <a:latin typeface="Century Gothic" panose="020B0502020202020204" pitchFamily="34" charset="0"/>
              </a:rPr>
              <a:t> </a:t>
            </a:r>
          </a:p>
        </p:txBody>
      </p:sp>
      <p:sp>
        <p:nvSpPr>
          <p:cNvPr id="36" name="TextBox 35">
            <a:extLst>
              <a:ext uri="{FF2B5EF4-FFF2-40B4-BE49-F238E27FC236}">
                <a16:creationId xmlns:a16="http://schemas.microsoft.com/office/drawing/2014/main" id="{893797CA-74D7-4A81-8CD5-6920A65572CB}"/>
              </a:ext>
            </a:extLst>
          </p:cNvPr>
          <p:cNvSpPr txBox="1"/>
          <p:nvPr/>
        </p:nvSpPr>
        <p:spPr>
          <a:xfrm flipH="1">
            <a:off x="7569362" y="4371737"/>
            <a:ext cx="4218286" cy="1615827"/>
          </a:xfrm>
          <a:prstGeom prst="rect">
            <a:avLst/>
          </a:prstGeom>
          <a:noFill/>
        </p:spPr>
        <p:txBody>
          <a:bodyPr wrap="square" lIns="0" tIns="0" rIns="0" bIns="0" rtlCol="0">
            <a:spAutoFit/>
          </a:bodyPr>
          <a:lstStyle/>
          <a:p>
            <a:r>
              <a:rPr lang="en-US" sz="1050" dirty="0">
                <a:solidFill>
                  <a:srgbClr val="502310"/>
                </a:solidFill>
                <a:latin typeface="Century Gothic" panose="020B0502020202020204" pitchFamily="34" charset="0"/>
              </a:rPr>
              <a:t>For the duration of this baseline study, we successfully supported the planning of field activities guided the design/revision of data collection tools and databases in MS Excel and SPSS. We also supervised the household and key informant interviews, cleaning and entry of data in the field, data summary, coding and analysis which fed into the preliminary baseline report. The baseline survey was intended to inform a larger project that aimed at evaluating incidence of Aflatoxins in maize and milk, within eastern and central provinces of Kenya, while at the same time assessing possible mitigating interventions.</a:t>
            </a:r>
          </a:p>
        </p:txBody>
      </p:sp>
      <p:sp>
        <p:nvSpPr>
          <p:cNvPr id="37" name="TextBox 36">
            <a:extLst>
              <a:ext uri="{FF2B5EF4-FFF2-40B4-BE49-F238E27FC236}">
                <a16:creationId xmlns:a16="http://schemas.microsoft.com/office/drawing/2014/main" id="{BBEF1357-E0E2-406E-A119-16D8040FEB91}"/>
              </a:ext>
            </a:extLst>
          </p:cNvPr>
          <p:cNvSpPr txBox="1"/>
          <p:nvPr/>
        </p:nvSpPr>
        <p:spPr>
          <a:xfrm flipH="1">
            <a:off x="7551726" y="3447387"/>
            <a:ext cx="4218288" cy="846386"/>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Baseline Survey- Project, ‘Measuring and mitigating the risk of Aflatoxins in poor milk and maize producers and consumers’. (May, 2012-July, 2012)</a:t>
            </a:r>
          </a:p>
          <a:p>
            <a:pPr algn="l"/>
            <a:r>
              <a:rPr lang="en-US" sz="1100" b="1" dirty="0">
                <a:solidFill>
                  <a:srgbClr val="E2583D"/>
                </a:solidFill>
                <a:latin typeface="Century Gothic" panose="020B0502020202020204" pitchFamily="34" charset="0"/>
              </a:rPr>
              <a:t>Client: IFPRI/ MTT Agri-Food Research-Food Africa </a:t>
            </a:r>
            <a:r>
              <a:rPr lang="en-US" sz="1100" b="1" dirty="0" err="1">
                <a:solidFill>
                  <a:srgbClr val="E2583D"/>
                </a:solidFill>
                <a:latin typeface="Century Gothic" panose="020B0502020202020204" pitchFamily="34" charset="0"/>
              </a:rPr>
              <a:t>Programme</a:t>
            </a:r>
            <a:r>
              <a:rPr lang="en-US" sz="1100" b="1" dirty="0">
                <a:solidFill>
                  <a:srgbClr val="E2583D"/>
                </a:solidFill>
                <a:latin typeface="Century Gothic" panose="020B0502020202020204" pitchFamily="34" charset="0"/>
              </a:rPr>
              <a:t>.</a:t>
            </a:r>
          </a:p>
          <a:p>
            <a:pPr algn="l"/>
            <a:r>
              <a:rPr lang="en-US" sz="1100" b="1" dirty="0">
                <a:solidFill>
                  <a:srgbClr val="E2583D"/>
                </a:solidFill>
                <a:latin typeface="Century Gothic" panose="020B0502020202020204" pitchFamily="34" charset="0"/>
              </a:rPr>
              <a:t>Lead consultant: Jack </a:t>
            </a:r>
            <a:r>
              <a:rPr lang="en-US" sz="1100" b="1" dirty="0" err="1">
                <a:solidFill>
                  <a:srgbClr val="E2583D"/>
                </a:solidFill>
                <a:latin typeface="Century Gothic" panose="020B0502020202020204" pitchFamily="34" charset="0"/>
              </a:rPr>
              <a:t>Odero</a:t>
            </a:r>
            <a:endParaRPr lang="en-US" sz="1100" b="1" dirty="0">
              <a:solidFill>
                <a:srgbClr val="E2583D"/>
              </a:solidFill>
              <a:latin typeface="Century Gothic" panose="020B0502020202020204" pitchFamily="34" charset="0"/>
            </a:endParaRPr>
          </a:p>
        </p:txBody>
      </p:sp>
    </p:spTree>
    <p:extLst>
      <p:ext uri="{BB962C8B-B14F-4D97-AF65-F5344CB8AC3E}">
        <p14:creationId xmlns:p14="http://schemas.microsoft.com/office/powerpoint/2010/main" val="4015060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F56D8D28-6EC3-4229-8B36-BDAD19B088BB}"/>
              </a:ext>
            </a:extLst>
          </p:cNvPr>
          <p:cNvCxnSpPr/>
          <p:nvPr/>
        </p:nvCxnSpPr>
        <p:spPr>
          <a:xfrm flipH="1">
            <a:off x="6210869" y="527948"/>
            <a:ext cx="2114" cy="2597448"/>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a:off x="1590151" y="3299526"/>
            <a:ext cx="2114" cy="2604218"/>
          </a:xfrm>
          <a:prstGeom prst="line">
            <a:avLst/>
          </a:prstGeom>
          <a:ln>
            <a:solidFill>
              <a:srgbClr val="6A3620"/>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493580" y="5775255"/>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grpSp>
        <p:nvGrpSpPr>
          <p:cNvPr id="7" name="Group 6">
            <a:extLst>
              <a:ext uri="{FF2B5EF4-FFF2-40B4-BE49-F238E27FC236}">
                <a16:creationId xmlns:a16="http://schemas.microsoft.com/office/drawing/2014/main" id="{511B1A9A-60D1-4EC2-9382-C3E766BF8921}"/>
              </a:ext>
            </a:extLst>
          </p:cNvPr>
          <p:cNvGrpSpPr/>
          <p:nvPr/>
        </p:nvGrpSpPr>
        <p:grpSpPr>
          <a:xfrm>
            <a:off x="237006" y="2614949"/>
            <a:ext cx="11542383" cy="770636"/>
            <a:chOff x="478704" y="3032467"/>
            <a:chExt cx="13211455" cy="882073"/>
          </a:xfrm>
        </p:grpSpPr>
        <p:sp>
          <p:nvSpPr>
            <p:cNvPr id="35" name="Rectangle 34"/>
            <p:cNvSpPr/>
            <p:nvPr/>
          </p:nvSpPr>
          <p:spPr>
            <a:xfrm>
              <a:off x="901712" y="3032467"/>
              <a:ext cx="12404394" cy="882072"/>
            </a:xfrm>
            <a:prstGeom prst="rect">
              <a:avLst/>
            </a:prstGeom>
            <a:gradFill flip="none" rotWithShape="1">
              <a:gsLst>
                <a:gs pos="0">
                  <a:srgbClr val="2C81A6"/>
                </a:gs>
                <a:gs pos="100000">
                  <a:srgbClr val="C00000"/>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entury Gothic" panose="020B0502020202020204" pitchFamily="34" charset="0"/>
              </a:endParaRPr>
            </a:p>
          </p:txBody>
        </p:sp>
        <p:cxnSp>
          <p:nvCxnSpPr>
            <p:cNvPr id="10" name="Straight Connector 9"/>
            <p:cNvCxnSpPr>
              <a:cxnSpLocks/>
            </p:cNvCxnSpPr>
            <p:nvPr/>
          </p:nvCxnSpPr>
          <p:spPr>
            <a:xfrm>
              <a:off x="478704" y="3473503"/>
              <a:ext cx="125954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2808087" y="3032467"/>
              <a:ext cx="882072" cy="882072"/>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Century Gothic" panose="020B0502020202020204" pitchFamily="34" charset="0"/>
              </a:endParaRPr>
            </a:p>
          </p:txBody>
        </p:sp>
        <p:sp>
          <p:nvSpPr>
            <p:cNvPr id="19" name="Oval 18"/>
            <p:cNvSpPr/>
            <p:nvPr/>
          </p:nvSpPr>
          <p:spPr>
            <a:xfrm>
              <a:off x="478704" y="3032468"/>
              <a:ext cx="882082" cy="882072"/>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sp>
          <p:nvSpPr>
            <p:cNvPr id="22" name="Oval 21"/>
            <p:cNvSpPr/>
            <p:nvPr/>
          </p:nvSpPr>
          <p:spPr>
            <a:xfrm>
              <a:off x="1694133" y="3140117"/>
              <a:ext cx="666770"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8</a:t>
              </a:r>
            </a:p>
          </p:txBody>
        </p:sp>
        <p:sp>
          <p:nvSpPr>
            <p:cNvPr id="89" name="Oval 88"/>
            <p:cNvSpPr/>
            <p:nvPr/>
          </p:nvSpPr>
          <p:spPr>
            <a:xfrm>
              <a:off x="6978367" y="3140117"/>
              <a:ext cx="666769" cy="666771"/>
            </a:xfrm>
            <a:prstGeom prst="ellipse">
              <a:avLst/>
            </a:prstGeom>
            <a:solidFill>
              <a:srgbClr val="6A362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latin typeface="Century Gothic" panose="020B0502020202020204" pitchFamily="34" charset="0"/>
                </a:rPr>
                <a:t>9</a:t>
              </a:r>
              <a:endParaRPr lang="en-US" sz="1400" b="1" dirty="0">
                <a:latin typeface="Century Gothic" panose="020B0502020202020204" pitchFamily="34" charset="0"/>
              </a:endParaRPr>
            </a:p>
          </p:txBody>
        </p:sp>
      </p:grpSp>
      <p:sp>
        <p:nvSpPr>
          <p:cNvPr id="142" name="TextBox 141"/>
          <p:cNvSpPr txBox="1"/>
          <p:nvPr/>
        </p:nvSpPr>
        <p:spPr>
          <a:xfrm>
            <a:off x="590533" y="430663"/>
            <a:ext cx="2330766" cy="984885"/>
          </a:xfrm>
          <a:prstGeom prst="rect">
            <a:avLst/>
          </a:prstGeom>
          <a:noFill/>
        </p:spPr>
        <p:txBody>
          <a:bodyPr wrap="none" lIns="0" tIns="0" rIns="0" bIns="0" rtlCol="0">
            <a:spAutoFit/>
          </a:bodyPr>
          <a:lstStyle/>
          <a:p>
            <a:r>
              <a:rPr lang="en-US" sz="3200" b="1" dirty="0">
                <a:solidFill>
                  <a:srgbClr val="E2583D"/>
                </a:solidFill>
                <a:latin typeface="Century Gothic" panose="020B0502020202020204" pitchFamily="34" charset="0"/>
              </a:rPr>
              <a:t>Project </a:t>
            </a:r>
          </a:p>
          <a:p>
            <a:r>
              <a:rPr lang="en-US" sz="3200" b="1" dirty="0">
                <a:solidFill>
                  <a:srgbClr val="E2583D"/>
                </a:solidFill>
                <a:latin typeface="Century Gothic" panose="020B0502020202020204" pitchFamily="34" charset="0"/>
              </a:rPr>
              <a:t>Portfolio </a:t>
            </a:r>
            <a:r>
              <a:rPr lang="en-US" sz="1200" b="1" dirty="0">
                <a:solidFill>
                  <a:srgbClr val="E2583D"/>
                </a:solidFill>
                <a:latin typeface="Century Gothic" panose="020B0502020202020204" pitchFamily="34" charset="0"/>
              </a:rPr>
              <a:t>(Page 3)</a:t>
            </a:r>
          </a:p>
        </p:txBody>
      </p:sp>
      <p:cxnSp>
        <p:nvCxnSpPr>
          <p:cNvPr id="144" name="Straight Connector 143"/>
          <p:cNvCxnSpPr>
            <a:cxnSpLocks/>
          </p:cNvCxnSpPr>
          <p:nvPr/>
        </p:nvCxnSpPr>
        <p:spPr>
          <a:xfrm>
            <a:off x="624870" y="1482006"/>
            <a:ext cx="373420" cy="0"/>
          </a:xfrm>
          <a:prstGeom prst="line">
            <a:avLst/>
          </a:prstGeom>
          <a:ln>
            <a:solidFill>
              <a:srgbClr val="2C81A6"/>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E204A40A-94EA-4CA4-8823-A5A97CC3FA02}"/>
              </a:ext>
            </a:extLst>
          </p:cNvPr>
          <p:cNvSpPr txBox="1"/>
          <p:nvPr/>
        </p:nvSpPr>
        <p:spPr>
          <a:xfrm flipH="1">
            <a:off x="1759690" y="4353264"/>
            <a:ext cx="4622637" cy="1454244"/>
          </a:xfrm>
          <a:prstGeom prst="rect">
            <a:avLst/>
          </a:prstGeom>
          <a:noFill/>
        </p:spPr>
        <p:txBody>
          <a:bodyPr wrap="square" lIns="0" tIns="0" rIns="0" bIns="0" rtlCol="0">
            <a:spAutoFit/>
          </a:bodyPr>
          <a:lstStyle/>
          <a:p>
            <a:r>
              <a:rPr lang="en-US" sz="1050" dirty="0">
                <a:solidFill>
                  <a:srgbClr val="502310"/>
                </a:solidFill>
                <a:latin typeface="Century Gothic" panose="020B0502020202020204" pitchFamily="34" charset="0"/>
              </a:rPr>
              <a:t>With the principal investigators in Sweden and the project based in</a:t>
            </a:r>
          </a:p>
          <a:p>
            <a:r>
              <a:rPr lang="en-US" sz="1050" dirty="0">
                <a:solidFill>
                  <a:srgbClr val="502310"/>
                </a:solidFill>
                <a:latin typeface="Century Gothic" panose="020B0502020202020204" pitchFamily="34" charset="0"/>
              </a:rPr>
              <a:t>Kenya, we managed local operations of the project that entailed</a:t>
            </a:r>
          </a:p>
          <a:p>
            <a:r>
              <a:rPr lang="en-US" sz="1050" dirty="0">
                <a:solidFill>
                  <a:srgbClr val="502310"/>
                </a:solidFill>
                <a:latin typeface="Century Gothic" panose="020B0502020202020204" pitchFamily="34" charset="0"/>
              </a:rPr>
              <a:t>training, recruitment and supervision of data enumerators, supervising data collection from green vegetable markets in Nairobi and we also carried out a field experiment using the ZMET techniques to elicit consumers perceptions on food safety risks and a market auction process to determine willingness to pay for clean vegetables. We organized a workshop as well on 5-12-12 for stakeholders in the vegetables value chain in Nairobi to present preliminary findings. </a:t>
            </a:r>
          </a:p>
        </p:txBody>
      </p:sp>
      <p:sp>
        <p:nvSpPr>
          <p:cNvPr id="70" name="TextBox 69">
            <a:extLst>
              <a:ext uri="{FF2B5EF4-FFF2-40B4-BE49-F238E27FC236}">
                <a16:creationId xmlns:a16="http://schemas.microsoft.com/office/drawing/2014/main" id="{E0F50411-DC3D-4F54-96AE-CDC4B027C70C}"/>
              </a:ext>
            </a:extLst>
          </p:cNvPr>
          <p:cNvSpPr txBox="1"/>
          <p:nvPr/>
        </p:nvSpPr>
        <p:spPr>
          <a:xfrm flipH="1">
            <a:off x="1723583" y="3428914"/>
            <a:ext cx="3849375" cy="846386"/>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Project Management-‘Mitigation of Food Safety Risk in Leafy Vegetables Supply Chain in Nairobi’-A project of the Swedish University of Agriculture. (Oct 2012-May 2013).</a:t>
            </a:r>
          </a:p>
          <a:p>
            <a:pPr algn="l"/>
            <a:r>
              <a:rPr lang="en-US" sz="1100" b="1" dirty="0">
                <a:solidFill>
                  <a:srgbClr val="E2583D"/>
                </a:solidFill>
                <a:latin typeface="Century Gothic" panose="020B0502020202020204" pitchFamily="34" charset="0"/>
              </a:rPr>
              <a:t>Lead Consultant: Jack </a:t>
            </a:r>
            <a:r>
              <a:rPr lang="en-US" sz="1100" b="1" dirty="0" err="1">
                <a:solidFill>
                  <a:srgbClr val="E2583D"/>
                </a:solidFill>
                <a:latin typeface="Century Gothic" panose="020B0502020202020204" pitchFamily="34" charset="0"/>
              </a:rPr>
              <a:t>Odero</a:t>
            </a:r>
            <a:endParaRPr lang="en-US" sz="1100" b="1" dirty="0">
              <a:solidFill>
                <a:srgbClr val="E2583D"/>
              </a:solidFill>
              <a:latin typeface="Century Gothic" panose="020B0502020202020204" pitchFamily="34" charset="0"/>
            </a:endParaRPr>
          </a:p>
        </p:txBody>
      </p:sp>
      <p:sp>
        <p:nvSpPr>
          <p:cNvPr id="28" name="Oval 27">
            <a:extLst>
              <a:ext uri="{FF2B5EF4-FFF2-40B4-BE49-F238E27FC236}">
                <a16:creationId xmlns:a16="http://schemas.microsoft.com/office/drawing/2014/main" id="{087067A0-3645-425D-BAD4-40C598B06E8B}"/>
              </a:ext>
            </a:extLst>
          </p:cNvPr>
          <p:cNvSpPr/>
          <p:nvPr/>
        </p:nvSpPr>
        <p:spPr>
          <a:xfrm>
            <a:off x="6117644" y="419572"/>
            <a:ext cx="193141" cy="193141"/>
          </a:xfrm>
          <a:prstGeom prst="ellipse">
            <a:avLst/>
          </a:prstGeom>
          <a:solidFill>
            <a:srgbClr val="6A36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Century Gothic" panose="020B0502020202020204" pitchFamily="34" charset="0"/>
            </a:endParaRPr>
          </a:p>
        </p:txBody>
      </p:sp>
      <p:sp>
        <p:nvSpPr>
          <p:cNvPr id="30" name="TextBox 29">
            <a:extLst>
              <a:ext uri="{FF2B5EF4-FFF2-40B4-BE49-F238E27FC236}">
                <a16:creationId xmlns:a16="http://schemas.microsoft.com/office/drawing/2014/main" id="{C0FD7AA8-BFA5-4717-9A83-5AB583B2B9AF}"/>
              </a:ext>
            </a:extLst>
          </p:cNvPr>
          <p:cNvSpPr txBox="1"/>
          <p:nvPr/>
        </p:nvSpPr>
        <p:spPr>
          <a:xfrm flipH="1">
            <a:off x="6436702" y="1187747"/>
            <a:ext cx="5130428" cy="1354217"/>
          </a:xfrm>
          <a:prstGeom prst="rect">
            <a:avLst/>
          </a:prstGeom>
          <a:noFill/>
        </p:spPr>
        <p:txBody>
          <a:bodyPr wrap="square" lIns="0" tIns="0" rIns="0" bIns="0" rtlCol="0">
            <a:spAutoFit/>
          </a:bodyPr>
          <a:lstStyle/>
          <a:p>
            <a:r>
              <a:rPr lang="en-US" sz="1100" dirty="0">
                <a:solidFill>
                  <a:srgbClr val="502310"/>
                </a:solidFill>
                <a:latin typeface="Century Gothic" panose="020B0502020202020204" pitchFamily="34" charset="0"/>
              </a:rPr>
              <a:t>The brief of our assignment was to carry out an extensive socioeconomic study of line counties and towns covered by the proposed power line from Ethiopia to Kenya, specifically focusing on the 612km in the Kenyan side. This was to inform the drawing up of a Reallocation Action Plan (RAP) to compensate households along the power line’s Right of Way (</a:t>
            </a:r>
            <a:r>
              <a:rPr lang="en-US" sz="1100" dirty="0" err="1">
                <a:solidFill>
                  <a:srgbClr val="502310"/>
                </a:solidFill>
                <a:latin typeface="Century Gothic" panose="020B0502020202020204" pitchFamily="34" charset="0"/>
              </a:rPr>
              <a:t>RoW</a:t>
            </a:r>
            <a:r>
              <a:rPr lang="en-US" sz="1100" dirty="0">
                <a:solidFill>
                  <a:srgbClr val="502310"/>
                </a:solidFill>
                <a:latin typeface="Century Gothic" panose="020B0502020202020204" pitchFamily="34" charset="0"/>
              </a:rPr>
              <a:t>). Our mandate was to carry out a desk review of socioeconomic and demographic indicators along the </a:t>
            </a:r>
            <a:r>
              <a:rPr lang="en-US" sz="1100" dirty="0" err="1">
                <a:solidFill>
                  <a:srgbClr val="502310"/>
                </a:solidFill>
                <a:latin typeface="Century Gothic" panose="020B0502020202020204" pitchFamily="34" charset="0"/>
              </a:rPr>
              <a:t>RoW</a:t>
            </a:r>
            <a:r>
              <a:rPr lang="en-US" sz="1100" dirty="0">
                <a:solidFill>
                  <a:srgbClr val="502310"/>
                </a:solidFill>
                <a:latin typeface="Century Gothic" panose="020B0502020202020204" pitchFamily="34" charset="0"/>
              </a:rPr>
              <a:t> and follow it up with a field data collection to verify secondary data collected in the desk study. </a:t>
            </a:r>
          </a:p>
        </p:txBody>
      </p:sp>
      <p:sp>
        <p:nvSpPr>
          <p:cNvPr id="31" name="TextBox 30">
            <a:extLst>
              <a:ext uri="{FF2B5EF4-FFF2-40B4-BE49-F238E27FC236}">
                <a16:creationId xmlns:a16="http://schemas.microsoft.com/office/drawing/2014/main" id="{F4EA1E8B-2BAB-4AB6-A1E1-431D94D501CE}"/>
              </a:ext>
            </a:extLst>
          </p:cNvPr>
          <p:cNvSpPr txBox="1"/>
          <p:nvPr/>
        </p:nvSpPr>
        <p:spPr>
          <a:xfrm flipH="1">
            <a:off x="6436702" y="374297"/>
            <a:ext cx="4423148" cy="846386"/>
          </a:xfrm>
          <a:prstGeom prst="rect">
            <a:avLst/>
          </a:prstGeom>
          <a:noFill/>
        </p:spPr>
        <p:txBody>
          <a:bodyPr wrap="square" lIns="0" tIns="0" rIns="0" bIns="0" rtlCol="0">
            <a:spAutoFit/>
          </a:bodyPr>
          <a:lstStyle>
            <a:defPPr>
              <a:defRPr lang="en-US"/>
            </a:defPPr>
            <a:lvl1pPr algn="ctr">
              <a:defRPr sz="1600">
                <a:solidFill>
                  <a:schemeClr val="bg1"/>
                </a:solidFill>
                <a:latin typeface="+mj-lt"/>
              </a:defRPr>
            </a:lvl1pPr>
          </a:lstStyle>
          <a:p>
            <a:pPr algn="l"/>
            <a:r>
              <a:rPr lang="en-US" sz="1100" b="1" dirty="0">
                <a:solidFill>
                  <a:srgbClr val="E2583D"/>
                </a:solidFill>
                <a:latin typeface="Century Gothic" panose="020B0502020202020204" pitchFamily="34" charset="0"/>
              </a:rPr>
              <a:t>Socioeconomic study-</a:t>
            </a:r>
            <a:r>
              <a:rPr lang="en-US" sz="1100" b="1" dirty="0" err="1">
                <a:solidFill>
                  <a:srgbClr val="E2583D"/>
                </a:solidFill>
                <a:latin typeface="Century Gothic" panose="020B0502020202020204" pitchFamily="34" charset="0"/>
              </a:rPr>
              <a:t>Ethio</a:t>
            </a:r>
            <a:r>
              <a:rPr lang="en-US" sz="1100" b="1" dirty="0">
                <a:solidFill>
                  <a:srgbClr val="E2583D"/>
                </a:solidFill>
                <a:latin typeface="Century Gothic" panose="020B0502020202020204" pitchFamily="34" charset="0"/>
              </a:rPr>
              <a:t>- Kenya Power Interconnection Project (Feb 2012-May 2012)</a:t>
            </a:r>
          </a:p>
          <a:p>
            <a:pPr algn="l"/>
            <a:r>
              <a:rPr lang="en-US" sz="1100" b="1" dirty="0">
                <a:solidFill>
                  <a:srgbClr val="E2583D"/>
                </a:solidFill>
                <a:latin typeface="Century Gothic" panose="020B0502020202020204" pitchFamily="34" charset="0"/>
              </a:rPr>
              <a:t>Client: Kenya Electricity Transmission Company Sub-Contracted by Gamma Systems</a:t>
            </a:r>
          </a:p>
          <a:p>
            <a:pPr algn="l"/>
            <a:r>
              <a:rPr lang="en-US" sz="1100" b="1" dirty="0">
                <a:solidFill>
                  <a:srgbClr val="E2583D"/>
                </a:solidFill>
                <a:latin typeface="Century Gothic" panose="020B0502020202020204" pitchFamily="34" charset="0"/>
              </a:rPr>
              <a:t>Lead consultant- Jack </a:t>
            </a:r>
            <a:r>
              <a:rPr lang="en-US" sz="1100" b="1" dirty="0" err="1">
                <a:solidFill>
                  <a:srgbClr val="E2583D"/>
                </a:solidFill>
                <a:latin typeface="Century Gothic" panose="020B0502020202020204" pitchFamily="34" charset="0"/>
              </a:rPr>
              <a:t>Odero</a:t>
            </a:r>
            <a:endParaRPr lang="en-US" sz="1100" b="1" dirty="0">
              <a:solidFill>
                <a:srgbClr val="E2583D"/>
              </a:solidFill>
              <a:latin typeface="Century Gothic" panose="020B0502020202020204" pitchFamily="34" charset="0"/>
            </a:endParaRPr>
          </a:p>
        </p:txBody>
      </p:sp>
    </p:spTree>
    <p:extLst>
      <p:ext uri="{BB962C8B-B14F-4D97-AF65-F5344CB8AC3E}">
        <p14:creationId xmlns:p14="http://schemas.microsoft.com/office/powerpoint/2010/main" val="2315048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9681D9-380A-4EAF-91DB-E07432FF9C3F}"/>
              </a:ext>
            </a:extLst>
          </p:cNvPr>
          <p:cNvPicPr>
            <a:picLocks noChangeAspect="1"/>
          </p:cNvPicPr>
          <p:nvPr/>
        </p:nvPicPr>
        <p:blipFill>
          <a:blip r:embed="rId2">
            <a:extLst>
              <a:ext uri="{28A0092B-C50C-407E-A947-70E740481C1C}">
                <a14:useLocalDpi xmlns:a14="http://schemas.microsoft.com/office/drawing/2010/main" val="0"/>
              </a:ext>
            </a:extLst>
          </a:blip>
          <a:srcRect t="9719" b="9719"/>
          <a:stretch/>
        </p:blipFill>
        <p:spPr>
          <a:xfrm>
            <a:off x="0" y="1"/>
            <a:ext cx="12192000" cy="6857999"/>
          </a:xfrm>
          <a:prstGeom prst="rect">
            <a:avLst/>
          </a:prstGeom>
        </p:spPr>
      </p:pic>
      <p:sp>
        <p:nvSpPr>
          <p:cNvPr id="8" name="Rectangle 7">
            <a:extLst>
              <a:ext uri="{FF2B5EF4-FFF2-40B4-BE49-F238E27FC236}">
                <a16:creationId xmlns:a16="http://schemas.microsoft.com/office/drawing/2014/main" id="{64564789-A474-46BE-A2F2-4F27C6E39F3F}"/>
              </a:ext>
            </a:extLst>
          </p:cNvPr>
          <p:cNvSpPr/>
          <p:nvPr/>
        </p:nvSpPr>
        <p:spPr>
          <a:xfrm>
            <a:off x="-1" y="-2105"/>
            <a:ext cx="12192000" cy="6858000"/>
          </a:xfrm>
          <a:prstGeom prst="rect">
            <a:avLst/>
          </a:prstGeom>
          <a:solidFill>
            <a:schemeClr val="tx1">
              <a:lumMod val="95000"/>
              <a:lumOff val="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Rounded Corners 15">
            <a:extLst>
              <a:ext uri="{FF2B5EF4-FFF2-40B4-BE49-F238E27FC236}">
                <a16:creationId xmlns:a16="http://schemas.microsoft.com/office/drawing/2014/main" id="{4E70207C-E81D-4E79-9654-07E51237BC3C}"/>
              </a:ext>
            </a:extLst>
          </p:cNvPr>
          <p:cNvSpPr/>
          <p:nvPr/>
        </p:nvSpPr>
        <p:spPr>
          <a:xfrm rot="18900000">
            <a:off x="9999285" y="328273"/>
            <a:ext cx="1585044" cy="1585044"/>
          </a:xfrm>
          <a:prstGeom prst="roundRect">
            <a:avLst>
              <a:gd name="adj" fmla="val 11080"/>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D2C300DA-4EC9-46EA-916D-25BEDAE0F239}"/>
              </a:ext>
            </a:extLst>
          </p:cNvPr>
          <p:cNvSpPr/>
          <p:nvPr/>
        </p:nvSpPr>
        <p:spPr>
          <a:xfrm rot="18900000">
            <a:off x="966781" y="4176660"/>
            <a:ext cx="1585044" cy="1585044"/>
          </a:xfrm>
          <a:prstGeom prst="roundRect">
            <a:avLst>
              <a:gd name="adj" fmla="val 11080"/>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FA111C5-A78D-479B-8C31-7C75D54750E4}"/>
              </a:ext>
            </a:extLst>
          </p:cNvPr>
          <p:cNvSpPr/>
          <p:nvPr/>
        </p:nvSpPr>
        <p:spPr>
          <a:xfrm>
            <a:off x="360470" y="297509"/>
            <a:ext cx="11471060" cy="6262983"/>
          </a:xfrm>
          <a:prstGeom prst="rect">
            <a:avLst/>
          </a:prstGeom>
          <a:no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2907CD1A-2477-48CA-8693-2133EA1C329A}"/>
              </a:ext>
            </a:extLst>
          </p:cNvPr>
          <p:cNvGrpSpPr/>
          <p:nvPr/>
        </p:nvGrpSpPr>
        <p:grpSpPr>
          <a:xfrm>
            <a:off x="4167698" y="1224091"/>
            <a:ext cx="3856603" cy="4409819"/>
            <a:chOff x="4167698" y="1500698"/>
            <a:chExt cx="3856603" cy="4409819"/>
          </a:xfrm>
        </p:grpSpPr>
        <p:sp>
          <p:nvSpPr>
            <p:cNvPr id="12" name="Rectangle: Rounded Corners 11">
              <a:extLst>
                <a:ext uri="{FF2B5EF4-FFF2-40B4-BE49-F238E27FC236}">
                  <a16:creationId xmlns:a16="http://schemas.microsoft.com/office/drawing/2014/main" id="{485D1319-7BD4-47DE-B3DF-55B655BB34C4}"/>
                </a:ext>
              </a:extLst>
            </p:cNvPr>
            <p:cNvSpPr/>
            <p:nvPr/>
          </p:nvSpPr>
          <p:spPr>
            <a:xfrm rot="18900000">
              <a:off x="4167698" y="1500698"/>
              <a:ext cx="3856602" cy="3856602"/>
            </a:xfrm>
            <a:prstGeom prst="roundRect">
              <a:avLst>
                <a:gd name="adj" fmla="val 11080"/>
              </a:avLst>
            </a:prstGeom>
            <a:solidFill>
              <a:srgbClr val="136A9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3A6B26EE-CB0C-4C1C-981C-B7972827533E}"/>
                </a:ext>
              </a:extLst>
            </p:cNvPr>
            <p:cNvSpPr/>
            <p:nvPr/>
          </p:nvSpPr>
          <p:spPr>
            <a:xfrm rot="18900000">
              <a:off x="4167699" y="2053915"/>
              <a:ext cx="3856602" cy="3856602"/>
            </a:xfrm>
            <a:prstGeom prst="roundRect">
              <a:avLst>
                <a:gd name="adj" fmla="val 11080"/>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3" name="TextBox 12">
            <a:extLst>
              <a:ext uri="{FF2B5EF4-FFF2-40B4-BE49-F238E27FC236}">
                <a16:creationId xmlns:a16="http://schemas.microsoft.com/office/drawing/2014/main" id="{DAD3AC05-2DFE-4FEA-BD0F-67495472A283}"/>
              </a:ext>
            </a:extLst>
          </p:cNvPr>
          <p:cNvSpPr txBox="1"/>
          <p:nvPr/>
        </p:nvSpPr>
        <p:spPr>
          <a:xfrm>
            <a:off x="3895549" y="1997838"/>
            <a:ext cx="4400903" cy="286232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E2583D"/>
                </a:solidFill>
                <a:effectLst/>
                <a:uLnTx/>
                <a:uFillTx/>
                <a:latin typeface="Century Gothic" panose="020B0502020202020204" pitchFamily="34" charset="0"/>
              </a:rPr>
              <a:t>CONSULTING PARTNERS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Jack Odero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err="1">
                <a:ln>
                  <a:noFill/>
                </a:ln>
                <a:solidFill>
                  <a:prstClr val="white"/>
                </a:solidFill>
                <a:effectLst/>
                <a:uLnTx/>
                <a:uFillTx/>
                <a:latin typeface="Century Gothic" panose="020B0502020202020204" pitchFamily="34" charset="0"/>
              </a:rPr>
              <a:t>Jack.odero</a:t>
            </a: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a:t>
            </a:r>
            <a:r>
              <a:rPr lang="en-US" dirty="0" err="1">
                <a:solidFill>
                  <a:prstClr val="white"/>
                </a:solidFill>
                <a:latin typeface="Century Gothic" panose="020B0502020202020204" pitchFamily="34" charset="0"/>
              </a:rPr>
              <a:t>revolveresearch</a:t>
            </a: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.co.ke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Timothy Kimaiyo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err="1">
                <a:ln>
                  <a:noFill/>
                </a:ln>
                <a:solidFill>
                  <a:prstClr val="white"/>
                </a:solidFill>
                <a:effectLst/>
                <a:uLnTx/>
                <a:uFillTx/>
                <a:latin typeface="Century Gothic" panose="020B0502020202020204" pitchFamily="34" charset="0"/>
              </a:rPr>
              <a:t>Tim.kimaiyo</a:t>
            </a: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a:t>
            </a:r>
            <a:r>
              <a:rPr lang="en-US" dirty="0">
                <a:solidFill>
                  <a:prstClr val="white"/>
                </a:solidFill>
                <a:latin typeface="Century Gothic" panose="020B0502020202020204" pitchFamily="34" charset="0"/>
              </a:rPr>
              <a:t> </a:t>
            </a:r>
            <a:r>
              <a:rPr lang="en-US" dirty="0" err="1">
                <a:solidFill>
                  <a:prstClr val="white"/>
                </a:solidFill>
                <a:latin typeface="Century Gothic" panose="020B0502020202020204" pitchFamily="34" charset="0"/>
              </a:rPr>
              <a:t>revolveresearch</a:t>
            </a: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.co.ke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Nicholas </a:t>
            </a:r>
            <a:r>
              <a:rPr kumimoji="0" lang="en-US" b="0" i="0" u="none" strike="noStrike" kern="1200" cap="none" spc="0" normalizeH="0" baseline="0" noProof="0" dirty="0" err="1">
                <a:ln>
                  <a:noFill/>
                </a:ln>
                <a:solidFill>
                  <a:prstClr val="white"/>
                </a:solidFill>
                <a:effectLst/>
                <a:uLnTx/>
                <a:uFillTx/>
                <a:latin typeface="Century Gothic" panose="020B0502020202020204" pitchFamily="34" charset="0"/>
              </a:rPr>
              <a:t>Pacho</a:t>
            </a:r>
            <a:endParaRPr kumimoji="0" lang="en-US" b="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a:solidFill>
                  <a:prstClr val="white"/>
                </a:solidFill>
                <a:latin typeface="Century Gothic" panose="020B0502020202020204" pitchFamily="34" charset="0"/>
              </a:rPr>
              <a:t>Nick.pacho</a:t>
            </a: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a:t>
            </a:r>
            <a:r>
              <a:rPr lang="en-US" dirty="0">
                <a:solidFill>
                  <a:prstClr val="white"/>
                </a:solidFill>
                <a:latin typeface="Century Gothic" panose="020B0502020202020204" pitchFamily="34" charset="0"/>
              </a:rPr>
              <a:t> </a:t>
            </a:r>
            <a:r>
              <a:rPr lang="en-US" dirty="0" err="1">
                <a:solidFill>
                  <a:prstClr val="white"/>
                </a:solidFill>
                <a:latin typeface="Century Gothic" panose="020B0502020202020204" pitchFamily="34" charset="0"/>
              </a:rPr>
              <a:t>revolveresearch</a:t>
            </a:r>
            <a:r>
              <a:rPr kumimoji="0" lang="en-US" b="0" i="0" u="none" strike="noStrike" kern="1200" cap="none" spc="0" normalizeH="0" baseline="0" noProof="0" dirty="0">
                <a:ln>
                  <a:noFill/>
                </a:ln>
                <a:solidFill>
                  <a:prstClr val="white"/>
                </a:solidFill>
                <a:effectLst/>
                <a:uLnTx/>
                <a:uFillTx/>
                <a:latin typeface="Century Gothic" panose="020B0502020202020204" pitchFamily="34" charset="0"/>
              </a:rPr>
              <a:t>.co.ke </a:t>
            </a:r>
          </a:p>
        </p:txBody>
      </p:sp>
      <p:sp>
        <p:nvSpPr>
          <p:cNvPr id="25" name="Freeform: Shape 24">
            <a:extLst>
              <a:ext uri="{FF2B5EF4-FFF2-40B4-BE49-F238E27FC236}">
                <a16:creationId xmlns:a16="http://schemas.microsoft.com/office/drawing/2014/main" id="{01FF3AA5-65B8-4250-9FA5-E730BA5D93C8}"/>
              </a:ext>
            </a:extLst>
          </p:cNvPr>
          <p:cNvSpPr/>
          <p:nvPr/>
        </p:nvSpPr>
        <p:spPr>
          <a:xfrm>
            <a:off x="9593942" y="5808574"/>
            <a:ext cx="2293258" cy="1049426"/>
          </a:xfrm>
          <a:custGeom>
            <a:avLst/>
            <a:gdLst>
              <a:gd name="connsiteX0" fmla="*/ 1146629 w 2293258"/>
              <a:gd name="connsiteY0" fmla="*/ 0 h 1049426"/>
              <a:gd name="connsiteX1" fmla="*/ 1312564 w 2293258"/>
              <a:gd name="connsiteY1" fmla="*/ 68733 h 1049426"/>
              <a:gd name="connsiteX2" fmla="*/ 2293258 w 2293258"/>
              <a:gd name="connsiteY2" fmla="*/ 1049426 h 1049426"/>
              <a:gd name="connsiteX3" fmla="*/ 0 w 2293258"/>
              <a:gd name="connsiteY3" fmla="*/ 1049426 h 1049426"/>
              <a:gd name="connsiteX4" fmla="*/ 980694 w 2293258"/>
              <a:gd name="connsiteY4" fmla="*/ 68733 h 1049426"/>
              <a:gd name="connsiteX5" fmla="*/ 1146629 w 2293258"/>
              <a:gd name="connsiteY5" fmla="*/ 0 h 10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3258" h="1049426">
                <a:moveTo>
                  <a:pt x="1146629" y="0"/>
                </a:moveTo>
                <a:cubicBezTo>
                  <a:pt x="1206686" y="0"/>
                  <a:pt x="1266742" y="22911"/>
                  <a:pt x="1312564" y="68733"/>
                </a:cubicBezTo>
                <a:lnTo>
                  <a:pt x="2293258" y="1049426"/>
                </a:lnTo>
                <a:lnTo>
                  <a:pt x="0" y="1049426"/>
                </a:lnTo>
                <a:lnTo>
                  <a:pt x="980694" y="68733"/>
                </a:lnTo>
                <a:cubicBezTo>
                  <a:pt x="1026516" y="22911"/>
                  <a:pt x="1086572" y="0"/>
                  <a:pt x="1146629" y="0"/>
                </a:cubicBez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9BCCD400-5AC0-46BA-AF0D-532EA062DDFE}"/>
              </a:ext>
            </a:extLst>
          </p:cNvPr>
          <p:cNvSpPr/>
          <p:nvPr/>
        </p:nvSpPr>
        <p:spPr>
          <a:xfrm>
            <a:off x="0" y="0"/>
            <a:ext cx="2739184" cy="2840643"/>
          </a:xfrm>
          <a:custGeom>
            <a:avLst/>
            <a:gdLst>
              <a:gd name="connsiteX0" fmla="*/ 0 w 2739184"/>
              <a:gd name="connsiteY0" fmla="*/ 0 h 2840643"/>
              <a:gd name="connsiteX1" fmla="*/ 2501897 w 2739184"/>
              <a:gd name="connsiteY1" fmla="*/ 0 h 2840643"/>
              <a:gd name="connsiteX2" fmla="*/ 2619703 w 2739184"/>
              <a:gd name="connsiteY2" fmla="*/ 117806 h 2840643"/>
              <a:gd name="connsiteX3" fmla="*/ 2619703 w 2739184"/>
              <a:gd name="connsiteY3" fmla="*/ 694710 h 2840643"/>
              <a:gd name="connsiteX4" fmla="*/ 593251 w 2739184"/>
              <a:gd name="connsiteY4" fmla="*/ 2721162 h 2840643"/>
              <a:gd name="connsiteX5" fmla="*/ 16347 w 2739184"/>
              <a:gd name="connsiteY5" fmla="*/ 2721162 h 2840643"/>
              <a:gd name="connsiteX6" fmla="*/ 0 w 2739184"/>
              <a:gd name="connsiteY6" fmla="*/ 2704815 h 2840643"/>
              <a:gd name="connsiteX7" fmla="*/ 0 w 2739184"/>
              <a:gd name="connsiteY7" fmla="*/ 0 h 284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39184" h="2840643">
                <a:moveTo>
                  <a:pt x="0" y="0"/>
                </a:moveTo>
                <a:lnTo>
                  <a:pt x="2501897" y="0"/>
                </a:lnTo>
                <a:lnTo>
                  <a:pt x="2619703" y="117806"/>
                </a:lnTo>
                <a:cubicBezTo>
                  <a:pt x="2779011" y="277113"/>
                  <a:pt x="2779011" y="535403"/>
                  <a:pt x="2619703" y="694710"/>
                </a:cubicBezTo>
                <a:lnTo>
                  <a:pt x="593251" y="2721162"/>
                </a:lnTo>
                <a:cubicBezTo>
                  <a:pt x="433944" y="2880470"/>
                  <a:pt x="175654" y="2880470"/>
                  <a:pt x="16347" y="2721162"/>
                </a:cubicBezTo>
                <a:lnTo>
                  <a:pt x="0" y="2704815"/>
                </a:lnTo>
                <a:lnTo>
                  <a:pt x="0" y="0"/>
                </a:lnTo>
                <a:close/>
              </a:path>
            </a:pathLst>
          </a:cu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594013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94">
      <a:dk1>
        <a:sysClr val="windowText" lastClr="000000"/>
      </a:dk1>
      <a:lt1>
        <a:sysClr val="window" lastClr="FFFFFF"/>
      </a:lt1>
      <a:dk2>
        <a:srgbClr val="44546A"/>
      </a:dk2>
      <a:lt2>
        <a:srgbClr val="E7E6E6"/>
      </a:lt2>
      <a:accent1>
        <a:srgbClr val="AFABAB"/>
      </a:accent1>
      <a:accent2>
        <a:srgbClr val="E2583D"/>
      </a:accent2>
      <a:accent3>
        <a:srgbClr val="78D2D2"/>
      </a:accent3>
      <a:accent4>
        <a:srgbClr val="3B3939"/>
      </a:accent4>
      <a:accent5>
        <a:srgbClr val="4472C4"/>
      </a:accent5>
      <a:accent6>
        <a:srgbClr val="70AD47"/>
      </a:accent6>
      <a:hlink>
        <a:srgbClr val="0563C1"/>
      </a:hlink>
      <a:folHlink>
        <a:srgbClr val="954F72"/>
      </a:folHlink>
    </a:clrScheme>
    <a:fontScheme name="Modern 03">
      <a:majorFont>
        <a:latin typeface="Segoe U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4138</TotalTime>
  <Words>2658</Words>
  <Application>Microsoft Office PowerPoint</Application>
  <PresentationFormat>Widescreen</PresentationFormat>
  <Paragraphs>238</Paragraphs>
  <Slides>15</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15</vt:i4>
      </vt:variant>
    </vt:vector>
  </HeadingPairs>
  <TitlesOfParts>
    <vt:vector size="23" baseType="lpstr">
      <vt:lpstr>Arial</vt:lpstr>
      <vt:lpstr>Calibri</vt:lpstr>
      <vt:lpstr>Calibri Light</vt:lpstr>
      <vt:lpstr>Century Gothic</vt:lpstr>
      <vt:lpstr>Segoe UI</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AMBIA</dc:creator>
  <cp:lastModifiedBy>Jackman</cp:lastModifiedBy>
  <cp:revision>54</cp:revision>
  <dcterms:created xsi:type="dcterms:W3CDTF">2021-11-22T09:23:51Z</dcterms:created>
  <dcterms:modified xsi:type="dcterms:W3CDTF">2023-03-13T09:21:17Z</dcterms:modified>
</cp:coreProperties>
</file>